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56" r:id="rId5"/>
  </p:sldMasterIdLst>
  <p:notesMasterIdLst>
    <p:notesMasterId r:id="rId25"/>
  </p:notesMasterIdLst>
  <p:handoutMasterIdLst>
    <p:handoutMasterId r:id="rId26"/>
  </p:handoutMasterIdLst>
  <p:sldIdLst>
    <p:sldId id="397" r:id="rId6"/>
    <p:sldId id="410" r:id="rId7"/>
    <p:sldId id="421" r:id="rId8"/>
    <p:sldId id="422" r:id="rId9"/>
    <p:sldId id="409" r:id="rId10"/>
    <p:sldId id="396" r:id="rId11"/>
    <p:sldId id="400" r:id="rId12"/>
    <p:sldId id="402" r:id="rId13"/>
    <p:sldId id="405" r:id="rId14"/>
    <p:sldId id="406" r:id="rId15"/>
    <p:sldId id="413" r:id="rId16"/>
    <p:sldId id="414" r:id="rId17"/>
    <p:sldId id="415" r:id="rId18"/>
    <p:sldId id="416" r:id="rId19"/>
    <p:sldId id="417" r:id="rId20"/>
    <p:sldId id="418" r:id="rId21"/>
    <p:sldId id="419" r:id="rId22"/>
    <p:sldId id="420" r:id="rId23"/>
    <p:sldId id="423" r:id="rId24"/>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397"/>
            <p14:sldId id="410"/>
            <p14:sldId id="421"/>
            <p14:sldId id="422"/>
            <p14:sldId id="409"/>
            <p14:sldId id="396"/>
            <p14:sldId id="400"/>
            <p14:sldId id="402"/>
            <p14:sldId id="405"/>
            <p14:sldId id="406"/>
            <p14:sldId id="413"/>
            <p14:sldId id="414"/>
            <p14:sldId id="415"/>
            <p14:sldId id="416"/>
            <p14:sldId id="417"/>
            <p14:sldId id="418"/>
            <p14:sldId id="419"/>
            <p14:sldId id="420"/>
            <p14:sldId id="42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11A52"/>
    <a:srgbClr val="5E9695"/>
    <a:srgbClr val="9DBB1D"/>
    <a:srgbClr val="DF67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89" autoAdjust="0"/>
    <p:restoredTop sz="79590" autoAdjust="0"/>
  </p:normalViewPr>
  <p:slideViewPr>
    <p:cSldViewPr snapToGrid="0" snapToObjects="1">
      <p:cViewPr varScale="1">
        <p:scale>
          <a:sx n="61" d="100"/>
          <a:sy n="61" d="100"/>
        </p:scale>
        <p:origin x="834"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1/22/2021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a:t>
            </a:fld>
            <a:endParaRPr lang="en-US"/>
          </a:p>
        </p:txBody>
      </p:sp>
    </p:spTree>
    <p:extLst>
      <p:ext uri="{BB962C8B-B14F-4D97-AF65-F5344CB8AC3E}">
        <p14:creationId xmlns:p14="http://schemas.microsoft.com/office/powerpoint/2010/main" val="3848537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a:t>
            </a:fld>
            <a:endParaRPr lang="en-US"/>
          </a:p>
        </p:txBody>
      </p:sp>
    </p:spTree>
    <p:extLst>
      <p:ext uri="{BB962C8B-B14F-4D97-AF65-F5344CB8AC3E}">
        <p14:creationId xmlns:p14="http://schemas.microsoft.com/office/powerpoint/2010/main" val="383547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3</a:t>
            </a:fld>
            <a:endParaRPr lang="en-US"/>
          </a:p>
        </p:txBody>
      </p:sp>
    </p:spTree>
    <p:extLst>
      <p:ext uri="{BB962C8B-B14F-4D97-AF65-F5344CB8AC3E}">
        <p14:creationId xmlns:p14="http://schemas.microsoft.com/office/powerpoint/2010/main" val="1395763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4</a:t>
            </a:fld>
            <a:endParaRPr lang="en-US"/>
          </a:p>
        </p:txBody>
      </p:sp>
    </p:spTree>
    <p:extLst>
      <p:ext uri="{BB962C8B-B14F-4D97-AF65-F5344CB8AC3E}">
        <p14:creationId xmlns:p14="http://schemas.microsoft.com/office/powerpoint/2010/main" val="336801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5</a:t>
            </a:fld>
            <a:endParaRPr lang="en-US"/>
          </a:p>
        </p:txBody>
      </p:sp>
    </p:spTree>
    <p:extLst>
      <p:ext uri="{BB962C8B-B14F-4D97-AF65-F5344CB8AC3E}">
        <p14:creationId xmlns:p14="http://schemas.microsoft.com/office/powerpoint/2010/main" val="327041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6</a:t>
            </a:fld>
            <a:endParaRPr lang="en-US"/>
          </a:p>
        </p:txBody>
      </p:sp>
    </p:spTree>
    <p:extLst>
      <p:ext uri="{BB962C8B-B14F-4D97-AF65-F5344CB8AC3E}">
        <p14:creationId xmlns:p14="http://schemas.microsoft.com/office/powerpoint/2010/main" val="1240252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a-DK" altLang="da-DK" dirty="0"/>
          </a:p>
        </p:txBody>
      </p:sp>
      <p:sp>
        <p:nvSpPr>
          <p:cNvPr id="7172"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fontAlgn="base">
              <a:spcBef>
                <a:spcPct val="0"/>
              </a:spcBef>
              <a:spcAft>
                <a:spcPct val="0"/>
              </a:spcAft>
            </a:pPr>
            <a:fld id="{BB6F69AB-CCA1-4B0A-B0D2-FF56B9E28BCA}" type="slidenum">
              <a:rPr lang="da-DK" altLang="da-DK">
                <a:latin typeface="Calibri" panose="020F0502020204030204" pitchFamily="34" charset="0"/>
              </a:rPr>
              <a:pPr fontAlgn="base">
                <a:spcBef>
                  <a:spcPct val="0"/>
                </a:spcBef>
                <a:spcAft>
                  <a:spcPct val="0"/>
                </a:spcAft>
              </a:pPr>
              <a:t>7</a:t>
            </a:fld>
            <a:endParaRPr lang="da-DK" altLang="da-DK">
              <a:latin typeface="Calibri" panose="020F0502020204030204" pitchFamily="34" charset="0"/>
            </a:endParaRPr>
          </a:p>
        </p:txBody>
      </p:sp>
    </p:spTree>
    <p:extLst>
      <p:ext uri="{BB962C8B-B14F-4D97-AF65-F5344CB8AC3E}">
        <p14:creationId xmlns:p14="http://schemas.microsoft.com/office/powerpoint/2010/main" val="1993058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5900" y="806450"/>
            <a:ext cx="7165975" cy="403225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8</a:t>
            </a:fld>
            <a:endParaRPr lang="en-US"/>
          </a:p>
        </p:txBody>
      </p:sp>
    </p:spTree>
    <p:extLst>
      <p:ext uri="{BB962C8B-B14F-4D97-AF65-F5344CB8AC3E}">
        <p14:creationId xmlns:p14="http://schemas.microsoft.com/office/powerpoint/2010/main" val="56071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5250" y="742950"/>
            <a:ext cx="6604000" cy="371475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14</a:t>
            </a:fld>
            <a:endParaRPr lang="en-US"/>
          </a:p>
        </p:txBody>
      </p:sp>
    </p:spTree>
    <p:extLst>
      <p:ext uri="{BB962C8B-B14F-4D97-AF65-F5344CB8AC3E}">
        <p14:creationId xmlns:p14="http://schemas.microsoft.com/office/powerpoint/2010/main" val="879454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Rektangel 19"/>
          <p:cNvSpPr/>
          <p:nvPr userDrawn="1"/>
        </p:nvSpPr>
        <p:spPr>
          <a:xfrm>
            <a:off x="505731" y="1155050"/>
            <a:ext cx="10173155" cy="369332"/>
          </a:xfrm>
          <a:prstGeom prst="rect">
            <a:avLst/>
          </a:prstGeom>
        </p:spPr>
        <p:txBody>
          <a:bodyPr wrap="square" rtlCol="0">
            <a:spAutoFit/>
          </a:bodyPr>
          <a:lstStyle/>
          <a:p>
            <a:pPr rtl="0"/>
            <a:r>
              <a:rPr lang="en-gb">
                <a:solidFill>
                  <a:srgbClr val="DF6752"/>
                </a:solidFill>
              </a:rPr>
              <a:t>- REMEMBER TO DELETE THIS SLIDE BEFORE YOU FINISH YOUR PRESENTATION</a:t>
            </a:r>
            <a:endParaRPr lang="da-DK">
              <a:solidFill>
                <a:srgbClr val="DF6752"/>
              </a:solidFill>
            </a:endParaRPr>
          </a:p>
        </p:txBody>
      </p:sp>
      <p:sp>
        <p:nvSpPr>
          <p:cNvPr id="23" name="Text Box 48"/>
          <p:cNvSpPr txBox="1">
            <a:spLocks noChangeArrowheads="1"/>
          </p:cNvSpPr>
          <p:nvPr userDrawn="1"/>
        </p:nvSpPr>
        <p:spPr bwMode="auto">
          <a:xfrm>
            <a:off x="587375" y="1960595"/>
            <a:ext cx="2327618" cy="362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100000"/>
              </a:lnSpc>
              <a:spcAft>
                <a:spcPts val="600"/>
              </a:spcAft>
              <a:defRPr/>
            </a:pPr>
            <a:r>
              <a:rPr lang="en-gb" sz="1000" b="1" spc="300" noProof="1">
                <a:solidFill>
                  <a:schemeClr val="tx1"/>
                </a:solidFill>
                <a:latin typeface="+mn-lt"/>
                <a:cs typeface="Arial" panose="020B0604020202020204" pitchFamily="34" charset="0"/>
              </a:rPr>
              <a:t>AAU POWERPOINT TEMPLATES</a:t>
            </a:r>
            <a:r>
              <a:rPr lang="da-DK" sz="1000" b="1" noProof="1">
                <a:solidFill>
                  <a:schemeClr val="tx1"/>
                </a:solidFill>
                <a:latin typeface="+mn-lt"/>
                <a:cs typeface="Arial" panose="020B0604020202020204" pitchFamily="34" charset="0"/>
              </a:rPr>
              <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
            </a:r>
            <a:br>
              <a:rPr lang="da-DK" sz="1000" b="1" noProof="1">
                <a:solidFill>
                  <a:schemeClr val="tx1"/>
                </a:solidFill>
                <a:latin typeface="+mn-lt"/>
                <a:cs typeface="Arial" panose="020B0604020202020204" pitchFamily="34" charset="0"/>
              </a:rPr>
            </a:br>
            <a:r>
              <a:rPr lang="en-gb" sz="900" b="0">
                <a:effectLst/>
                <a:latin typeface="+mn-lt"/>
                <a:ea typeface="Calibri" panose="020F0502020204030204" pitchFamily="34" charset="0"/>
                <a:cs typeface="Times New Roman" panose="02020603050405020304" pitchFamily="18" charset="0"/>
              </a:rPr>
              <a:t>When you open PowerPoint, you can choose between two templates in widescreen (16:9) with the AAU logo in either Danish or English.</a:t>
            </a:r>
            <a:endParaRPr lang="da-DK" sz="900" b="0">
              <a:effectLst/>
              <a:latin typeface="+mn-lt"/>
              <a:ea typeface="Calibri" panose="020F0502020204030204" pitchFamily="34" charset="0"/>
              <a:cs typeface="Times New Roman" panose="02020603050405020304" pitchFamily="18" charset="0"/>
            </a:endParaRPr>
          </a:p>
          <a:p>
            <a:pPr rtl="0">
              <a:lnSpc>
                <a:spcPct val="100000"/>
              </a:lnSpc>
              <a:spcAft>
                <a:spcPts val="1000"/>
              </a:spcAft>
            </a:pPr>
            <a:r>
              <a:rPr lang="en-gb" sz="900" b="0">
                <a:effectLst/>
                <a:latin typeface="+mn-lt"/>
                <a:ea typeface="Calibri" panose="020F0502020204030204" pitchFamily="34" charset="0"/>
                <a:cs typeface="Times New Roman" panose="02020603050405020304" pitchFamily="18" charset="0"/>
              </a:rPr>
              <a:t>You can also download the templates at: </a:t>
            </a:r>
            <a:r>
              <a:rPr lang="en-gb" sz="900" b="0">
                <a:effectLst/>
                <a:latin typeface="+mn-lt"/>
                <a:ea typeface="Calibri" panose="020F0502020204030204" pitchFamily="34" charset="0"/>
                <a:cs typeface="Times New Roman" panose="02020603050405020304" pitchFamily="18" charset="0"/>
                <a:hlinkClick r:id="rId2"/>
              </a:rPr>
              <a:t>www.design.aau.dk/skabeloner/powerpoint</a:t>
            </a:r>
            <a:r>
              <a:rPr lang="en-gb" sz="900" b="0">
                <a:effectLst/>
                <a:latin typeface="+mn-lt"/>
                <a:ea typeface="Calibri" panose="020F0502020204030204" pitchFamily="34" charset="0"/>
                <a:cs typeface="Times New Roman" panose="02020603050405020304" pitchFamily="18" charset="0"/>
              </a:rPr>
              <a:t>You can also download the AAU PowerPoint presentation for inspiration. We will make sure that the AAU PowerPoint presentation available for download is updated with the latest figures and information. When you download the AAU PowerPoint presentation, you can simply delete the slides you do not wish to use in your own presentation. </a:t>
            </a:r>
          </a:p>
          <a:p>
            <a:pPr marL="0" marR="0" lvl="0" indent="0" algn="l" defTabSz="914330" rtl="0" eaLnBrk="0" fontAlgn="auto" latinLnBrk="0" hangingPunct="0">
              <a:lnSpc>
                <a:spcPct val="100000"/>
              </a:lnSpc>
              <a:spcBef>
                <a:spcPts val="0"/>
              </a:spcBef>
              <a:spcAft>
                <a:spcPts val="1000"/>
              </a:spcAft>
              <a:buClrTx/>
              <a:buSzTx/>
              <a:buFontTx/>
              <a:buNone/>
              <a:tabLst/>
              <a:defRPr/>
            </a:pPr>
            <a:r>
              <a:rPr lang="en-gb" sz="1000" b="1" kern="1200" spc="300" noProof="1">
                <a:solidFill>
                  <a:schemeClr val="tx1"/>
                </a:solidFill>
                <a:latin typeface="Arial" charset="0"/>
                <a:ea typeface="+mn-ea"/>
                <a:cs typeface="Arial" panose="020B0604020202020204" pitchFamily="34" charset="0"/>
              </a:rPr>
              <a:t>FONTS</a:t>
            </a:r>
            <a:r>
              <a:rPr lang="da-DK" sz="1000" b="1" kern="1200" spc="300" noProof="1">
                <a:solidFill>
                  <a:schemeClr val="tx1"/>
                </a:solidFill>
                <a:latin typeface="Arial" charset="0"/>
                <a:ea typeface="+mn-ea"/>
                <a:cs typeface="Arial" panose="020B0604020202020204" pitchFamily="34" charset="0"/>
              </a:rPr>
              <a:t/>
            </a:r>
            <a:br>
              <a:rPr lang="da-DK" sz="1000" b="1" kern="1200" spc="300" noProof="1">
                <a:solidFill>
                  <a:schemeClr val="tx1"/>
                </a:solidFill>
                <a:latin typeface="Arial" charset="0"/>
                <a:ea typeface="+mn-ea"/>
                <a:cs typeface="Arial" panose="020B0604020202020204" pitchFamily="34" charset="0"/>
              </a:rPr>
            </a:br>
            <a:r>
              <a:rPr lang="da-DK" sz="1050" b="1" kern="1200" noProof="1">
                <a:solidFill>
                  <a:schemeClr val="tx1"/>
                </a:solidFill>
                <a:latin typeface="Arial" charset="0"/>
                <a:ea typeface="+mn-ea"/>
                <a:cs typeface="Arial" panose="020B0604020202020204" pitchFamily="34" charset="0"/>
              </a:rPr>
              <a:t/>
            </a:r>
            <a:br>
              <a:rPr lang="da-DK" sz="105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In PowerPoint presentations we use AAU’s secondary font Arial.</a:t>
            </a:r>
          </a:p>
          <a:p>
            <a:pPr rtl="0">
              <a:lnSpc>
                <a:spcPct val="115000"/>
              </a:lnSpc>
              <a:spcAft>
                <a:spcPts val="1000"/>
              </a:spcAft>
            </a:pPr>
            <a:endParaRPr lang="da-DK" sz="900" b="0">
              <a:effectLst/>
              <a:latin typeface="+mn-lt"/>
              <a:ea typeface="Calibri" panose="020F0502020204030204" pitchFamily="34" charset="0"/>
              <a:cs typeface="Times New Roman" panose="02020603050405020304" pitchFamily="18" charset="0"/>
            </a:endParaRPr>
          </a:p>
        </p:txBody>
      </p:sp>
      <p:sp>
        <p:nvSpPr>
          <p:cNvPr id="24" name="Text Box 48"/>
          <p:cNvSpPr txBox="1">
            <a:spLocks noChangeArrowheads="1"/>
          </p:cNvSpPr>
          <p:nvPr userDrawn="1"/>
        </p:nvSpPr>
        <p:spPr bwMode="auto">
          <a:xfrm>
            <a:off x="6269374" y="1960595"/>
            <a:ext cx="2327618"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kern="1200" spc="300" noProof="1">
                <a:solidFill>
                  <a:schemeClr val="tx1"/>
                </a:solidFill>
                <a:latin typeface="+mn-lt"/>
                <a:ea typeface="+mn-ea"/>
                <a:cs typeface="Arial" panose="020B0604020202020204" pitchFamily="34" charset="0"/>
              </a:rPr>
              <a:t>TEMPLATE COLOURS</a:t>
            </a:r>
          </a:p>
          <a:p>
            <a:pPr rtl="0" eaLnBrk="1" hangingPunct="1">
              <a:lnSpc>
                <a:spcPct val="90000"/>
              </a:lnSpc>
              <a:spcAft>
                <a:spcPts val="600"/>
              </a:spcAft>
              <a:defRPr/>
            </a:pPr>
            <a:r>
              <a:rPr lang="da-DK" sz="1100" b="1" kern="1200" noProof="1">
                <a:solidFill>
                  <a:schemeClr val="tx1"/>
                </a:solidFill>
                <a:latin typeface="Arial" charset="0"/>
                <a:ea typeface="+mn-ea"/>
                <a:cs typeface="Arial" panose="020B0604020202020204" pitchFamily="34" charset="0"/>
              </a:rPr>
              <a:t/>
            </a:r>
            <a:br>
              <a:rPr lang="da-DK" sz="110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You can choose from a range of colours for your backgrounds and graphs.</a:t>
            </a: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Right-click the shape you wish to fill with colour and select the paint bucket (Shape fill)</a:t>
            </a:r>
          </a:p>
          <a:p>
            <a:pPr rtl="0"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IMAGE SIZE</a:t>
            </a:r>
          </a:p>
          <a:p>
            <a:pPr rtl="0" eaLnBrk="1" hangingPunct="1">
              <a:lnSpc>
                <a:spcPct val="90000"/>
              </a:lnSpc>
              <a:spcAft>
                <a:spcPts val="600"/>
              </a:spcAft>
              <a:defRPr/>
            </a:pPr>
            <a:r>
              <a:rPr lang="da-DK" sz="1000" b="1" noProof="1">
                <a:solidFill>
                  <a:schemeClr val="tx1"/>
                </a:solidFill>
                <a:latin typeface="+mj-lt"/>
                <a:cs typeface="Arial" panose="020B0604020202020204" pitchFamily="34" charset="0"/>
              </a:rPr>
              <a:t/>
            </a:r>
            <a:br>
              <a:rPr lang="da-DK" sz="1000" b="1" noProof="1">
                <a:solidFill>
                  <a:schemeClr val="tx1"/>
                </a:solidFill>
                <a:latin typeface="+mj-lt"/>
                <a:cs typeface="Arial" panose="020B0604020202020204" pitchFamily="34" charset="0"/>
              </a:rPr>
            </a:br>
            <a:r>
              <a:rPr lang="en-gb" sz="900" b="0" noProof="1">
                <a:solidFill>
                  <a:schemeClr val="tx1"/>
                </a:solidFill>
                <a:latin typeface="+mn-lt"/>
                <a:cs typeface="Arial" panose="020B0604020202020204" pitchFamily="34" charset="0"/>
              </a:rPr>
              <a:t>Remember to use high-quality images for your layouts. Avoid making small images larger, the images become very poor quality and appear grainy and unprofessional. </a:t>
            </a:r>
          </a:p>
          <a:p>
            <a:pPr rtl="0" eaLnBrk="1" hangingPunct="1">
              <a:lnSpc>
                <a:spcPct val="90000"/>
              </a:lnSpc>
              <a:spcAft>
                <a:spcPts val="600"/>
              </a:spcAft>
              <a:defRPr/>
            </a:pPr>
            <a:r>
              <a:rPr lang="en-gb" sz="900" b="0" noProof="1">
                <a:solidFill>
                  <a:schemeClr val="tx1"/>
                </a:solidFill>
                <a:latin typeface="+mn-lt"/>
                <a:cs typeface="Arial" panose="020B0604020202020204" pitchFamily="34" charset="0"/>
              </a:rPr>
              <a:t>You can search for and download high-quality AAU images in Skyfish. </a:t>
            </a:r>
          </a:p>
          <a:p>
            <a:pPr rtl="0" eaLnBrk="1" hangingPunct="1">
              <a:lnSpc>
                <a:spcPct val="90000"/>
              </a:lnSpc>
              <a:spcAft>
                <a:spcPts val="600"/>
              </a:spcAft>
              <a:defRPr/>
            </a:pPr>
            <a:r>
              <a:rPr lang="en-gb" sz="900" b="0" noProof="1">
                <a:solidFill>
                  <a:schemeClr val="tx1"/>
                </a:solidFill>
                <a:latin typeface="+mn-lt"/>
                <a:cs typeface="Arial" panose="020B0604020202020204" pitchFamily="34" charset="0"/>
              </a:rPr>
              <a:t>Naturally, many high-quality images will increase the overall size of your PowerPoint file. If your PowerPoint file becomes too big, you can resize it when you save your presentation, select </a:t>
            </a:r>
            <a:r>
              <a:rPr lang="en-gb" sz="900" b="1" noProof="1">
                <a:solidFill>
                  <a:schemeClr val="tx1"/>
                </a:solidFill>
                <a:latin typeface="+mn-lt"/>
                <a:cs typeface="Arial" panose="020B0604020202020204" pitchFamily="34" charset="0"/>
              </a:rPr>
              <a:t>Save as</a:t>
            </a:r>
            <a:r>
              <a:rPr lang="en-gb" sz="900" noProof="1">
                <a:solidFill>
                  <a:schemeClr val="tx1"/>
                </a:solidFill>
                <a:latin typeface="+mn-lt"/>
                <a:cs typeface="Arial" panose="020B0604020202020204" pitchFamily="34" charset="0"/>
              </a:rPr>
              <a:t>, </a:t>
            </a:r>
            <a:r>
              <a:rPr lang="en-US" sz="900" noProof="1">
                <a:solidFill>
                  <a:schemeClr val="tx1"/>
                </a:solidFill>
                <a:latin typeface="+mn-lt"/>
                <a:cs typeface="Arial" panose="020B0604020202020204" pitchFamily="34" charset="0"/>
              </a:rPr>
              <a:t>select a destination folder by clicking Browse, </a:t>
            </a:r>
            <a:r>
              <a:rPr lang="en-gb" sz="900" noProof="1">
                <a:solidFill>
                  <a:schemeClr val="tx1"/>
                </a:solidFill>
                <a:latin typeface="+mn-lt"/>
                <a:cs typeface="Arial" panose="020B0604020202020204" pitchFamily="34" charset="0"/>
              </a:rPr>
              <a:t>click the </a:t>
            </a:r>
            <a:r>
              <a:rPr lang="en-gb" sz="900" b="1" noProof="1">
                <a:solidFill>
                  <a:schemeClr val="tx1"/>
                </a:solidFill>
                <a:latin typeface="+mn-lt"/>
                <a:cs typeface="Arial" panose="020B0604020202020204" pitchFamily="34" charset="0"/>
              </a:rPr>
              <a:t>Tools </a:t>
            </a:r>
            <a:r>
              <a:rPr lang="en-gb" sz="900" noProof="1">
                <a:solidFill>
                  <a:schemeClr val="tx1"/>
                </a:solidFill>
                <a:latin typeface="+mn-lt"/>
                <a:cs typeface="Arial" panose="020B0604020202020204" pitchFamily="34" charset="0"/>
              </a:rPr>
              <a:t>button and select</a:t>
            </a:r>
            <a:r>
              <a:rPr lang="en-gb" sz="900" b="1" noProof="1">
                <a:solidFill>
                  <a:schemeClr val="tx1"/>
                </a:solidFill>
                <a:latin typeface="+mn-lt"/>
                <a:cs typeface="Arial" panose="020B0604020202020204" pitchFamily="34" charset="0"/>
              </a:rPr>
              <a:t> Compress pictures. </a:t>
            </a:r>
            <a:r>
              <a:rPr lang="en-gb" sz="900" b="0" noProof="1">
                <a:solidFill>
                  <a:schemeClr val="tx1"/>
                </a:solidFill>
                <a:latin typeface="+mn-lt"/>
                <a:cs typeface="Arial" panose="020B0604020202020204" pitchFamily="34" charset="0"/>
              </a:rPr>
              <a:t>Always select Screen (150 ppi) or above. </a:t>
            </a:r>
          </a:p>
        </p:txBody>
      </p:sp>
      <p:sp>
        <p:nvSpPr>
          <p:cNvPr id="25" name="Text Box 48"/>
          <p:cNvSpPr txBox="1">
            <a:spLocks noChangeArrowheads="1"/>
          </p:cNvSpPr>
          <p:nvPr userDrawn="1"/>
        </p:nvSpPr>
        <p:spPr bwMode="auto">
          <a:xfrm>
            <a:off x="9116078" y="1959811"/>
            <a:ext cx="2285301" cy="377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kern="1200" spc="300" noProof="1">
                <a:solidFill>
                  <a:schemeClr val="tx1"/>
                </a:solidFill>
                <a:latin typeface="Arial" charset="0"/>
                <a:ea typeface="+mn-ea"/>
                <a:cs typeface="Arial" panose="020B0604020202020204" pitchFamily="34" charset="0"/>
              </a:rPr>
              <a:t>INSERT IMAGES</a:t>
            </a:r>
          </a:p>
          <a:p>
            <a:pPr rtl="0" eaLnBrk="1" hangingPunct="1">
              <a:lnSpc>
                <a:spcPct val="90000"/>
              </a:lnSpc>
              <a:spcAft>
                <a:spcPts val="600"/>
              </a:spcAft>
              <a:defRPr/>
            </a:pPr>
            <a:r>
              <a:rPr lang="da-DK" sz="1100" b="1" kern="1200" noProof="1">
                <a:solidFill>
                  <a:schemeClr val="tx1"/>
                </a:solidFill>
                <a:latin typeface="Arial" charset="0"/>
                <a:ea typeface="+mn-ea"/>
                <a:cs typeface="Arial" panose="020B0604020202020204" pitchFamily="34" charset="0"/>
              </a:rPr>
              <a:t/>
            </a:r>
            <a:br>
              <a:rPr lang="da-DK" sz="110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For layouts containing picture placeholders: Click on the icon in the placeholder or select </a:t>
            </a:r>
            <a:r>
              <a:rPr lang="en-gb" sz="900" b="1" kern="1200" noProof="1">
                <a:solidFill>
                  <a:schemeClr val="tx1"/>
                </a:solidFill>
                <a:latin typeface="Arial" charset="0"/>
                <a:ea typeface="+mn-ea"/>
                <a:cs typeface="Arial" panose="020B0604020202020204" pitchFamily="34" charset="0"/>
              </a:rPr>
              <a:t>Insert </a:t>
            </a:r>
            <a:r>
              <a:rPr lang="en-gb" sz="900" kern="1200" noProof="1">
                <a:solidFill>
                  <a:schemeClr val="tx1"/>
                </a:solidFill>
                <a:latin typeface="Arial" charset="0"/>
                <a:ea typeface="+mn-ea"/>
                <a:cs typeface="Arial" panose="020B0604020202020204" pitchFamily="34" charset="0"/>
              </a:rPr>
              <a:t>and click </a:t>
            </a:r>
            <a:r>
              <a:rPr lang="en-gb" sz="900" b="1" kern="1200" noProof="1">
                <a:solidFill>
                  <a:schemeClr val="tx1"/>
                </a:solidFill>
                <a:latin typeface="Arial" charset="0"/>
                <a:ea typeface="+mn-ea"/>
                <a:cs typeface="Arial" panose="020B0604020202020204" pitchFamily="34" charset="0"/>
              </a:rPr>
              <a:t>Pictures</a:t>
            </a: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The text in the placeholder will not appear in your final presentation  </a:t>
            </a:r>
          </a:p>
          <a:p>
            <a:pPr rtl="0"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CROP IMAGES</a:t>
            </a:r>
          </a:p>
          <a:p>
            <a:pPr rtl="0" eaLnBrk="1" hangingPunct="1">
              <a:lnSpc>
                <a:spcPct val="90000"/>
              </a:lnSpc>
              <a:spcAft>
                <a:spcPts val="600"/>
              </a:spcAft>
              <a:defRPr/>
            </a:pPr>
            <a:r>
              <a:rPr lang="da-DK" sz="1000" b="1" noProof="1">
                <a:solidFill>
                  <a:schemeClr val="tx1"/>
                </a:solidFill>
                <a:latin typeface="+mj-lt"/>
                <a:cs typeface="Arial" panose="020B0604020202020204" pitchFamily="34" charset="0"/>
              </a:rPr>
              <a:t/>
            </a:r>
            <a:br>
              <a:rPr lang="da-DK" sz="1000" b="1" noProof="1">
                <a:solidFill>
                  <a:schemeClr val="tx1"/>
                </a:solidFill>
                <a:latin typeface="+mj-lt"/>
                <a:cs typeface="Arial" panose="020B0604020202020204" pitchFamily="34" charset="0"/>
              </a:rPr>
            </a:br>
            <a:r>
              <a:rPr lang="en-gb" sz="900" b="1" noProof="1">
                <a:solidFill>
                  <a:schemeClr val="tx1"/>
                </a:solidFill>
                <a:latin typeface="+mn-lt"/>
                <a:cs typeface="Arial" panose="020B0604020202020204" pitchFamily="34" charset="0"/>
              </a:rPr>
              <a:t>1.</a:t>
            </a:r>
            <a:r>
              <a:rPr lang="en-gb" sz="900" b="0" noProof="1">
                <a:solidFill>
                  <a:schemeClr val="tx1"/>
                </a:solidFill>
                <a:latin typeface="+mn-lt"/>
                <a:cs typeface="Arial" panose="020B0604020202020204" pitchFamily="34" charset="0"/>
              </a:rPr>
              <a:t> Select the image you want to crop, </a:t>
            </a:r>
            <a:r>
              <a:rPr lang="en-gb" sz="900" b="0" i="1" noProof="1">
                <a:solidFill>
                  <a:schemeClr val="tx1"/>
                </a:solidFill>
                <a:latin typeface="+mn-lt"/>
                <a:cs typeface="Arial" panose="020B0604020202020204" pitchFamily="34" charset="0"/>
              </a:rPr>
              <a:t>(rightclick</a:t>
            </a:r>
            <a:r>
              <a:rPr lang="en-gb" sz="900" b="0" i="1" baseline="0" noProof="1">
                <a:solidFill>
                  <a:schemeClr val="tx1"/>
                </a:solidFill>
                <a:latin typeface="+mn-lt"/>
                <a:cs typeface="Arial" panose="020B0604020202020204" pitchFamily="34" charset="0"/>
              </a:rPr>
              <a:t> on image and </a:t>
            </a:r>
            <a:r>
              <a:rPr lang="en-gb" sz="900" b="0" i="1" noProof="1">
                <a:solidFill>
                  <a:schemeClr val="tx1"/>
                </a:solidFill>
                <a:latin typeface="+mn-lt"/>
                <a:cs typeface="Arial" panose="020B0604020202020204" pitchFamily="34" charset="0"/>
              </a:rPr>
              <a:t>click on the </a:t>
            </a:r>
            <a:r>
              <a:rPr lang="en-gb" sz="900" b="1" i="1" noProof="1">
                <a:solidFill>
                  <a:schemeClr val="tx1"/>
                </a:solidFill>
                <a:latin typeface="+mn-lt"/>
                <a:cs typeface="Arial" panose="020B0604020202020204" pitchFamily="34" charset="0"/>
              </a:rPr>
              <a:t>Crop </a:t>
            </a:r>
            <a:r>
              <a:rPr lang="en-gb" sz="900" b="0" i="1" noProof="1">
                <a:solidFill>
                  <a:schemeClr val="tx1"/>
                </a:solidFill>
                <a:latin typeface="+mn-lt"/>
                <a:cs typeface="Arial" panose="020B0604020202020204" pitchFamily="34" charset="0"/>
              </a:rPr>
              <a:t>icon) </a:t>
            </a:r>
          </a:p>
          <a:p>
            <a:pPr rtl="0" eaLnBrk="1" hangingPunct="1">
              <a:lnSpc>
                <a:spcPct val="90000"/>
              </a:lnSpc>
              <a:spcAft>
                <a:spcPts val="600"/>
              </a:spcAft>
              <a:defRPr/>
            </a:pPr>
            <a:r>
              <a:rPr lang="en-gb" sz="900" b="1" noProof="1">
                <a:solidFill>
                  <a:schemeClr val="tx1"/>
                </a:solidFill>
                <a:latin typeface="+mn-lt"/>
                <a:cs typeface="Arial" panose="020B0604020202020204" pitchFamily="34" charset="0"/>
              </a:rPr>
              <a:t>2. </a:t>
            </a:r>
            <a:r>
              <a:rPr lang="en-gb" sz="900" b="0" noProof="1">
                <a:solidFill>
                  <a:schemeClr val="tx1"/>
                </a:solidFill>
                <a:latin typeface="+mn-lt"/>
                <a:cs typeface="Arial" panose="020B0604020202020204" pitchFamily="34" charset="0"/>
              </a:rPr>
              <a:t>To scale the image (resize the image proportionally), hold the </a:t>
            </a:r>
            <a:r>
              <a:rPr lang="en-gb" sz="900" b="1" noProof="1">
                <a:solidFill>
                  <a:schemeClr val="tx1"/>
                </a:solidFill>
                <a:latin typeface="+mn-lt"/>
                <a:cs typeface="Arial" panose="020B0604020202020204" pitchFamily="34" charset="0"/>
              </a:rPr>
              <a:t>SHIFT</a:t>
            </a:r>
            <a:r>
              <a:rPr lang="en-gb" sz="900" b="0" noProof="1">
                <a:solidFill>
                  <a:schemeClr val="tx1"/>
                </a:solidFill>
                <a:latin typeface="+mn-lt"/>
                <a:cs typeface="Arial" panose="020B0604020202020204" pitchFamily="34" charset="0"/>
              </a:rPr>
              <a:t> key while you drag one of the four corner handles</a:t>
            </a:r>
          </a:p>
          <a:p>
            <a:pPr rtl="0" eaLnBrk="1" hangingPunct="1">
              <a:lnSpc>
                <a:spcPct val="90000"/>
              </a:lnSpc>
              <a:spcAft>
                <a:spcPts val="600"/>
              </a:spcAft>
              <a:defRPr/>
            </a:pPr>
            <a:r>
              <a:rPr lang="en-gb" sz="900" b="1" noProof="1">
                <a:solidFill>
                  <a:schemeClr val="tx1"/>
                </a:solidFill>
                <a:latin typeface="+mn-lt"/>
                <a:cs typeface="Arial" panose="020B0604020202020204" pitchFamily="34" charset="0"/>
              </a:rPr>
              <a:t>3. </a:t>
            </a:r>
            <a:r>
              <a:rPr lang="en-gb" sz="900" b="0" noProof="1">
                <a:solidFill>
                  <a:schemeClr val="tx1"/>
                </a:solidFill>
                <a:latin typeface="+mn-lt"/>
                <a:cs typeface="Arial" panose="020B0604020202020204" pitchFamily="34" charset="0"/>
              </a:rPr>
              <a:t>Right-click the image and select </a:t>
            </a:r>
            <a:r>
              <a:rPr lang="en-gb" sz="900" b="1" noProof="1">
                <a:solidFill>
                  <a:schemeClr val="tx1"/>
                </a:solidFill>
                <a:latin typeface="+mn-lt"/>
                <a:cs typeface="Arial" panose="020B0604020202020204" pitchFamily="34" charset="0"/>
              </a:rPr>
              <a:t>Send to back</a:t>
            </a:r>
          </a:p>
          <a:p>
            <a:pPr rtl="0" eaLnBrk="1" hangingPunct="1">
              <a:lnSpc>
                <a:spcPct val="90000"/>
              </a:lnSpc>
              <a:spcAft>
                <a:spcPts val="600"/>
              </a:spcAft>
              <a:defRPr/>
            </a:pPr>
            <a:r>
              <a:rPr lang="en-gb" sz="900" b="1" noProof="1">
                <a:solidFill>
                  <a:schemeClr val="tx1"/>
                </a:solidFill>
                <a:latin typeface="+mn-lt"/>
                <a:cs typeface="Arial" panose="020B0604020202020204" pitchFamily="34" charset="0"/>
              </a:rPr>
              <a:t>Quick tip: </a:t>
            </a:r>
            <a:r>
              <a:rPr lang="en-gb" sz="900" b="0" noProof="1">
                <a:solidFill>
                  <a:schemeClr val="tx1"/>
                </a:solidFill>
                <a:latin typeface="+mn-lt"/>
                <a:cs typeface="Arial" panose="020B0604020202020204" pitchFamily="34" charset="0"/>
              </a:rPr>
              <a:t>If you delete the image and replace it with a new image, this image may appear in front of the text and graphics. If this happens, right-click the image and select </a:t>
            </a:r>
            <a:r>
              <a:rPr lang="en-gb" sz="900" b="1" noProof="1">
                <a:solidFill>
                  <a:schemeClr val="tx1"/>
                </a:solidFill>
                <a:latin typeface="+mn-lt"/>
                <a:cs typeface="Arial" panose="020B0604020202020204" pitchFamily="34" charset="0"/>
              </a:rPr>
              <a:t>Send to back</a:t>
            </a:r>
          </a:p>
        </p:txBody>
      </p:sp>
      <p:sp>
        <p:nvSpPr>
          <p:cNvPr id="26" name="Text Box 48"/>
          <p:cNvSpPr txBox="1">
            <a:spLocks noChangeArrowheads="1"/>
          </p:cNvSpPr>
          <p:nvPr userDrawn="1"/>
        </p:nvSpPr>
        <p:spPr bwMode="auto">
          <a:xfrm>
            <a:off x="9116078" y="594986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MORE INFORMATION</a:t>
            </a:r>
          </a:p>
          <a:p>
            <a:pPr rtl="0" eaLnBrk="1" hangingPunct="1">
              <a:lnSpc>
                <a:spcPct val="90000"/>
              </a:lnSpc>
              <a:spcAft>
                <a:spcPts val="600"/>
              </a:spcAft>
              <a:defRPr/>
            </a:pPr>
            <a:r>
              <a:rPr lang="da-DK" sz="900" b="1" noProof="1">
                <a:solidFill>
                  <a:schemeClr val="tx1"/>
                </a:solidFill>
                <a:latin typeface="+mn-lt"/>
                <a:cs typeface="Arial" panose="020B0604020202020204" pitchFamily="34" charset="0"/>
              </a:rPr>
              <a:t/>
            </a:r>
            <a:br>
              <a:rPr lang="da-DK" sz="900" b="1"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You’ll find more information at</a:t>
            </a:r>
            <a:r>
              <a:rPr lang="da-DK" sz="900" b="0" baseline="0" noProof="1">
                <a:solidFill>
                  <a:schemeClr val="tx1"/>
                </a:solidFill>
                <a:latin typeface="+mn-lt"/>
                <a:cs typeface="Arial" panose="020B0604020202020204" pitchFamily="34" charset="0"/>
              </a:rPr>
              <a:t/>
            </a:r>
            <a:br>
              <a:rPr lang="da-DK" sz="900" b="0" baseline="0" noProof="1">
                <a:solidFill>
                  <a:schemeClr val="tx1"/>
                </a:solidFill>
                <a:latin typeface="+mn-lt"/>
                <a:cs typeface="Arial" panose="020B0604020202020204" pitchFamily="34" charset="0"/>
              </a:rPr>
            </a:br>
            <a:r>
              <a:rPr lang="en-gb" sz="900" b="0" kern="120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27" name="Text Box 48"/>
          <p:cNvSpPr txBox="1">
            <a:spLocks noChangeArrowheads="1"/>
          </p:cNvSpPr>
          <p:nvPr userDrawn="1"/>
        </p:nvSpPr>
        <p:spPr bwMode="auto">
          <a:xfrm>
            <a:off x="3428374" y="1959811"/>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en-gb" sz="1000" b="1" kern="1200" spc="300" noProof="1">
                <a:solidFill>
                  <a:schemeClr val="tx1"/>
                </a:solidFill>
                <a:latin typeface="+mn-lt"/>
                <a:ea typeface="+mn-ea"/>
                <a:cs typeface="Arial" panose="020B0604020202020204" pitchFamily="34" charset="0"/>
              </a:rPr>
              <a:t>INSERT A NEW SLIDE</a:t>
            </a:r>
            <a:r>
              <a:rPr lang="en-gb" sz="900" b="0" kern="1200" spc="0" noProof="1">
                <a:solidFill>
                  <a:schemeClr val="tx1"/>
                </a:solidFill>
                <a:latin typeface="Arial" charset="0"/>
                <a:ea typeface="+mn-ea"/>
                <a:cs typeface="Arial" panose="020B0604020202020204" pitchFamily="34" charset="0"/>
              </a:rPr>
              <a:t> </a:t>
            </a:r>
          </a:p>
          <a:p>
            <a:pPr marL="0" marR="0" lvl="0" indent="0" algn="l" defTabSz="914330" rtl="0" eaLnBrk="1" fontAlgn="auto" latinLnBrk="0" hangingPunct="1">
              <a:lnSpc>
                <a:spcPct val="100000"/>
              </a:lnSpc>
              <a:spcBef>
                <a:spcPts val="0"/>
              </a:spcBef>
              <a:spcAft>
                <a:spcPts val="600"/>
              </a:spcAft>
              <a:buClrTx/>
              <a:buSzTx/>
              <a:buFontTx/>
              <a:buNone/>
              <a:tabLst/>
              <a:defRPr/>
            </a:pPr>
            <a:r>
              <a:rPr lang="en-gb" sz="900" b="0" kern="1200" spc="0" noProof="1">
                <a:solidFill>
                  <a:schemeClr val="tx1"/>
                </a:solidFill>
                <a:latin typeface="Arial" charset="0"/>
                <a:ea typeface="+mn-ea"/>
                <a:cs typeface="Arial" panose="020B0604020202020204" pitchFamily="34" charset="0"/>
              </a:rPr>
              <a:t> </a:t>
            </a:r>
            <a:r>
              <a:rPr lang="da-DK" sz="800" b="1" kern="1200" noProof="1">
                <a:solidFill>
                  <a:schemeClr val="tx1"/>
                </a:solidFill>
                <a:latin typeface="Arial" charset="0"/>
                <a:ea typeface="+mn-ea"/>
                <a:cs typeface="Arial" panose="020B0604020202020204" pitchFamily="34" charset="0"/>
              </a:rPr>
              <a:t/>
            </a:r>
            <a:br>
              <a:rPr lang="da-DK" sz="800" b="1" kern="1200" noProof="1">
                <a:solidFill>
                  <a:schemeClr val="tx1"/>
                </a:solidFill>
                <a:latin typeface="Arial" charset="0"/>
                <a:ea typeface="+mn-ea"/>
                <a:cs typeface="Arial" panose="020B0604020202020204" pitchFamily="34" charset="0"/>
              </a:rPr>
            </a:br>
            <a:r>
              <a:rPr lang="en-gb" sz="900" b="1" kern="1200" noProof="1">
                <a:solidFill>
                  <a:schemeClr val="tx1"/>
                </a:solidFill>
                <a:latin typeface="Arial" charset="0"/>
                <a:ea typeface="+mn-ea"/>
                <a:cs typeface="Arial" panose="020B0604020202020204" pitchFamily="34" charset="0"/>
              </a:rPr>
              <a:t>1. </a:t>
            </a:r>
            <a:r>
              <a:rPr lang="en-gb" sz="900" kern="1200" noProof="1">
                <a:solidFill>
                  <a:schemeClr val="tx1"/>
                </a:solidFill>
                <a:latin typeface="Arial" charset="0"/>
                <a:ea typeface="+mn-ea"/>
                <a:cs typeface="Arial" panose="020B0604020202020204" pitchFamily="34" charset="0"/>
              </a:rPr>
              <a:t>Click </a:t>
            </a:r>
            <a:r>
              <a:rPr lang="en-gb" sz="900" b="1" kern="1200" noProof="1">
                <a:solidFill>
                  <a:schemeClr val="tx1"/>
                </a:solidFill>
                <a:latin typeface="Arial" charset="0"/>
                <a:ea typeface="+mn-ea"/>
                <a:cs typeface="Arial" panose="020B0604020202020204" pitchFamily="34" charset="0"/>
              </a:rPr>
              <a:t>Home</a:t>
            </a:r>
          </a:p>
          <a:p>
            <a:pPr rtl="0" eaLnBrk="1" hangingPunct="1">
              <a:lnSpc>
                <a:spcPct val="100000"/>
              </a:lnSpc>
              <a:spcAft>
                <a:spcPts val="600"/>
              </a:spcAft>
              <a:defRPr/>
            </a:pPr>
            <a:r>
              <a:rPr lang="en-gb" sz="900" b="1" noProof="1">
                <a:solidFill>
                  <a:schemeClr val="tx1"/>
                </a:solidFill>
                <a:latin typeface="+mn-lt"/>
                <a:cs typeface="Arial" panose="020B0604020202020204" pitchFamily="34" charset="0"/>
              </a:rPr>
              <a:t>2. </a:t>
            </a:r>
            <a:r>
              <a:rPr lang="en-gb" sz="900" noProof="1">
                <a:solidFill>
                  <a:schemeClr val="tx1"/>
                </a:solidFill>
                <a:latin typeface="+mn-lt"/>
                <a:cs typeface="Arial" panose="020B0604020202020204" pitchFamily="34" charset="0"/>
              </a:rPr>
              <a:t>If you want to duplicate a slide layout, select the slide you wish to duplicate and click the top half of the </a:t>
            </a:r>
            <a:r>
              <a:rPr lang="en-gb" sz="900" b="1" noProof="1">
                <a:solidFill>
                  <a:schemeClr val="tx1"/>
                </a:solidFill>
                <a:latin typeface="+mn-lt"/>
                <a:cs typeface="Arial" panose="020B0604020202020204" pitchFamily="34" charset="0"/>
              </a:rPr>
              <a:t>New slide</a:t>
            </a:r>
            <a:r>
              <a:rPr lang="en-gb" sz="900" noProof="1">
                <a:solidFill>
                  <a:schemeClr val="tx1"/>
                </a:solidFill>
                <a:latin typeface="+mn-lt"/>
                <a:cs typeface="Arial" panose="020B0604020202020204" pitchFamily="34" charset="0"/>
              </a:rPr>
              <a:t> button.  Click the bottom half of the New slide button to view the selection of layouts available with the AAU design. </a:t>
            </a:r>
          </a:p>
          <a:p>
            <a:pPr rtl="0" eaLnBrk="1" hangingPunct="1">
              <a:spcAft>
                <a:spcPts val="600"/>
              </a:spcAft>
              <a:defRPr/>
            </a:pPr>
            <a:endParaRPr lang="da-DK" altLang="da-DK" sz="900" baseline="0" noProof="1">
              <a:solidFill>
                <a:schemeClr val="tx1"/>
              </a:solidFill>
              <a:latin typeface="+mn-lt"/>
              <a:cs typeface="Arial" panose="020B0604020202020204" pitchFamily="34" charset="0"/>
            </a:endParaRPr>
          </a:p>
          <a:p>
            <a:pPr rtl="0" eaLnBrk="1" hangingPunct="1">
              <a:lnSpc>
                <a:spcPct val="90000"/>
              </a:lnSpc>
              <a:spcAft>
                <a:spcPts val="0"/>
              </a:spcAft>
              <a:defRPr/>
            </a:pPr>
            <a:r>
              <a:rPr lang="en-gb" sz="1000" b="1" kern="1200" spc="300" noProof="1">
                <a:solidFill>
                  <a:schemeClr val="tx1"/>
                </a:solidFill>
                <a:latin typeface="Arial" charset="0"/>
                <a:ea typeface="+mn-ea"/>
                <a:cs typeface="Arial" panose="020B0604020202020204" pitchFamily="34" charset="0"/>
              </a:rPr>
              <a:t>GRIDLINES AND GUIDES</a:t>
            </a:r>
          </a:p>
          <a:p>
            <a:pPr rtl="0"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You can use gridlines and guides to help you align and place objects and improve the overall design and layout of your presentation.</a:t>
            </a:r>
            <a:r>
              <a:rPr lang="en-gb" sz="900" b="1" kern="1200" noProof="1">
                <a:solidFill>
                  <a:schemeClr val="tx1"/>
                </a:solidFill>
                <a:latin typeface="Arial" charset="0"/>
                <a:ea typeface="+mn-ea"/>
                <a:cs typeface="Arial" panose="020B0604020202020204" pitchFamily="34" charset="0"/>
              </a:rPr>
              <a:t> </a:t>
            </a:r>
            <a:r>
              <a:rPr lang="en-gb" sz="900" b="0" kern="1200" noProof="1">
                <a:solidFill>
                  <a:schemeClr val="tx1"/>
                </a:solidFill>
                <a:latin typeface="Arial" charset="0"/>
                <a:ea typeface="+mn-ea"/>
                <a:cs typeface="Arial" panose="020B0604020202020204" pitchFamily="34" charset="0"/>
              </a:rPr>
              <a:t>To view gridlines and guides: </a:t>
            </a:r>
            <a:endParaRPr lang="da-DK" sz="900" b="0" kern="1200" noProof="1">
              <a:solidFill>
                <a:schemeClr val="tx1"/>
              </a:solidFill>
              <a:latin typeface="Arial" charset="0"/>
              <a:ea typeface="+mn-ea"/>
              <a:cs typeface="Arial" panose="020B0604020202020204" pitchFamily="34" charset="0"/>
            </a:endParaRP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1. </a:t>
            </a:r>
            <a:r>
              <a:rPr lang="en-gb" sz="900" b="0" kern="1200" noProof="1">
                <a:solidFill>
                  <a:schemeClr val="tx1"/>
                </a:solidFill>
                <a:latin typeface="Arial" charset="0"/>
                <a:ea typeface="+mn-ea"/>
                <a:cs typeface="Arial" panose="020B0604020202020204" pitchFamily="34" charset="0"/>
              </a:rPr>
              <a:t>Select </a:t>
            </a:r>
            <a:r>
              <a:rPr lang="en-gb" sz="900" b="1" kern="1200" noProof="1">
                <a:solidFill>
                  <a:schemeClr val="tx1"/>
                </a:solidFill>
                <a:latin typeface="Arial" charset="0"/>
                <a:ea typeface="+mn-ea"/>
                <a:cs typeface="Arial" panose="020B0604020202020204" pitchFamily="34" charset="0"/>
              </a:rPr>
              <a:t>View</a:t>
            </a: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2. </a:t>
            </a:r>
            <a:r>
              <a:rPr lang="en-gb" sz="900" b="0" kern="1200" noProof="1">
                <a:solidFill>
                  <a:schemeClr val="tx1"/>
                </a:solidFill>
                <a:latin typeface="Arial" charset="0"/>
                <a:ea typeface="+mn-ea"/>
                <a:cs typeface="Arial" panose="020B0604020202020204" pitchFamily="34" charset="0"/>
              </a:rPr>
              <a:t>Select </a:t>
            </a:r>
            <a:r>
              <a:rPr lang="en-gb" sz="900" b="1" kern="1200" noProof="1">
                <a:solidFill>
                  <a:schemeClr val="tx1"/>
                </a:solidFill>
                <a:latin typeface="Arial" charset="0"/>
                <a:ea typeface="+mn-ea"/>
                <a:cs typeface="Arial" panose="020B0604020202020204" pitchFamily="34" charset="0"/>
              </a:rPr>
              <a:t>Gridlines </a:t>
            </a:r>
            <a:r>
              <a:rPr lang="en-gb" sz="900" b="0" kern="1200" noProof="1">
                <a:solidFill>
                  <a:schemeClr val="tx1"/>
                </a:solidFill>
                <a:latin typeface="Arial" charset="0"/>
                <a:ea typeface="+mn-ea"/>
                <a:cs typeface="Arial" panose="020B0604020202020204" pitchFamily="34" charset="0"/>
              </a:rPr>
              <a:t>and/or </a:t>
            </a:r>
            <a:r>
              <a:rPr lang="en-gb" sz="900" b="1" kern="1200" noProof="1">
                <a:solidFill>
                  <a:schemeClr val="tx1"/>
                </a:solidFill>
                <a:latin typeface="Arial" charset="0"/>
                <a:ea typeface="+mn-ea"/>
                <a:cs typeface="Arial" panose="020B0604020202020204" pitchFamily="34" charset="0"/>
              </a:rPr>
              <a:t>Guides</a:t>
            </a:r>
          </a:p>
          <a:p>
            <a:pPr rtl="0" eaLnBrk="1" hangingPunct="1">
              <a:lnSpc>
                <a:spcPct val="90000"/>
              </a:lnSpc>
              <a:spcAft>
                <a:spcPts val="600"/>
              </a:spcAft>
              <a:defRPr/>
            </a:pPr>
            <a:r>
              <a:rPr lang="en-gb" sz="900" b="1" kern="1200" noProof="1">
                <a:solidFill>
                  <a:srgbClr val="DF6752"/>
                </a:solidFill>
                <a:latin typeface="Arial" charset="0"/>
                <a:ea typeface="+mn-ea"/>
                <a:cs typeface="Arial" panose="020B0604020202020204" pitchFamily="34" charset="0"/>
              </a:rPr>
              <a:t>Quick tip: </a:t>
            </a:r>
            <a:r>
              <a:rPr lang="en-gb" sz="900" b="0" kern="1200" noProof="1">
                <a:solidFill>
                  <a:srgbClr val="DF6752"/>
                </a:solidFill>
                <a:latin typeface="Arial" charset="0"/>
                <a:ea typeface="+mn-ea"/>
                <a:cs typeface="Arial" panose="020B0604020202020204" pitchFamily="34" charset="0"/>
              </a:rPr>
              <a:t>Press </a:t>
            </a:r>
            <a:r>
              <a:rPr lang="en-gb" sz="900" b="1" kern="1200" noProof="1">
                <a:solidFill>
                  <a:srgbClr val="DF6752"/>
                </a:solidFill>
                <a:latin typeface="Arial" charset="0"/>
                <a:ea typeface="+mn-ea"/>
                <a:cs typeface="Arial" panose="020B0604020202020204" pitchFamily="34" charset="0"/>
              </a:rPr>
              <a:t>Alt + F9 </a:t>
            </a:r>
            <a:r>
              <a:rPr lang="en-gb" sz="900" b="0" kern="1200" noProof="1">
                <a:solidFill>
                  <a:srgbClr val="DF6752"/>
                </a:solidFill>
                <a:latin typeface="Arial" charset="0"/>
                <a:ea typeface="+mn-ea"/>
                <a:cs typeface="Arial" panose="020B0604020202020204" pitchFamily="34" charset="0"/>
              </a:rPr>
              <a:t>to show gridlines</a:t>
            </a:r>
          </a:p>
          <a:p>
            <a:pPr rtl="0"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28" name="Billede 25"/>
          <p:cNvPicPr>
            <a:picLocks noChangeAspect="1"/>
          </p:cNvPicPr>
          <p:nvPr userDrawn="1"/>
        </p:nvPicPr>
        <p:blipFill>
          <a:blip r:embed="rId3"/>
          <a:stretch>
            <a:fillRect/>
          </a:stretch>
        </p:blipFill>
        <p:spPr>
          <a:xfrm>
            <a:off x="11273427" y="2241762"/>
            <a:ext cx="368254" cy="393946"/>
          </a:xfrm>
          <a:prstGeom prst="rect">
            <a:avLst/>
          </a:prstGeom>
        </p:spPr>
      </p:pic>
      <p:pic>
        <p:nvPicPr>
          <p:cNvPr id="29" name="Billede 36"/>
          <p:cNvPicPr>
            <a:picLocks noChangeAspect="1"/>
          </p:cNvPicPr>
          <p:nvPr userDrawn="1"/>
        </p:nvPicPr>
        <p:blipFill>
          <a:blip r:embed="rId4"/>
          <a:stretch>
            <a:fillRect/>
          </a:stretch>
        </p:blipFill>
        <p:spPr>
          <a:xfrm>
            <a:off x="11265672" y="3797099"/>
            <a:ext cx="416717" cy="397335"/>
          </a:xfrm>
          <a:prstGeom prst="rect">
            <a:avLst/>
          </a:prstGeom>
        </p:spPr>
      </p:pic>
      <p:sp>
        <p:nvSpPr>
          <p:cNvPr id="31" name="Rektangel 30"/>
          <p:cNvSpPr/>
          <p:nvPr userDrawn="1"/>
        </p:nvSpPr>
        <p:spPr>
          <a:xfrm>
            <a:off x="509551" y="510317"/>
            <a:ext cx="6096000" cy="1200329"/>
          </a:xfrm>
          <a:prstGeom prst="rect">
            <a:avLst/>
          </a:prstGeom>
        </p:spPr>
        <p:txBody>
          <a:bodyPr rtlCol="0">
            <a:spAutoFit/>
          </a:bodyPr>
          <a:lstStyle/>
          <a:p>
            <a:pPr rtl="0"/>
            <a:r>
              <a:rPr lang="en-gb" sz="3600" b="1" spc="300"/>
              <a:t>USER GUIDE</a:t>
            </a:r>
            <a:r>
              <a:rPr lang="en-US" sz="3600" b="1" spc="300"/>
              <a:t/>
            </a:r>
            <a:br>
              <a:rPr lang="en-US" sz="3600" b="1" spc="300"/>
            </a:br>
            <a:endParaRPr lang="da-DK" sz="3600" b="1" spc="300"/>
          </a:p>
        </p:txBody>
      </p:sp>
      <p:pic>
        <p:nvPicPr>
          <p:cNvPr id="3" name="Picture 2"/>
          <p:cNvPicPr>
            <a:picLocks noChangeAspect="1"/>
          </p:cNvPicPr>
          <p:nvPr userDrawn="1"/>
        </p:nvPicPr>
        <p:blipFill>
          <a:blip r:embed="rId5"/>
          <a:stretch>
            <a:fillRect/>
          </a:stretch>
        </p:blipFill>
        <p:spPr>
          <a:xfrm>
            <a:off x="5698901" y="2300596"/>
            <a:ext cx="307151" cy="517606"/>
          </a:xfrm>
          <a:prstGeom prst="rect">
            <a:avLst/>
          </a:prstGeom>
        </p:spPr>
      </p:pic>
    </p:spTree>
    <p:extLst>
      <p:ext uri="{BB962C8B-B14F-4D97-AF65-F5344CB8AC3E}">
        <p14:creationId xmlns:p14="http://schemas.microsoft.com/office/powerpoint/2010/main" val="1172325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 x Picture lef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2">
                    <a:alpha val="70000"/>
                  </a:schemeClr>
                </a:solidFill>
              </a:defRPr>
            </a:lvl1pPr>
          </a:lstStyle>
          <a:p>
            <a:fld id="{D8D877B3-D348-4611-9BDB-C5374591D951}" type="slidenum">
              <a:rPr lang="en-US" smtClean="0"/>
              <a:pPr/>
              <a:t>‹nr.›</a:t>
            </a:fld>
            <a:endParaRPr lang="en-US"/>
          </a:p>
        </p:txBody>
      </p:sp>
      <p:grpSp>
        <p:nvGrpSpPr>
          <p:cNvPr id="54" name="Gruppe 53"/>
          <p:cNvGrpSpPr/>
          <p:nvPr userDrawn="1"/>
        </p:nvGrpSpPr>
        <p:grpSpPr>
          <a:xfrm>
            <a:off x="474013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0"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5" name="Title 4"/>
          <p:cNvSpPr>
            <a:spLocks noGrp="1"/>
          </p:cNvSpPr>
          <p:nvPr>
            <p:ph type="title" hasCustomPrompt="1"/>
          </p:nvPr>
        </p:nvSpPr>
        <p:spPr>
          <a:xfrm>
            <a:off x="5331007" y="359273"/>
            <a:ext cx="4490445" cy="1621619"/>
          </a:xfrm>
        </p:spPr>
        <p:txBody>
          <a:bodyPr/>
          <a:lstStyle>
            <a:lvl1pPr>
              <a:defRPr sz="3600"/>
            </a:lvl1pPr>
          </a:lstStyle>
          <a:p>
            <a:r>
              <a:rPr lang="en-US" dirty="0"/>
              <a:t>CLICK TO EDIT TITLE</a:t>
            </a:r>
          </a:p>
        </p:txBody>
      </p:sp>
      <p:sp>
        <p:nvSpPr>
          <p:cNvPr id="76" name="Pladsholder til tekst 3"/>
          <p:cNvSpPr>
            <a:spLocks noGrp="1"/>
          </p:cNvSpPr>
          <p:nvPr>
            <p:ph type="body" sz="quarter" idx="12" hasCustomPrompt="1"/>
          </p:nvPr>
        </p:nvSpPr>
        <p:spPr>
          <a:xfrm>
            <a:off x="5331008"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77" name="Group 4"/>
          <p:cNvGrpSpPr>
            <a:grpSpLocks noChangeAspect="1"/>
          </p:cNvGrpSpPr>
          <p:nvPr userDrawn="1"/>
        </p:nvGrpSpPr>
        <p:grpSpPr bwMode="auto">
          <a:xfrm>
            <a:off x="5492750" y="5903913"/>
            <a:ext cx="1236663" cy="815975"/>
            <a:chOff x="3460" y="3719"/>
            <a:chExt cx="779" cy="514"/>
          </a:xfrm>
        </p:grpSpPr>
        <p:sp>
          <p:nvSpPr>
            <p:cNvPr id="78"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5"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6"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7"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8"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9"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498701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C86DF833-CB48-4236-AA14-D2AC6541592D}" type="datetimeFigureOut">
              <a:rPr lang="da-DK" smtClean="0"/>
              <a:t>22-01-2021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8374F094-57A6-4973-9CB3-5FBF1DFA4F0D}" type="slidenum">
              <a:rPr lang="da-DK" smtClean="0"/>
              <a:t>‹nr.›</a:t>
            </a:fld>
            <a:endParaRPr lang="da-DK"/>
          </a:p>
        </p:txBody>
      </p:sp>
    </p:spTree>
    <p:extLst>
      <p:ext uri="{BB962C8B-B14F-4D97-AF65-F5344CB8AC3E}">
        <p14:creationId xmlns:p14="http://schemas.microsoft.com/office/powerpoint/2010/main" val="87999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bille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9" name="Picture Placeholder 4"/>
          <p:cNvSpPr>
            <a:spLocks noGrp="1"/>
          </p:cNvSpPr>
          <p:nvPr>
            <p:ph type="pic" sz="quarter" idx="14" hasCustomPrompt="1"/>
          </p:nvPr>
        </p:nvSpPr>
        <p:spPr>
          <a:xfrm>
            <a:off x="9880810" y="3488635"/>
            <a:ext cx="2311191" cy="336936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587375" y="357950"/>
            <a:ext cx="5140184"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5"/>
            <a:ext cx="5140185" cy="3738268"/>
          </a:xfrm>
        </p:spPr>
        <p:txBody>
          <a:bodyPr/>
          <a:lstStyle>
            <a:lvl1pPr marL="285739" indent="-285739">
              <a:lnSpc>
                <a:spcPct val="100000"/>
              </a:lnSpc>
              <a:spcBef>
                <a:spcPts val="600"/>
              </a:spcBef>
              <a:buFontTx/>
              <a:buBlip>
                <a:blip r:embed="rId2"/>
              </a:buBlip>
              <a:defRPr sz="15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9880810" y="-1"/>
            <a:ext cx="2311191" cy="334948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7" hasCustomPrompt="1"/>
          </p:nvPr>
        </p:nvSpPr>
        <p:spPr>
          <a:xfrm>
            <a:off x="7427914" y="3488635"/>
            <a:ext cx="2311191" cy="336936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8" hasCustomPrompt="1"/>
          </p:nvPr>
        </p:nvSpPr>
        <p:spPr>
          <a:xfrm>
            <a:off x="7427914" y="-1"/>
            <a:ext cx="2311191" cy="334948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185923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a:p>
        </p:txBody>
      </p:sp>
      <p:sp>
        <p:nvSpPr>
          <p:cNvPr id="5" name="Title 4"/>
          <p:cNvSpPr>
            <a:spLocks noGrp="1"/>
          </p:cNvSpPr>
          <p:nvPr>
            <p:ph type="title" hasCustomPrompt="1"/>
          </p:nvPr>
        </p:nvSpPr>
        <p:spPr>
          <a:xfrm>
            <a:off x="587374" y="359273"/>
            <a:ext cx="4490445" cy="1621619"/>
          </a:xfrm>
        </p:spPr>
        <p:txBody>
          <a:bodyPr rtlCol="0"/>
          <a:lstStyle>
            <a:lvl1pPr>
              <a:defRPr sz="3600"/>
            </a:lvl1pPr>
          </a:lstStyle>
          <a:p>
            <a:pPr rtl="0"/>
            <a:r>
              <a:rPr lang="en-GB"/>
              <a:t>CLICK TO EDIT TITLE</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Tree>
    <p:extLst>
      <p:ext uri="{BB962C8B-B14F-4D97-AF65-F5344CB8AC3E}">
        <p14:creationId xmlns:p14="http://schemas.microsoft.com/office/powerpoint/2010/main" val="4007253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 x Picture right - Blu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pic>
        <p:nvPicPr>
          <p:cNvPr id="55" name="Billede 5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386013" y="5803019"/>
            <a:ext cx="1452866" cy="1022963"/>
          </a:xfrm>
          <a:prstGeom prst="rect">
            <a:avLst/>
          </a:prstGeom>
        </p:spPr>
      </p:pic>
    </p:spTree>
    <p:extLst>
      <p:ext uri="{BB962C8B-B14F-4D97-AF65-F5344CB8AC3E}">
        <p14:creationId xmlns:p14="http://schemas.microsoft.com/office/powerpoint/2010/main" val="112157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ig picture right - Blu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682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ue layout right">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a:t>CLICK TO EDIT TITLE</a:t>
            </a:r>
          </a:p>
        </p:txBody>
      </p:sp>
      <p:grpSp>
        <p:nvGrpSpPr>
          <p:cNvPr id="54" name="Group 4"/>
          <p:cNvGrpSpPr>
            <a:grpSpLocks noChangeAspect="1"/>
          </p:cNvGrpSpPr>
          <p:nvPr userDrawn="1"/>
        </p:nvGrpSpPr>
        <p:grpSpPr bwMode="auto">
          <a:xfrm>
            <a:off x="5492750" y="5903913"/>
            <a:ext cx="1236663" cy="815975"/>
            <a:chOff x="3460" y="3719"/>
            <a:chExt cx="779" cy="514"/>
          </a:xfrm>
        </p:grpSpPr>
        <p:sp>
          <p:nvSpPr>
            <p:cNvPr id="55"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33979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dirty="0"/>
              <a:t>BY NAVN NAVNESEN</a:t>
            </a:r>
          </a:p>
        </p:txBody>
      </p:sp>
      <p:grpSp>
        <p:nvGrpSpPr>
          <p:cNvPr id="72" name="Group 4"/>
          <p:cNvGrpSpPr>
            <a:grpSpLocks noChangeAspect="1"/>
          </p:cNvGrpSpPr>
          <p:nvPr userDrawn="1"/>
        </p:nvGrpSpPr>
        <p:grpSpPr bwMode="auto">
          <a:xfrm>
            <a:off x="5492750" y="5903913"/>
            <a:ext cx="1236663" cy="815975"/>
            <a:chOff x="3460" y="3719"/>
            <a:chExt cx="779" cy="514"/>
          </a:xfrm>
        </p:grpSpPr>
        <p:sp>
          <p:nvSpPr>
            <p:cNvPr id="73"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grpSp>
        <p:nvGrpSpPr>
          <p:cNvPr id="72" name="Group 4"/>
          <p:cNvGrpSpPr>
            <a:grpSpLocks noChangeAspect="1"/>
          </p:cNvGrpSpPr>
          <p:nvPr userDrawn="1"/>
        </p:nvGrpSpPr>
        <p:grpSpPr bwMode="auto">
          <a:xfrm>
            <a:off x="5492750" y="5903913"/>
            <a:ext cx="1236663" cy="815975"/>
            <a:chOff x="3460" y="3719"/>
            <a:chExt cx="779" cy="514"/>
          </a:xfrm>
        </p:grpSpPr>
        <p:sp>
          <p:nvSpPr>
            <p:cNvPr id="73"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553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a:p>
        </p:txBody>
      </p:sp>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5" name="Pladsholder til tekst 10"/>
          <p:cNvSpPr>
            <a:spLocks noGrp="1"/>
          </p:cNvSpPr>
          <p:nvPr>
            <p:ph type="body" sz="quarter" idx="12" hasCustomPrompt="1"/>
          </p:nvPr>
        </p:nvSpPr>
        <p:spPr>
          <a:xfrm>
            <a:off x="587375" y="2065337"/>
            <a:ext cx="10752512" cy="3703696"/>
          </a:xfrm>
        </p:spPr>
        <p:txBody>
          <a:bodyPr/>
          <a:lstStyle>
            <a:lvl1pPr marL="285750" indent="-285750">
              <a:buFontTx/>
              <a:buBlip>
                <a:blip r:embed="rId2"/>
              </a:buBlip>
              <a:defRPr/>
            </a:lvl1pPr>
          </a:lstStyle>
          <a:p>
            <a:pPr lvl="0"/>
            <a:r>
              <a:rPr lang="da-DK" dirty="0"/>
              <a:t>INSERT TEXT</a:t>
            </a:r>
          </a:p>
        </p:txBody>
      </p:sp>
    </p:spTree>
    <p:extLst>
      <p:ext uri="{BB962C8B-B14F-4D97-AF65-F5344CB8AC3E}">
        <p14:creationId xmlns:p14="http://schemas.microsoft.com/office/powerpoint/2010/main" val="25212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9" name="Pladsholder til tekst 10"/>
          <p:cNvSpPr>
            <a:spLocks noGrp="1"/>
          </p:cNvSpPr>
          <p:nvPr>
            <p:ph type="body" sz="quarter" idx="12" hasCustomPrompt="1"/>
          </p:nvPr>
        </p:nvSpPr>
        <p:spPr>
          <a:xfrm>
            <a:off x="587375" y="2065337"/>
            <a:ext cx="4516438" cy="3243263"/>
          </a:xfrm>
        </p:spPr>
        <p:txBody>
          <a:bodyPr/>
          <a:lstStyle>
            <a:lvl1pPr marL="285750" indent="-285750">
              <a:buFontTx/>
              <a:buBlip>
                <a:blip r:embed="rId3"/>
              </a:buBlip>
              <a:defRPr/>
            </a:lvl1pPr>
          </a:lstStyle>
          <a:p>
            <a:pPr lvl="0"/>
            <a:r>
              <a:rPr lang="da-DK" dirty="0"/>
              <a:t>INSERT TEXT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Righ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r>
              <a:rPr lang="da-DK"/>
              <a:t>Klik på ikonet for at tilføje et diagram</a:t>
            </a:r>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a:t>INSERT TEXT</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Picture right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49860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lef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46860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Pictures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61197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em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a:t>Fourth level</a:t>
            </a:r>
            <a:endParaRPr lang="en-US" dirty="0"/>
          </a:p>
        </p:txBody>
      </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4" name="Group 4"/>
          <p:cNvGrpSpPr>
            <a:grpSpLocks noChangeAspect="1"/>
          </p:cNvGrpSpPr>
          <p:nvPr userDrawn="1"/>
        </p:nvGrpSpPr>
        <p:grpSpPr bwMode="auto">
          <a:xfrm>
            <a:off x="5492750" y="5903913"/>
            <a:ext cx="1236663" cy="815975"/>
            <a:chOff x="3460" y="3719"/>
            <a:chExt cx="779" cy="514"/>
          </a:xfrm>
        </p:grpSpPr>
        <p:sp>
          <p:nvSpPr>
            <p:cNvPr id="5"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8" r:id="rId8"/>
    <p:sldLayoutId id="2147484032" r:id="rId9"/>
    <p:sldLayoutId id="2147484054" r:id="rId10"/>
    <p:sldLayoutId id="2147484069" r:id="rId11"/>
    <p:sldLayoutId id="2147484070" r:id="rId12"/>
    <p:sldLayoutId id="2147484071" r:id="rId13"/>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15"/>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15"/>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16"/>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16"/>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16"/>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bg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a:t>Fourth level</a:t>
            </a:r>
            <a:endParaRPr lang="en-US" dirty="0"/>
          </a:p>
        </p:txBody>
      </p:sp>
      <p:grpSp>
        <p:nvGrpSpPr>
          <p:cNvPr id="4" name="Group 4"/>
          <p:cNvGrpSpPr>
            <a:grpSpLocks noChangeAspect="1"/>
          </p:cNvGrpSpPr>
          <p:nvPr userDrawn="1"/>
        </p:nvGrpSpPr>
        <p:grpSpPr bwMode="auto">
          <a:xfrm>
            <a:off x="5492750" y="5903913"/>
            <a:ext cx="1236663" cy="815975"/>
            <a:chOff x="3460" y="3719"/>
            <a:chExt cx="779" cy="514"/>
          </a:xfrm>
        </p:grpSpPr>
        <p:sp>
          <p:nvSpPr>
            <p:cNvPr id="5"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82" name="Gruppe 81"/>
          <p:cNvGrpSpPr/>
          <p:nvPr userDrawn="1"/>
        </p:nvGrpSpPr>
        <p:grpSpPr>
          <a:xfrm>
            <a:off x="0" y="657225"/>
            <a:ext cx="405154" cy="1182460"/>
            <a:chOff x="320675" y="2816225"/>
            <a:chExt cx="350838" cy="1023938"/>
          </a:xfrm>
          <a:solidFill>
            <a:schemeClr val="bg1"/>
          </a:solidFill>
        </p:grpSpPr>
        <p:sp>
          <p:nvSpPr>
            <p:cNvPr id="83"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82083280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8" r:id="rId3"/>
  </p:sldLayoutIdLst>
  <p:hf hdr="0" ftr="0" dt="0"/>
  <p:txStyles>
    <p:titleStyle>
      <a:lvl1pPr algn="l" defTabSz="914318" rtl="0" eaLnBrk="1" latinLnBrk="0" hangingPunct="1">
        <a:lnSpc>
          <a:spcPct val="100000"/>
        </a:lnSpc>
        <a:spcBef>
          <a:spcPct val="0"/>
        </a:spcBef>
        <a:buNone/>
        <a:defRPr sz="3600" b="1" kern="1200" spc="300" baseline="0">
          <a:solidFill>
            <a:schemeClr val="bg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5"/>
        </a:buBlip>
        <a:defRPr sz="1600" kern="1200" spc="0">
          <a:solidFill>
            <a:schemeClr val="bg1"/>
          </a:solidFill>
          <a:latin typeface="+mn-lt"/>
          <a:ea typeface="+mn-ea"/>
          <a:cs typeface="+mn-cs"/>
        </a:defRPr>
      </a:lvl1pPr>
      <a:lvl2pPr marL="623888" indent="-285750" algn="l" defTabSz="914318" rtl="0" eaLnBrk="1" latinLnBrk="0" hangingPunct="1">
        <a:lnSpc>
          <a:spcPct val="120000"/>
        </a:lnSpc>
        <a:spcBef>
          <a:spcPts val="499"/>
        </a:spcBef>
        <a:buFontTx/>
        <a:buBlip>
          <a:blip r:embed="rId5"/>
        </a:buBlip>
        <a:defRPr sz="1400" kern="1200">
          <a:solidFill>
            <a:schemeClr val="bg1"/>
          </a:solidFill>
          <a:latin typeface="+mn-lt"/>
          <a:ea typeface="+mn-ea"/>
          <a:cs typeface="+mn-cs"/>
        </a:defRPr>
      </a:lvl2pPr>
      <a:lvl3pPr marL="898525" indent="-171450" algn="l" defTabSz="914318" rtl="0" eaLnBrk="1" latinLnBrk="0" hangingPunct="1">
        <a:lnSpc>
          <a:spcPct val="120000"/>
        </a:lnSpc>
        <a:spcBef>
          <a:spcPts val="499"/>
        </a:spcBef>
        <a:buFontTx/>
        <a:buBlip>
          <a:blip r:embed="rId6"/>
        </a:buBlip>
        <a:defRPr sz="1200" kern="1200">
          <a:solidFill>
            <a:schemeClr val="bg1"/>
          </a:solidFill>
          <a:latin typeface="+mn-lt"/>
          <a:ea typeface="+mn-ea"/>
          <a:cs typeface="+mn-cs"/>
        </a:defRPr>
      </a:lvl3pPr>
      <a:lvl4pPr marL="1163638" indent="-171450" algn="l" defTabSz="914318" rtl="0" eaLnBrk="1" latinLnBrk="0" hangingPunct="1">
        <a:lnSpc>
          <a:spcPct val="120000"/>
        </a:lnSpc>
        <a:spcBef>
          <a:spcPts val="499"/>
        </a:spcBef>
        <a:buFontTx/>
        <a:buBlip>
          <a:blip r:embed="rId6"/>
        </a:buBlip>
        <a:tabLst>
          <a:tab pos="1163638" algn="l"/>
        </a:tabLst>
        <a:defRPr sz="1000" kern="1200">
          <a:solidFill>
            <a:schemeClr val="bg1"/>
          </a:solidFill>
          <a:latin typeface="+mn-lt"/>
          <a:ea typeface="+mn-ea"/>
          <a:cs typeface="+mn-cs"/>
        </a:defRPr>
      </a:lvl4pPr>
      <a:lvl5pPr marL="1163638" indent="-171450" algn="l" defTabSz="914318" rtl="0" eaLnBrk="1" latinLnBrk="0" hangingPunct="1">
        <a:lnSpc>
          <a:spcPct val="120000"/>
        </a:lnSpc>
        <a:spcBef>
          <a:spcPts val="499"/>
        </a:spcBef>
        <a:buFontTx/>
        <a:buBlip>
          <a:blip r:embed="rId7"/>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5.png"/><Relationship Id="rId3" Type="http://schemas.openxmlformats.org/officeDocument/2006/relationships/image" Target="../media/image48.emf"/><Relationship Id="rId7" Type="http://schemas.openxmlformats.org/officeDocument/2006/relationships/oleObject" Target="../embeddings/oleObject1.bin"/><Relationship Id="rId12" Type="http://schemas.openxmlformats.org/officeDocument/2006/relationships/image" Target="../media/image54.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1.png"/><Relationship Id="rId11" Type="http://schemas.openxmlformats.org/officeDocument/2006/relationships/image" Target="../media/image53.png"/><Relationship Id="rId5" Type="http://schemas.openxmlformats.org/officeDocument/2006/relationships/image" Target="../media/image50.png"/><Relationship Id="rId15" Type="http://schemas.openxmlformats.org/officeDocument/2006/relationships/image" Target="../media/image57.jp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oleObject" Target="../embeddings/oleObject2.bin"/><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hyperlink" Target="http://www.made.dk/"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7494" b="7494"/>
          <a:stretch>
            <a:fillRect/>
          </a:stretch>
        </p:blipFill>
        <p:spPr/>
      </p:pic>
      <p:sp>
        <p:nvSpPr>
          <p:cNvPr id="3" name="Titel 2"/>
          <p:cNvSpPr>
            <a:spLocks noGrp="1"/>
          </p:cNvSpPr>
          <p:nvPr>
            <p:ph type="title"/>
          </p:nvPr>
        </p:nvSpPr>
        <p:spPr>
          <a:xfrm>
            <a:off x="1817580" y="3432748"/>
            <a:ext cx="8857899" cy="1451541"/>
          </a:xfrm>
        </p:spPr>
        <p:txBody>
          <a:bodyPr/>
          <a:lstStyle/>
          <a:p>
            <a:r>
              <a:rPr lang="da-DK" dirty="0"/>
              <a:t>DEPARTMENT OF </a:t>
            </a:r>
            <a:br>
              <a:rPr lang="da-DK" dirty="0"/>
            </a:br>
            <a:r>
              <a:rPr lang="da-DK" dirty="0"/>
              <a:t>MATERIALS &amp; PRODUCTION</a:t>
            </a:r>
            <a:br>
              <a:rPr lang="da-DK" dirty="0"/>
            </a:br>
            <a:r>
              <a:rPr lang="da-DK" dirty="0"/>
              <a:t>AALBORG UNIVERSITY</a:t>
            </a:r>
          </a:p>
        </p:txBody>
      </p:sp>
      <p:sp>
        <p:nvSpPr>
          <p:cNvPr id="4" name="Pladsholder til tekst 3"/>
          <p:cNvSpPr>
            <a:spLocks noGrp="1"/>
          </p:cNvSpPr>
          <p:nvPr>
            <p:ph type="body" sz="quarter" idx="12"/>
          </p:nvPr>
        </p:nvSpPr>
        <p:spPr>
          <a:xfrm>
            <a:off x="2425435" y="5252019"/>
            <a:ext cx="7341129" cy="412750"/>
          </a:xfrm>
        </p:spPr>
        <p:txBody>
          <a:bodyPr/>
          <a:lstStyle/>
          <a:p>
            <a:r>
              <a:rPr lang="da-DK" dirty="0"/>
              <a:t>BY KJELD PEDERSEN</a:t>
            </a:r>
          </a:p>
        </p:txBody>
      </p:sp>
    </p:spTree>
    <p:extLst>
      <p:ext uri="{BB962C8B-B14F-4D97-AF65-F5344CB8AC3E}">
        <p14:creationId xmlns:p14="http://schemas.microsoft.com/office/powerpoint/2010/main" val="400872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1341" r="31341"/>
          <a:stretch>
            <a:fillRect/>
          </a:stretch>
        </p:blipFill>
        <p:spPr/>
      </p:pic>
      <p:sp>
        <p:nvSpPr>
          <p:cNvPr id="2" name="Titel 1"/>
          <p:cNvSpPr>
            <a:spLocks noGrp="1"/>
          </p:cNvSpPr>
          <p:nvPr>
            <p:ph type="title"/>
          </p:nvPr>
        </p:nvSpPr>
        <p:spPr>
          <a:xfrm>
            <a:off x="587374" y="359273"/>
            <a:ext cx="6307497" cy="1621619"/>
          </a:xfrm>
        </p:spPr>
        <p:txBody>
          <a:bodyPr/>
          <a:lstStyle/>
          <a:p>
            <a:r>
              <a:rPr lang="en-US" dirty="0" smtClean="0">
                <a:solidFill>
                  <a:schemeClr val="accent6">
                    <a:lumMod val="50000"/>
                  </a:schemeClr>
                </a:solidFill>
              </a:rPr>
              <a:t>Solid and Computational Mechanics</a:t>
            </a:r>
            <a:endParaRPr lang="en-US" dirty="0">
              <a:solidFill>
                <a:schemeClr val="accent6">
                  <a:lumMod val="50000"/>
                </a:schemeClr>
              </a:solidFill>
            </a:endParaRPr>
          </a:p>
        </p:txBody>
      </p:sp>
      <p:sp>
        <p:nvSpPr>
          <p:cNvPr id="7" name="Pladsholder til tekst 6"/>
          <p:cNvSpPr>
            <a:spLocks noGrp="1"/>
          </p:cNvSpPr>
          <p:nvPr>
            <p:ph type="body" sz="quarter" idx="12"/>
          </p:nvPr>
        </p:nvSpPr>
        <p:spPr>
          <a:xfrm>
            <a:off x="587375" y="2143359"/>
            <a:ext cx="4957214" cy="4323809"/>
          </a:xfrm>
        </p:spPr>
        <p:txBody>
          <a:bodyPr>
            <a:normAutofit/>
          </a:bodyPr>
          <a:lstStyle/>
          <a:p>
            <a:pPr marL="0" indent="0">
              <a:buNone/>
            </a:pPr>
            <a:r>
              <a:rPr lang="da-DK" sz="2100" dirty="0"/>
              <a:t>RESEARCH FOCUS</a:t>
            </a:r>
          </a:p>
          <a:p>
            <a:r>
              <a:rPr lang="en-US" dirty="0" smtClean="0"/>
              <a:t>Structural optimization </a:t>
            </a:r>
          </a:p>
          <a:p>
            <a:r>
              <a:rPr lang="en-US" dirty="0" err="1" smtClean="0"/>
              <a:t>Vibro</a:t>
            </a:r>
            <a:r>
              <a:rPr lang="en-US" dirty="0" smtClean="0"/>
              <a:t>-acoustics, noise, and acoustic metamaterials</a:t>
            </a:r>
          </a:p>
          <a:p>
            <a:r>
              <a:rPr lang="en-US" dirty="0" smtClean="0"/>
              <a:t>Dynamics, robot design </a:t>
            </a:r>
          </a:p>
          <a:p>
            <a:r>
              <a:rPr lang="en-US" dirty="0" smtClean="0"/>
              <a:t>Exoskeleton design and analysis</a:t>
            </a:r>
          </a:p>
          <a:p>
            <a:r>
              <a:rPr lang="en-US" dirty="0" smtClean="0"/>
              <a:t>Analysis and design of composite structures </a:t>
            </a:r>
          </a:p>
          <a:p>
            <a:r>
              <a:rPr lang="en-US" dirty="0" smtClean="0"/>
              <a:t>Mechanical analysis and design</a:t>
            </a:r>
          </a:p>
          <a:p>
            <a:r>
              <a:rPr lang="en-US" dirty="0" smtClean="0"/>
              <a:t>Fracture and fatigue of composites</a:t>
            </a:r>
          </a:p>
          <a:p>
            <a:r>
              <a:rPr lang="en-US" dirty="0" smtClean="0"/>
              <a:t>FEM based design and analysis</a:t>
            </a:r>
          </a:p>
          <a:p>
            <a:r>
              <a:rPr lang="en-US" dirty="0" smtClean="0"/>
              <a:t>Modeling of vehicle dynamics</a:t>
            </a:r>
          </a:p>
          <a:p>
            <a:r>
              <a:rPr lang="en-US" dirty="0" smtClean="0"/>
              <a:t>Ballistic impact</a:t>
            </a:r>
          </a:p>
          <a:p>
            <a:pPr marL="0" indent="0">
              <a:buNone/>
            </a:pPr>
            <a:endParaRPr lang="en-US" dirty="0"/>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10</a:t>
            </a:fld>
            <a:endParaRPr lang="en-US"/>
          </a:p>
        </p:txBody>
      </p:sp>
    </p:spTree>
    <p:extLst>
      <p:ext uri="{BB962C8B-B14F-4D97-AF65-F5344CB8AC3E}">
        <p14:creationId xmlns:p14="http://schemas.microsoft.com/office/powerpoint/2010/main" val="861862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3927" r="23927"/>
          <a:stretch>
            <a:fillRect/>
          </a:stretch>
        </p:blipFill>
        <p:spPr>
          <a:xfrm>
            <a:off x="7441869" y="3025833"/>
            <a:ext cx="4753232" cy="3832167"/>
          </a:xfrm>
        </p:spPr>
      </p:pic>
      <p:sp>
        <p:nvSpPr>
          <p:cNvPr id="2" name="Titel 1"/>
          <p:cNvSpPr>
            <a:spLocks noGrp="1"/>
          </p:cNvSpPr>
          <p:nvPr>
            <p:ph type="title"/>
          </p:nvPr>
        </p:nvSpPr>
        <p:spPr>
          <a:xfrm>
            <a:off x="587374" y="359273"/>
            <a:ext cx="6307497" cy="1621619"/>
          </a:xfrm>
        </p:spPr>
        <p:txBody>
          <a:bodyPr/>
          <a:lstStyle/>
          <a:p>
            <a:r>
              <a:rPr lang="da-DK">
                <a:solidFill>
                  <a:schemeClr val="accent6">
                    <a:lumMod val="50000"/>
                  </a:schemeClr>
                </a:solidFill>
              </a:rPr>
              <a:t>Materials Science and Engineering</a:t>
            </a:r>
          </a:p>
        </p:txBody>
      </p:sp>
      <p:sp>
        <p:nvSpPr>
          <p:cNvPr id="7" name="Pladsholder til tekst 6"/>
          <p:cNvSpPr>
            <a:spLocks noGrp="1"/>
          </p:cNvSpPr>
          <p:nvPr>
            <p:ph type="body" sz="quarter" idx="12"/>
          </p:nvPr>
        </p:nvSpPr>
        <p:spPr>
          <a:xfrm>
            <a:off x="587374" y="2143359"/>
            <a:ext cx="4782647" cy="4323809"/>
          </a:xfrm>
        </p:spPr>
        <p:txBody>
          <a:bodyPr>
            <a:normAutofit/>
          </a:bodyPr>
          <a:lstStyle/>
          <a:p>
            <a:pPr marL="0" indent="0">
              <a:buNone/>
            </a:pPr>
            <a:r>
              <a:rPr lang="da-DK" sz="2100" dirty="0"/>
              <a:t>RESEARCH FOCUS</a:t>
            </a:r>
          </a:p>
          <a:p>
            <a:r>
              <a:rPr lang="en-US" dirty="0" smtClean="0"/>
              <a:t>Nanostructured materials</a:t>
            </a:r>
          </a:p>
          <a:p>
            <a:r>
              <a:rPr lang="en-US" dirty="0" smtClean="0"/>
              <a:t>Nanoparticle and nanotube filled polymers</a:t>
            </a:r>
          </a:p>
          <a:p>
            <a:r>
              <a:rPr lang="en-US" dirty="0" smtClean="0"/>
              <a:t>Functional and structural properties</a:t>
            </a:r>
          </a:p>
          <a:p>
            <a:r>
              <a:rPr lang="en-US" dirty="0" smtClean="0"/>
              <a:t>Closed loop between processing and fabrication</a:t>
            </a:r>
          </a:p>
          <a:p>
            <a:r>
              <a:rPr lang="en-US" dirty="0" smtClean="0"/>
              <a:t>Polymers, polymer based composites</a:t>
            </a:r>
          </a:p>
          <a:p>
            <a:r>
              <a:rPr lang="en-US" dirty="0" smtClean="0"/>
              <a:t>Metal alloys, ceramics and microcellular materials</a:t>
            </a:r>
          </a:p>
          <a:p>
            <a:r>
              <a:rPr lang="en-US" dirty="0" smtClean="0"/>
              <a:t>Strength and fatigue of welded materials</a:t>
            </a:r>
          </a:p>
          <a:p>
            <a:r>
              <a:rPr lang="en-US" dirty="0" smtClean="0"/>
              <a:t>Electrospinning of polymer fibers</a:t>
            </a:r>
          </a:p>
          <a:p>
            <a:r>
              <a:rPr lang="en-US" dirty="0" smtClean="0"/>
              <a:t>Drug delivery systems</a:t>
            </a:r>
          </a:p>
          <a:p>
            <a:r>
              <a:rPr lang="en-US" dirty="0" smtClean="0"/>
              <a:t>Electrochemistry and corrosion</a:t>
            </a:r>
          </a:p>
          <a:p>
            <a:endParaRPr lang="en-US" dirty="0" smtClean="0"/>
          </a:p>
          <a:p>
            <a:endParaRPr lang="da-DK" dirty="0"/>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11</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869" y="0"/>
            <a:ext cx="4750131" cy="3117273"/>
          </a:xfrm>
          <a:prstGeom prst="rect">
            <a:avLst/>
          </a:prstGeom>
        </p:spPr>
      </p:pic>
    </p:spTree>
    <p:extLst>
      <p:ext uri="{BB962C8B-B14F-4D97-AF65-F5344CB8AC3E}">
        <p14:creationId xmlns:p14="http://schemas.microsoft.com/office/powerpoint/2010/main" val="2277925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da-DK">
                <a:solidFill>
                  <a:schemeClr val="accent6">
                    <a:lumMod val="50000"/>
                  </a:schemeClr>
                </a:solidFill>
              </a:rPr>
              <a:t>PHYSICS</a:t>
            </a:r>
          </a:p>
        </p:txBody>
      </p:sp>
      <p:sp>
        <p:nvSpPr>
          <p:cNvPr id="7" name="Pladsholder til tekst 6"/>
          <p:cNvSpPr>
            <a:spLocks noGrp="1"/>
          </p:cNvSpPr>
          <p:nvPr>
            <p:ph type="body" sz="quarter" idx="12"/>
          </p:nvPr>
        </p:nvSpPr>
        <p:spPr>
          <a:xfrm>
            <a:off x="587375" y="2143359"/>
            <a:ext cx="4490445" cy="4323809"/>
          </a:xfrm>
        </p:spPr>
        <p:txBody>
          <a:bodyPr>
            <a:normAutofit/>
          </a:bodyPr>
          <a:lstStyle/>
          <a:p>
            <a:pPr marL="0" indent="0">
              <a:buNone/>
            </a:pPr>
            <a:r>
              <a:rPr lang="da-DK" sz="2100" dirty="0"/>
              <a:t>RESEARCH FOCUS</a:t>
            </a:r>
          </a:p>
          <a:p>
            <a:r>
              <a:rPr lang="en-US" dirty="0" smtClean="0"/>
              <a:t>Theoretical Nano Physics</a:t>
            </a:r>
          </a:p>
          <a:p>
            <a:r>
              <a:rPr lang="en-US" dirty="0" smtClean="0"/>
              <a:t>Terahertz radiation</a:t>
            </a:r>
          </a:p>
          <a:p>
            <a:r>
              <a:rPr lang="en-US" dirty="0" err="1" smtClean="0"/>
              <a:t>Thermo</a:t>
            </a:r>
            <a:r>
              <a:rPr lang="en-US" dirty="0" smtClean="0"/>
              <a:t> Photovoltaics</a:t>
            </a:r>
          </a:p>
          <a:p>
            <a:r>
              <a:rPr lang="en-US" dirty="0" smtClean="0"/>
              <a:t>Materials science in power electronics packaging</a:t>
            </a:r>
          </a:p>
          <a:p>
            <a:r>
              <a:rPr lang="en-US" dirty="0" smtClean="0"/>
              <a:t>Cluster Beams for Materials Modification on the Nanoscale</a:t>
            </a:r>
          </a:p>
          <a:p>
            <a:r>
              <a:rPr lang="en-US" dirty="0" smtClean="0"/>
              <a:t>Nanoscale Materials Science</a:t>
            </a:r>
          </a:p>
          <a:p>
            <a:r>
              <a:rPr lang="en-US" dirty="0" smtClean="0"/>
              <a:t>Optics and Spectroscopy</a:t>
            </a:r>
          </a:p>
          <a:p>
            <a:r>
              <a:rPr lang="en-US" dirty="0" smtClean="0"/>
              <a:t>Theoretical analysis of EM fields in micro- and nanostructures</a:t>
            </a:r>
          </a:p>
          <a:p>
            <a:endParaRPr lang="en-US" dirty="0" smtClean="0"/>
          </a:p>
          <a:p>
            <a:endParaRPr lang="da-DK" dirty="0"/>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12</a:t>
            </a:fld>
            <a:endParaRPr lang="en-US"/>
          </a:p>
        </p:txBody>
      </p:sp>
      <p:pic>
        <p:nvPicPr>
          <p:cNvPr id="10" name="Picture Placeholder 9"/>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870" r="26870"/>
          <a:stretch>
            <a:fillRect/>
          </a:stretch>
        </p:blipFill>
        <p:spPr/>
      </p:pic>
    </p:spTree>
    <p:extLst>
      <p:ext uri="{BB962C8B-B14F-4D97-AF65-F5344CB8AC3E}">
        <p14:creationId xmlns:p14="http://schemas.microsoft.com/office/powerpoint/2010/main" val="385204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5449" r="5449"/>
          <a:stretch>
            <a:fillRect/>
          </a:stretch>
        </p:blipFill>
        <p:spPr/>
      </p:pic>
      <p:sp>
        <p:nvSpPr>
          <p:cNvPr id="2" name="Titel 1"/>
          <p:cNvSpPr>
            <a:spLocks noGrp="1"/>
          </p:cNvSpPr>
          <p:nvPr>
            <p:ph type="title"/>
          </p:nvPr>
        </p:nvSpPr>
        <p:spPr>
          <a:xfrm>
            <a:off x="587374" y="359273"/>
            <a:ext cx="6307497" cy="1621619"/>
          </a:xfrm>
        </p:spPr>
        <p:txBody>
          <a:bodyPr/>
          <a:lstStyle/>
          <a:p>
            <a:r>
              <a:rPr lang="en-US" dirty="0" smtClean="0">
                <a:solidFill>
                  <a:schemeClr val="accent6">
                    <a:lumMod val="50000"/>
                  </a:schemeClr>
                </a:solidFill>
              </a:rPr>
              <a:t>Biomechanics</a:t>
            </a:r>
            <a:endParaRPr lang="en-US" dirty="0">
              <a:solidFill>
                <a:schemeClr val="accent6">
                  <a:lumMod val="50000"/>
                </a:schemeClr>
              </a:solidFill>
            </a:endParaRPr>
          </a:p>
        </p:txBody>
      </p:sp>
      <p:sp>
        <p:nvSpPr>
          <p:cNvPr id="7" name="Pladsholder til tekst 6"/>
          <p:cNvSpPr>
            <a:spLocks noGrp="1"/>
          </p:cNvSpPr>
          <p:nvPr>
            <p:ph type="body" sz="quarter" idx="12"/>
          </p:nvPr>
        </p:nvSpPr>
        <p:spPr>
          <a:xfrm>
            <a:off x="587375" y="2143359"/>
            <a:ext cx="4490445" cy="4323809"/>
          </a:xfrm>
        </p:spPr>
        <p:txBody>
          <a:bodyPr>
            <a:normAutofit/>
          </a:bodyPr>
          <a:lstStyle/>
          <a:p>
            <a:pPr marL="0" indent="0">
              <a:buNone/>
            </a:pPr>
            <a:r>
              <a:rPr lang="da-DK" sz="2100" dirty="0"/>
              <a:t>RESEARCH FOCUS</a:t>
            </a:r>
          </a:p>
          <a:p>
            <a:r>
              <a:rPr lang="en-US" dirty="0" smtClean="0"/>
              <a:t>Biomechanics</a:t>
            </a:r>
          </a:p>
          <a:p>
            <a:r>
              <a:rPr lang="en-US" dirty="0" smtClean="0"/>
              <a:t>Musculoskeletal simulation</a:t>
            </a:r>
          </a:p>
          <a:p>
            <a:r>
              <a:rPr lang="en-US" dirty="0" smtClean="0"/>
              <a:t>Multibody dynamics</a:t>
            </a:r>
          </a:p>
          <a:p>
            <a:r>
              <a:rPr lang="en-US" dirty="0" smtClean="0"/>
              <a:t>Tissue simulation</a:t>
            </a:r>
          </a:p>
          <a:p>
            <a:r>
              <a:rPr lang="en-US" dirty="0" smtClean="0"/>
              <a:t>Exoskeleton and body interaction</a:t>
            </a:r>
          </a:p>
          <a:p>
            <a:r>
              <a:rPr lang="en-US" dirty="0" smtClean="0"/>
              <a:t>Prevention of knee osteoarthritis</a:t>
            </a:r>
          </a:p>
          <a:p>
            <a:r>
              <a:rPr lang="en-US" dirty="0" smtClean="0"/>
              <a:t>Personalized treatments</a:t>
            </a:r>
          </a:p>
          <a:p>
            <a:r>
              <a:rPr lang="en-US" dirty="0" smtClean="0"/>
              <a:t>Determining muscle and bone loading using Motion Capture</a:t>
            </a:r>
          </a:p>
          <a:p>
            <a:r>
              <a:rPr lang="en-US" dirty="0" smtClean="0"/>
              <a:t>Sports technology</a:t>
            </a:r>
          </a:p>
          <a:p>
            <a:endParaRPr lang="da-DK" dirty="0"/>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13</a:t>
            </a:fld>
            <a:endParaRPr lang="en-US"/>
          </a:p>
        </p:txBody>
      </p:sp>
    </p:spTree>
    <p:extLst>
      <p:ext uri="{BB962C8B-B14F-4D97-AF65-F5344CB8AC3E}">
        <p14:creationId xmlns:p14="http://schemas.microsoft.com/office/powerpoint/2010/main" val="3406140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14</a:t>
            </a:fld>
            <a:endParaRPr lang="en-US"/>
          </a:p>
        </p:txBody>
      </p:sp>
      <p:sp>
        <p:nvSpPr>
          <p:cNvPr id="3" name="Titel 2"/>
          <p:cNvSpPr>
            <a:spLocks noGrp="1"/>
          </p:cNvSpPr>
          <p:nvPr>
            <p:ph type="title"/>
          </p:nvPr>
        </p:nvSpPr>
        <p:spPr>
          <a:xfrm>
            <a:off x="587374" y="318254"/>
            <a:ext cx="7495269" cy="1603852"/>
          </a:xfrm>
        </p:spPr>
        <p:txBody>
          <a:bodyPr>
            <a:normAutofit/>
          </a:bodyPr>
          <a:lstStyle/>
          <a:p>
            <a:r>
              <a:rPr lang="en-GB">
                <a:solidFill>
                  <a:srgbClr val="002060"/>
                </a:solidFill>
                <a:latin typeface="Arial" panose="020B0604020202020204" pitchFamily="34" charset="0"/>
                <a:cs typeface="Arial" panose="020B0604020202020204" pitchFamily="34" charset="0"/>
              </a:rPr>
              <a:t>SECTION OF PRODUCTION</a:t>
            </a:r>
            <a:endParaRPr lang="da-DK">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5"/>
          </p:nvPr>
        </p:nvSpPr>
        <p:spPr>
          <a:xfrm>
            <a:off x="587375" y="1567543"/>
            <a:ext cx="5316604" cy="4297880"/>
          </a:xfrm>
        </p:spPr>
        <p:txBody>
          <a:bodyPr>
            <a:normAutofit fontScale="85000" lnSpcReduction="20000"/>
          </a:bodyPr>
          <a:lstStyle/>
          <a:p>
            <a:pPr marL="0" indent="0">
              <a:buNone/>
            </a:pPr>
            <a:r>
              <a:rPr lang="da-DK" sz="2100" dirty="0">
                <a:solidFill>
                  <a:srgbClr val="002060"/>
                </a:solidFill>
                <a:latin typeface="Arial" panose="020B0604020202020204" pitchFamily="34" charset="0"/>
                <a:cs typeface="Arial" panose="020B0604020202020204" pitchFamily="34" charset="0"/>
              </a:rPr>
              <a:t>KEY COMPETENCES:</a:t>
            </a:r>
          </a:p>
          <a:p>
            <a:pPr marL="0" indent="0">
              <a:buNone/>
            </a:pPr>
            <a:endParaRPr lang="da-DK" sz="2100" dirty="0">
              <a:solidFill>
                <a:srgbClr val="002060"/>
              </a:solidFill>
              <a:latin typeface="Arial" panose="020B0604020202020204" pitchFamily="34" charset="0"/>
              <a:cs typeface="Arial" panose="020B0604020202020204" pitchFamily="34" charset="0"/>
            </a:endParaRPr>
          </a:p>
          <a:p>
            <a:pPr marL="0" indent="0">
              <a:buNone/>
            </a:pPr>
            <a:r>
              <a:rPr lang="en-US" sz="2100" dirty="0" smtClean="0">
                <a:solidFill>
                  <a:srgbClr val="002060"/>
                </a:solidFill>
                <a:latin typeface="Arial" panose="020B0604020202020204" pitchFamily="34" charset="0"/>
                <a:cs typeface="Arial" panose="020B0604020202020204" pitchFamily="34" charset="0"/>
              </a:rPr>
              <a:t>Smart Production composed of:</a:t>
            </a:r>
          </a:p>
          <a:p>
            <a:pPr marL="257176" indent="-257176">
              <a:spcAft>
                <a:spcPts val="126"/>
              </a:spcAft>
            </a:pPr>
            <a:endParaRPr lang="en-US" sz="1260" dirty="0" smtClean="0">
              <a:solidFill>
                <a:schemeClr val="tx1">
                  <a:alpha val="80000"/>
                </a:schemeClr>
              </a:solidFill>
            </a:endParaRPr>
          </a:p>
          <a:p>
            <a:pPr marL="257176" indent="-257176">
              <a:spcAft>
                <a:spcPts val="126"/>
              </a:spcAft>
            </a:pPr>
            <a:r>
              <a:rPr lang="en-US" sz="1260" dirty="0" smtClean="0">
                <a:solidFill>
                  <a:schemeClr val="tx1">
                    <a:alpha val="80000"/>
                  </a:schemeClr>
                </a:solidFill>
              </a:rPr>
              <a:t>Intelligent Supply Chain</a:t>
            </a:r>
          </a:p>
          <a:p>
            <a:pPr marL="668623" lvl="1" indent="-257176">
              <a:spcAft>
                <a:spcPts val="126"/>
              </a:spcAft>
            </a:pPr>
            <a:r>
              <a:rPr lang="en-US" sz="1260" dirty="0" smtClean="0">
                <a:solidFill>
                  <a:schemeClr val="tx1">
                    <a:alpha val="80000"/>
                  </a:schemeClr>
                </a:solidFill>
              </a:rPr>
              <a:t>Reverse supply chain/ Sustainable supply chain development</a:t>
            </a:r>
          </a:p>
          <a:p>
            <a:pPr marL="668623" lvl="1" indent="-257176">
              <a:spcAft>
                <a:spcPts val="126"/>
              </a:spcAft>
            </a:pPr>
            <a:r>
              <a:rPr lang="en-US" sz="1260" dirty="0" smtClean="0">
                <a:solidFill>
                  <a:schemeClr val="tx1">
                    <a:alpha val="80000"/>
                  </a:schemeClr>
                </a:solidFill>
              </a:rPr>
              <a:t>Logistic systems</a:t>
            </a:r>
          </a:p>
          <a:p>
            <a:pPr marL="668623" lvl="1" indent="-257176">
              <a:spcAft>
                <a:spcPts val="126"/>
              </a:spcAft>
            </a:pPr>
            <a:r>
              <a:rPr lang="en-US" sz="1260" dirty="0" smtClean="0">
                <a:solidFill>
                  <a:schemeClr val="tx1">
                    <a:alpha val="80000"/>
                  </a:schemeClr>
                </a:solidFill>
              </a:rPr>
              <a:t>Planning and control</a:t>
            </a:r>
          </a:p>
          <a:p>
            <a:pPr marL="257176" indent="-257176">
              <a:spcAft>
                <a:spcPts val="126"/>
              </a:spcAft>
            </a:pPr>
            <a:endParaRPr lang="en-US" sz="1260" dirty="0" smtClean="0">
              <a:solidFill>
                <a:schemeClr val="tx1">
                  <a:alpha val="80000"/>
                </a:schemeClr>
              </a:solidFill>
            </a:endParaRPr>
          </a:p>
          <a:p>
            <a:pPr marL="257176" indent="-257176">
              <a:spcAft>
                <a:spcPts val="126"/>
              </a:spcAft>
            </a:pPr>
            <a:r>
              <a:rPr lang="en-US" sz="1260" dirty="0" smtClean="0">
                <a:solidFill>
                  <a:schemeClr val="tx1">
                    <a:alpha val="80000"/>
                  </a:schemeClr>
                </a:solidFill>
              </a:rPr>
              <a:t>Digital Manufacturing</a:t>
            </a:r>
          </a:p>
          <a:p>
            <a:pPr marL="668623" lvl="1" indent="-257176">
              <a:spcAft>
                <a:spcPts val="126"/>
              </a:spcAft>
            </a:pPr>
            <a:r>
              <a:rPr lang="en-US" sz="1260" dirty="0" smtClean="0">
                <a:solidFill>
                  <a:schemeClr val="tx1">
                    <a:alpha val="80000"/>
                  </a:schemeClr>
                </a:solidFill>
              </a:rPr>
              <a:t>Digital integration of manufacturing technologies</a:t>
            </a:r>
          </a:p>
          <a:p>
            <a:pPr marL="668623" lvl="1" indent="-257176">
              <a:spcAft>
                <a:spcPts val="126"/>
              </a:spcAft>
            </a:pPr>
            <a:r>
              <a:rPr lang="en-US" sz="1260" dirty="0" smtClean="0">
                <a:solidFill>
                  <a:schemeClr val="tx1">
                    <a:alpha val="80000"/>
                  </a:schemeClr>
                </a:solidFill>
              </a:rPr>
              <a:t>AI and autonomous systems</a:t>
            </a:r>
          </a:p>
          <a:p>
            <a:pPr marL="668623" lvl="1" indent="-257176">
              <a:spcAft>
                <a:spcPts val="126"/>
              </a:spcAft>
            </a:pPr>
            <a:r>
              <a:rPr lang="en-US" sz="1260" dirty="0" smtClean="0">
                <a:solidFill>
                  <a:schemeClr val="tx1">
                    <a:alpha val="80000"/>
                  </a:schemeClr>
                </a:solidFill>
              </a:rPr>
              <a:t>Advanced Robotics</a:t>
            </a:r>
          </a:p>
          <a:p>
            <a:pPr marL="257176" indent="-257176">
              <a:spcAft>
                <a:spcPts val="126"/>
              </a:spcAft>
            </a:pPr>
            <a:endParaRPr lang="en-US" sz="1260" dirty="0" smtClean="0">
              <a:solidFill>
                <a:schemeClr val="tx1">
                  <a:alpha val="80000"/>
                </a:schemeClr>
              </a:solidFill>
            </a:endParaRPr>
          </a:p>
          <a:p>
            <a:pPr marL="257176" indent="-257176">
              <a:spcAft>
                <a:spcPts val="126"/>
              </a:spcAft>
            </a:pPr>
            <a:r>
              <a:rPr lang="en-US" sz="1260" dirty="0" smtClean="0">
                <a:solidFill>
                  <a:schemeClr val="tx1">
                    <a:alpha val="80000"/>
                  </a:schemeClr>
                </a:solidFill>
              </a:rPr>
              <a:t>Digital Workforce</a:t>
            </a:r>
          </a:p>
          <a:p>
            <a:pPr marL="668623" lvl="1" indent="-257176">
              <a:spcAft>
                <a:spcPts val="126"/>
              </a:spcAft>
            </a:pPr>
            <a:r>
              <a:rPr lang="en-US" sz="1260" dirty="0" smtClean="0">
                <a:solidFill>
                  <a:schemeClr val="tx1">
                    <a:alpha val="80000"/>
                  </a:schemeClr>
                </a:solidFill>
              </a:rPr>
              <a:t>Empowered workforce from shop floor to the board room</a:t>
            </a:r>
          </a:p>
          <a:p>
            <a:pPr marL="668623" lvl="1" indent="-257176">
              <a:spcAft>
                <a:spcPts val="126"/>
              </a:spcAft>
            </a:pPr>
            <a:r>
              <a:rPr lang="en-US" sz="1260" dirty="0" smtClean="0">
                <a:solidFill>
                  <a:schemeClr val="tx1">
                    <a:alpha val="80000"/>
                  </a:schemeClr>
                </a:solidFill>
              </a:rPr>
              <a:t>Man-machine interaction</a:t>
            </a:r>
          </a:p>
          <a:p>
            <a:endParaRPr lang="en-US" dirty="0" smtClean="0"/>
          </a:p>
          <a:p>
            <a:pPr marL="0" indent="0">
              <a:buNone/>
            </a:pPr>
            <a:endParaRPr lang="da-DK" dirty="0"/>
          </a:p>
          <a:p>
            <a:pPr marL="0" indent="0">
              <a:buNone/>
            </a:pPr>
            <a:endParaRPr lang="da-DK" dirty="0"/>
          </a:p>
        </p:txBody>
      </p:sp>
      <p:sp>
        <p:nvSpPr>
          <p:cNvPr id="4" name="Pladsholder til billede 3"/>
          <p:cNvSpPr>
            <a:spLocks noGrp="1"/>
          </p:cNvSpPr>
          <p:nvPr>
            <p:ph type="pic" sz="quarter" idx="18"/>
          </p:nvPr>
        </p:nvSpPr>
        <p:spPr/>
      </p:sp>
      <p:pic>
        <p:nvPicPr>
          <p:cNvPr id="12" name="Picture Placeholder 11"/>
          <p:cNvPicPr>
            <a:picLocks noGrp="1" noChangeAspect="1"/>
          </p:cNvPicPr>
          <p:nvPr>
            <p:ph type="pic" sz="quarter" idx="16"/>
          </p:nvPr>
        </p:nvPicPr>
        <p:blipFill>
          <a:blip r:embed="rId3" cstate="hqprint">
            <a:extLst>
              <a:ext uri="{28A0092B-C50C-407E-A947-70E740481C1C}">
                <a14:useLocalDpi xmlns:a14="http://schemas.microsoft.com/office/drawing/2010/main" val="0"/>
              </a:ext>
            </a:extLst>
          </a:blip>
          <a:srcRect t="1996" b="1996"/>
          <a:stretch>
            <a:fillRect/>
          </a:stretch>
        </p:blipFill>
        <p:spPr/>
      </p:pic>
      <p:sp>
        <p:nvSpPr>
          <p:cNvPr id="13" name="Picture Placeholder 12"/>
          <p:cNvSpPr>
            <a:spLocks noGrp="1"/>
          </p:cNvSpPr>
          <p:nvPr>
            <p:ph type="pic" sz="quarter" idx="14"/>
          </p:nvPr>
        </p:nvSpPr>
        <p:spPr/>
      </p:sp>
      <p:pic>
        <p:nvPicPr>
          <p:cNvPr id="21" name="Picture 4" descr="http://roboticsautomation.blog.aau.dk/files/2013/02/Little_helpers-1_e.jpg"/>
          <p:cNvPicPr>
            <a:picLocks noChangeAspect="1" noChangeArrowheads="1"/>
          </p:cNvPicPr>
          <p:nvPr/>
        </p:nvPicPr>
        <p:blipFill rotWithShape="1">
          <a:blip r:embed="rId4">
            <a:extLst>
              <a:ext uri="{28A0092B-C50C-407E-A947-70E740481C1C}">
                <a14:useLocalDpi xmlns:a14="http://schemas.microsoft.com/office/drawing/2010/main" val="0"/>
              </a:ext>
            </a:extLst>
          </a:blip>
          <a:srcRect l="76261" t="487" r="1873" b="-487"/>
          <a:stretch/>
        </p:blipFill>
        <p:spPr bwMode="auto">
          <a:xfrm>
            <a:off x="7440386" y="43542"/>
            <a:ext cx="2298720" cy="3349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https://www.mp.aau.dk/digitalAssets/498/498410_research-opreations-aalborg-university-aau.jpg"/>
          <p:cNvPicPr>
            <a:picLocks noGrp="1" noChangeAspect="1" noChangeArrowheads="1"/>
          </p:cNvPicPr>
          <p:nvPr>
            <p:ph type="pic" sz="quarter" idx="17"/>
          </p:nvPr>
        </p:nvPicPr>
        <p:blipFill>
          <a:blip r:embed="rId5">
            <a:extLst>
              <a:ext uri="{28A0092B-C50C-407E-A947-70E740481C1C}">
                <a14:useLocalDpi xmlns:a14="http://schemas.microsoft.com/office/drawing/2010/main" val="0"/>
              </a:ext>
            </a:extLst>
          </a:blip>
          <a:srcRect l="31527" r="3152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828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9578832" y="4387080"/>
            <a:ext cx="2450891" cy="1751844"/>
          </a:xfrm>
          <a:prstGeom prst="rect">
            <a:avLst/>
          </a:prstGeom>
        </p:spPr>
      </p:pic>
      <p:pic>
        <p:nvPicPr>
          <p:cNvPr id="17" name="Picture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4871" y="1526584"/>
            <a:ext cx="2263744" cy="2482221"/>
          </a:xfrm>
          <a:prstGeom prst="rect">
            <a:avLst/>
          </a:prstGeom>
          <a:noFill/>
        </p:spPr>
      </p:pic>
      <p:sp>
        <p:nvSpPr>
          <p:cNvPr id="2" name="Titel 1"/>
          <p:cNvSpPr>
            <a:spLocks noGrp="1"/>
          </p:cNvSpPr>
          <p:nvPr>
            <p:ph type="title"/>
          </p:nvPr>
        </p:nvSpPr>
        <p:spPr>
          <a:xfrm>
            <a:off x="587374" y="359273"/>
            <a:ext cx="6307497" cy="1621619"/>
          </a:xfrm>
        </p:spPr>
        <p:txBody>
          <a:bodyPr/>
          <a:lstStyle/>
          <a:p>
            <a:r>
              <a:rPr lang="da-DK"/>
              <a:t>Robots &amp; Automation</a:t>
            </a:r>
          </a:p>
        </p:txBody>
      </p:sp>
      <p:sp>
        <p:nvSpPr>
          <p:cNvPr id="7" name="Pladsholder til tekst 6"/>
          <p:cNvSpPr>
            <a:spLocks noGrp="1"/>
          </p:cNvSpPr>
          <p:nvPr>
            <p:ph type="body" sz="quarter" idx="12"/>
          </p:nvPr>
        </p:nvSpPr>
        <p:spPr>
          <a:xfrm>
            <a:off x="587375" y="1415143"/>
            <a:ext cx="5216195" cy="5052025"/>
          </a:xfrm>
        </p:spPr>
        <p:txBody>
          <a:bodyPr>
            <a:normAutofit fontScale="85000" lnSpcReduction="20000"/>
          </a:bodyPr>
          <a:lstStyle/>
          <a:p>
            <a:pPr marL="0" indent="0">
              <a:buNone/>
            </a:pPr>
            <a:r>
              <a:rPr lang="da-DK" dirty="0"/>
              <a:t>RESEARCH TOPIC</a:t>
            </a:r>
          </a:p>
          <a:p>
            <a:r>
              <a:rPr lang="en-US" dirty="0">
                <a:ea typeface="ＭＳ Ｐゴシック" pitchFamily="34" charset="-128"/>
              </a:rPr>
              <a:t>Adaptive and self-learning manufacturing systems and robots</a:t>
            </a:r>
          </a:p>
          <a:p>
            <a:pPr marL="0" indent="0">
              <a:buNone/>
            </a:pPr>
            <a:endParaRPr lang="da-DK" dirty="0"/>
          </a:p>
          <a:p>
            <a:pPr marL="0" indent="0">
              <a:buNone/>
            </a:pPr>
            <a:r>
              <a:rPr lang="da-DK" dirty="0"/>
              <a:t>RESEARCH QUESTION</a:t>
            </a:r>
          </a:p>
          <a:p>
            <a:r>
              <a:rPr lang="en-US" dirty="0"/>
              <a:t>How do we design automatic manufacturing systems:</a:t>
            </a:r>
          </a:p>
          <a:p>
            <a:pPr marL="681038" lvl="1" indent="-342900">
              <a:buFont typeface="+mj-lt"/>
              <a:buAutoNum type="arabicPeriod"/>
            </a:pPr>
            <a:r>
              <a:rPr lang="en-US" dirty="0"/>
              <a:t>which are flexible as well as efficient</a:t>
            </a:r>
          </a:p>
          <a:p>
            <a:pPr marL="681038" lvl="1" indent="-342900">
              <a:buFont typeface="+mj-lt"/>
              <a:buAutoNum type="arabicPeriod"/>
            </a:pPr>
            <a:r>
              <a:rPr lang="en-US" dirty="0"/>
              <a:t>which can be scaled in terms of capacity</a:t>
            </a:r>
          </a:p>
          <a:p>
            <a:pPr marL="681038" lvl="1" indent="-342900">
              <a:buFont typeface="+mj-lt"/>
              <a:buAutoNum type="arabicPeriod"/>
            </a:pPr>
            <a:r>
              <a:rPr lang="en-US" dirty="0"/>
              <a:t>better and more efficiently than today. </a:t>
            </a:r>
            <a:r>
              <a:rPr lang="en-US" dirty="0" err="1"/>
              <a:t>Eg</a:t>
            </a:r>
            <a:r>
              <a:rPr lang="en-US" dirty="0"/>
              <a:t>: faster, cheaper (reduced cost), smarter (innovate)</a:t>
            </a:r>
            <a:endParaRPr lang="da-DK" dirty="0"/>
          </a:p>
          <a:p>
            <a:pPr marL="0" indent="0">
              <a:buNone/>
            </a:pPr>
            <a:endParaRPr lang="da-DK" dirty="0"/>
          </a:p>
          <a:p>
            <a:pPr marL="0" indent="0">
              <a:buNone/>
            </a:pPr>
            <a:r>
              <a:rPr lang="da-DK" dirty="0"/>
              <a:t>RESEARCH FOCUS:</a:t>
            </a:r>
          </a:p>
          <a:p>
            <a:r>
              <a:rPr lang="en-US" dirty="0"/>
              <a:t>Laser processing </a:t>
            </a:r>
          </a:p>
          <a:p>
            <a:pPr lvl="1"/>
            <a:r>
              <a:rPr lang="en-US" dirty="0"/>
              <a:t>includes: remote laser cutting &amp; welding, Hybrid laser welding, Laser forming, Multi axis robot control,</a:t>
            </a:r>
          </a:p>
          <a:p>
            <a:r>
              <a:rPr lang="en-US" dirty="0"/>
              <a:t>AI for industrial robots</a:t>
            </a:r>
          </a:p>
          <a:p>
            <a:pPr lvl="1"/>
            <a:r>
              <a:rPr lang="en-US" dirty="0"/>
              <a:t>includes AI, Collaborative robots, Human-robot interactions, mobile manipulators, Computer Vision</a:t>
            </a:r>
          </a:p>
          <a:p>
            <a:r>
              <a:rPr lang="en-US" dirty="0"/>
              <a:t>Smart factories </a:t>
            </a:r>
          </a:p>
          <a:p>
            <a:pPr lvl="1"/>
            <a:r>
              <a:rPr lang="en-US" dirty="0"/>
              <a:t>includes: Reconfigurable manufacturing systems, Advanced robotics, Digital manufacturing, Industry 4.0, industry transfer</a:t>
            </a:r>
          </a:p>
        </p:txBody>
      </p:sp>
      <p:pic>
        <p:nvPicPr>
          <p:cNvPr id="18" name="Picture 17"/>
          <p:cNvPicPr>
            <a:picLocks noChangeAspect="1"/>
          </p:cNvPicPr>
          <p:nvPr/>
        </p:nvPicPr>
        <p:blipFill>
          <a:blip r:embed="rId4"/>
          <a:stretch>
            <a:fillRect/>
          </a:stretch>
        </p:blipFill>
        <p:spPr>
          <a:xfrm>
            <a:off x="9410643" y="1738872"/>
            <a:ext cx="2646295" cy="2282779"/>
          </a:xfrm>
          <a:prstGeom prst="rect">
            <a:avLst/>
          </a:prstGeom>
        </p:spPr>
      </p:pic>
    </p:spTree>
    <p:extLst>
      <p:ext uri="{BB962C8B-B14F-4D97-AF65-F5344CB8AC3E}">
        <p14:creationId xmlns:p14="http://schemas.microsoft.com/office/powerpoint/2010/main" val="1133854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1"/>
          </p:nvPr>
        </p:nvPicPr>
        <p:blipFill rotWithShape="1">
          <a:blip r:embed="rId2" cstate="hqprint">
            <a:extLst>
              <a:ext uri="{28A0092B-C50C-407E-A947-70E740481C1C}">
                <a14:useLocalDpi xmlns:a14="http://schemas.microsoft.com/office/drawing/2010/main" val="0"/>
              </a:ext>
            </a:extLst>
          </a:blip>
          <a:srcRect l="19678" r="20880"/>
          <a:stretch/>
        </p:blipFill>
        <p:spPr>
          <a:xfrm>
            <a:off x="5730239" y="271890"/>
            <a:ext cx="6449211" cy="5601000"/>
          </a:xfrm>
        </p:spPr>
      </p:pic>
      <p:sp>
        <p:nvSpPr>
          <p:cNvPr id="2" name="Titel 1"/>
          <p:cNvSpPr>
            <a:spLocks noGrp="1"/>
          </p:cNvSpPr>
          <p:nvPr>
            <p:ph type="title"/>
          </p:nvPr>
        </p:nvSpPr>
        <p:spPr>
          <a:xfrm>
            <a:off x="587374" y="359273"/>
            <a:ext cx="8730797" cy="1621619"/>
          </a:xfrm>
        </p:spPr>
        <p:txBody>
          <a:bodyPr/>
          <a:lstStyle/>
          <a:p>
            <a:r>
              <a:rPr lang="da-DK" dirty="0"/>
              <a:t>Center for Industrial Production</a:t>
            </a:r>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16</a:t>
            </a:fld>
            <a:endParaRPr lang="en-US"/>
          </a:p>
        </p:txBody>
      </p:sp>
      <p:sp>
        <p:nvSpPr>
          <p:cNvPr id="10" name="Pladsholder til tekst 6"/>
          <p:cNvSpPr>
            <a:spLocks noGrp="1"/>
          </p:cNvSpPr>
          <p:nvPr>
            <p:ph type="body" sz="quarter" idx="12"/>
          </p:nvPr>
        </p:nvSpPr>
        <p:spPr>
          <a:xfrm>
            <a:off x="587375" y="1549081"/>
            <a:ext cx="4805980" cy="4323809"/>
          </a:xfrm>
        </p:spPr>
        <p:txBody>
          <a:bodyPr>
            <a:normAutofit/>
          </a:bodyPr>
          <a:lstStyle/>
          <a:p>
            <a:pPr marL="0" indent="0">
              <a:buNone/>
            </a:pPr>
            <a:r>
              <a:rPr lang="da-DK" sz="2100" dirty="0"/>
              <a:t>RESEARCH FOCUS</a:t>
            </a:r>
          </a:p>
          <a:p>
            <a:r>
              <a:rPr lang="en-US" dirty="0" smtClean="0"/>
              <a:t>Operations &amp; Supply Chain Strategy and Management</a:t>
            </a:r>
          </a:p>
          <a:p>
            <a:r>
              <a:rPr lang="en-US" dirty="0" smtClean="0"/>
              <a:t>Innovation Management with a particular focus on adoption of advanced systems technology.</a:t>
            </a:r>
          </a:p>
          <a:p>
            <a:r>
              <a:rPr lang="en-US" dirty="0" smtClean="0"/>
              <a:t>Manufacturing Networks and Ecosystems – flows of products, technologies and knowledge in complex networks. </a:t>
            </a:r>
          </a:p>
          <a:p>
            <a:endParaRPr lang="en-US" dirty="0" smtClean="0"/>
          </a:p>
          <a:p>
            <a:pPr marL="0" indent="0">
              <a:buNone/>
            </a:pPr>
            <a:r>
              <a:rPr lang="en-US" sz="2100" dirty="0" smtClean="0"/>
              <a:t>APPLICATION DOMAINS</a:t>
            </a:r>
          </a:p>
          <a:p>
            <a:r>
              <a:rPr lang="en-US" dirty="0" smtClean="0"/>
              <a:t>Industrial manufacturing and supply chains</a:t>
            </a:r>
          </a:p>
          <a:p>
            <a:r>
              <a:rPr lang="en-US" dirty="0" smtClean="0"/>
              <a:t>Product service systems</a:t>
            </a:r>
          </a:p>
          <a:p>
            <a:r>
              <a:rPr lang="en-US" dirty="0" smtClean="0"/>
              <a:t>Healthcare</a:t>
            </a:r>
          </a:p>
          <a:p>
            <a:pPr marL="0" indent="0">
              <a:buNone/>
            </a:pPr>
            <a:endParaRPr lang="da-DK" dirty="0"/>
          </a:p>
        </p:txBody>
      </p:sp>
    </p:spTree>
    <p:extLst>
      <p:ext uri="{BB962C8B-B14F-4D97-AF65-F5344CB8AC3E}">
        <p14:creationId xmlns:p14="http://schemas.microsoft.com/office/powerpoint/2010/main" val="1169967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da-DK"/>
              <a:t>Operations Research</a:t>
            </a:r>
          </a:p>
        </p:txBody>
      </p:sp>
      <p:sp>
        <p:nvSpPr>
          <p:cNvPr id="7" name="Pladsholder til tekst 6"/>
          <p:cNvSpPr>
            <a:spLocks noGrp="1"/>
          </p:cNvSpPr>
          <p:nvPr>
            <p:ph type="body" sz="quarter" idx="12"/>
          </p:nvPr>
        </p:nvSpPr>
        <p:spPr>
          <a:xfrm>
            <a:off x="587375" y="1600201"/>
            <a:ext cx="5165725" cy="4866968"/>
          </a:xfrm>
        </p:spPr>
        <p:txBody>
          <a:bodyPr>
            <a:normAutofit/>
          </a:bodyPr>
          <a:lstStyle/>
          <a:p>
            <a:pPr marL="0" indent="0">
              <a:buNone/>
            </a:pPr>
            <a:r>
              <a:rPr lang="da-DK" sz="2100"/>
              <a:t>RESEARCH FOCUS</a:t>
            </a:r>
            <a:endParaRPr lang="en-US"/>
          </a:p>
          <a:p>
            <a:r>
              <a:rPr lang="en-US"/>
              <a:t>Planning &amp; Scheduling of Automated Autonomous Systems</a:t>
            </a:r>
          </a:p>
          <a:p>
            <a:r>
              <a:rPr lang="en-US"/>
              <a:t>Large NP-hard Problems</a:t>
            </a:r>
          </a:p>
          <a:p>
            <a:r>
              <a:rPr lang="en-US"/>
              <a:t>Modeling and Evaluating Stochastic Systems</a:t>
            </a:r>
          </a:p>
          <a:p>
            <a:pPr marL="0" indent="0">
              <a:buNone/>
            </a:pPr>
            <a:endParaRPr lang="en-US" sz="2100"/>
          </a:p>
          <a:p>
            <a:pPr marL="0" indent="0">
              <a:buNone/>
            </a:pPr>
            <a:r>
              <a:rPr lang="en-US" sz="2100"/>
              <a:t>PRIMARILY APPLIED FOR:</a:t>
            </a:r>
          </a:p>
          <a:p>
            <a:r>
              <a:rPr lang="en-US"/>
              <a:t>Automated Manufacturing Systems</a:t>
            </a:r>
          </a:p>
          <a:p>
            <a:r>
              <a:rPr lang="en-US"/>
              <a:t>Supply Chains</a:t>
            </a:r>
          </a:p>
          <a:p>
            <a:r>
              <a:rPr lang="en-US"/>
              <a:t>Mission Planning for:</a:t>
            </a:r>
          </a:p>
          <a:p>
            <a:pPr lvl="1"/>
            <a:r>
              <a:rPr lang="en-US"/>
              <a:t>Search &amp; Rescue</a:t>
            </a:r>
          </a:p>
          <a:p>
            <a:pPr lvl="1"/>
            <a:r>
              <a:rPr lang="en-US"/>
              <a:t>Emergency Response</a:t>
            </a:r>
          </a:p>
          <a:p>
            <a:pPr lvl="1"/>
            <a:r>
              <a:rPr lang="en-US"/>
              <a:t>Intelligence, Surveillance, and Reconnaissance</a:t>
            </a:r>
          </a:p>
          <a:p>
            <a:pPr lvl="1"/>
            <a:r>
              <a:rPr lang="en-US"/>
              <a:t>Mapping</a:t>
            </a:r>
          </a:p>
          <a:p>
            <a:pPr marL="0" indent="0">
              <a:buNone/>
            </a:pPr>
            <a:endParaRPr lang="en-US"/>
          </a:p>
          <a:p>
            <a:pPr marL="0" indent="0">
              <a:buNone/>
            </a:pPr>
            <a:endParaRPr lang="en-US"/>
          </a:p>
          <a:p>
            <a:endParaRPr lang="da-DK"/>
          </a:p>
        </p:txBody>
      </p:sp>
      <p:sp>
        <p:nvSpPr>
          <p:cNvPr id="5" name="Pladsholder til slidenummer 4"/>
          <p:cNvSpPr>
            <a:spLocks noGrp="1"/>
          </p:cNvSpPr>
          <p:nvPr>
            <p:ph type="sldNum" sz="quarter" idx="4294967295"/>
          </p:nvPr>
        </p:nvSpPr>
        <p:spPr>
          <a:xfrm>
            <a:off x="10557788" y="593725"/>
            <a:ext cx="571500" cy="227013"/>
          </a:xfrm>
        </p:spPr>
        <p:txBody>
          <a:bodyPr/>
          <a:lstStyle/>
          <a:p>
            <a:fld id="{D8D877B3-D348-4611-9BDB-C5374591D951}" type="slidenum">
              <a:rPr lang="en-US" smtClean="0"/>
              <a:pPr/>
              <a:t>17</a:t>
            </a:fld>
            <a:endParaRPr lang="en-US"/>
          </a:p>
        </p:txBody>
      </p:sp>
      <p:pic>
        <p:nvPicPr>
          <p:cNvPr id="10" name="Picture 4" descr="Billedresultat for quadcruiser uav airbu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881"/>
          <a:stretch/>
        </p:blipFill>
        <p:spPr bwMode="auto">
          <a:xfrm>
            <a:off x="10022769" y="3339926"/>
            <a:ext cx="1657489" cy="9902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z boa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388"/>
          <a:stretch/>
        </p:blipFill>
        <p:spPr bwMode="auto">
          <a:xfrm>
            <a:off x="5821963" y="1272800"/>
            <a:ext cx="2002077" cy="1062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Billedresultat for mir agv"/>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63" r="14537"/>
          <a:stretch/>
        </p:blipFill>
        <p:spPr bwMode="auto">
          <a:xfrm>
            <a:off x="5869231" y="4798494"/>
            <a:ext cx="1533236" cy="10418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illedresultat for euro figh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351" b="8050"/>
          <a:stretch/>
        </p:blipFill>
        <p:spPr bwMode="auto">
          <a:xfrm>
            <a:off x="9682845" y="5029699"/>
            <a:ext cx="1902326" cy="966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4" descr="Billedresultat for zephyr hap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2769" y="1980892"/>
            <a:ext cx="1902326" cy="951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Billedresultat for satellite airbu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0895" y="421611"/>
            <a:ext cx="1902326" cy="1049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8"/>
          <a:stretch>
            <a:fillRect/>
          </a:stretch>
        </p:blipFill>
        <p:spPr>
          <a:xfrm>
            <a:off x="8158381" y="533291"/>
            <a:ext cx="1468421" cy="1801526"/>
          </a:xfrm>
          <a:prstGeom prst="rect">
            <a:avLst/>
          </a:prstGeom>
          <a:effectLst>
            <a:softEdge rad="63500"/>
          </a:effectLst>
        </p:spPr>
      </p:pic>
      <p:pic>
        <p:nvPicPr>
          <p:cNvPr id="17" name="Picture 16"/>
          <p:cNvPicPr>
            <a:picLocks noChangeAspect="1"/>
          </p:cNvPicPr>
          <p:nvPr/>
        </p:nvPicPr>
        <p:blipFill>
          <a:blip r:embed="rId9"/>
          <a:stretch>
            <a:fillRect/>
          </a:stretch>
        </p:blipFill>
        <p:spPr>
          <a:xfrm>
            <a:off x="7824040" y="2977269"/>
            <a:ext cx="1823656" cy="1019688"/>
          </a:xfrm>
          <a:prstGeom prst="rect">
            <a:avLst/>
          </a:prstGeom>
          <a:effectLst>
            <a:softEdge rad="63500"/>
          </a:effectLst>
        </p:spPr>
      </p:pic>
      <p:pic>
        <p:nvPicPr>
          <p:cNvPr id="18" name="Picture 17"/>
          <p:cNvPicPr>
            <a:picLocks noChangeAspect="1"/>
          </p:cNvPicPr>
          <p:nvPr/>
        </p:nvPicPr>
        <p:blipFill rotWithShape="1">
          <a:blip r:embed="rId10"/>
          <a:srcRect t="59490" r="53445"/>
          <a:stretch/>
        </p:blipFill>
        <p:spPr>
          <a:xfrm>
            <a:off x="7898401" y="4334171"/>
            <a:ext cx="2124368" cy="1612541"/>
          </a:xfrm>
          <a:prstGeom prst="rect">
            <a:avLst/>
          </a:prstGeom>
        </p:spPr>
      </p:pic>
      <p:pic>
        <p:nvPicPr>
          <p:cNvPr id="3" name="Picture 2"/>
          <p:cNvPicPr>
            <a:picLocks noChangeAspect="1"/>
          </p:cNvPicPr>
          <p:nvPr/>
        </p:nvPicPr>
        <p:blipFill rotWithShape="1">
          <a:blip r:embed="rId11"/>
          <a:srcRect b="33836"/>
          <a:stretch/>
        </p:blipFill>
        <p:spPr>
          <a:xfrm>
            <a:off x="5821963" y="3393917"/>
            <a:ext cx="1627773" cy="1206080"/>
          </a:xfrm>
          <a:prstGeom prst="rect">
            <a:avLst/>
          </a:prstGeom>
        </p:spPr>
      </p:pic>
    </p:spTree>
    <p:extLst>
      <p:ext uri="{BB962C8B-B14F-4D97-AF65-F5344CB8AC3E}">
        <p14:creationId xmlns:p14="http://schemas.microsoft.com/office/powerpoint/2010/main" val="1268109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87374" y="359273"/>
            <a:ext cx="5813426" cy="1621619"/>
          </a:xfrm>
        </p:spPr>
        <p:txBody>
          <a:bodyPr rtlCol="0"/>
          <a:lstStyle/>
          <a:p>
            <a:r>
              <a:rPr lang="da-DK"/>
              <a:t>Centre for Logistics</a:t>
            </a:r>
          </a:p>
        </p:txBody>
      </p:sp>
      <p:sp>
        <p:nvSpPr>
          <p:cNvPr id="7" name="Text Placeholder 6"/>
          <p:cNvSpPr>
            <a:spLocks noGrp="1"/>
          </p:cNvSpPr>
          <p:nvPr>
            <p:ph type="body" sz="quarter" idx="12"/>
          </p:nvPr>
        </p:nvSpPr>
        <p:spPr>
          <a:xfrm>
            <a:off x="587375" y="1371601"/>
            <a:ext cx="5228528" cy="5251134"/>
          </a:xfrm>
        </p:spPr>
        <p:txBody>
          <a:bodyPr>
            <a:normAutofit fontScale="92500"/>
          </a:bodyPr>
          <a:lstStyle/>
          <a:p>
            <a:pPr>
              <a:buNone/>
            </a:pPr>
            <a:r>
              <a:rPr lang="en-GB" b="1"/>
              <a:t>RESEARCH FOCUS</a:t>
            </a:r>
            <a:br>
              <a:rPr lang="en-GB" b="1"/>
            </a:br>
            <a:endParaRPr lang="en-GB" sz="900" b="1"/>
          </a:p>
          <a:p>
            <a:pPr>
              <a:lnSpc>
                <a:spcPct val="150000"/>
              </a:lnSpc>
            </a:pPr>
            <a:r>
              <a:rPr lang="en-GB"/>
              <a:t>Operations and supply chain planning, specifically </a:t>
            </a:r>
            <a:br>
              <a:rPr lang="en-GB"/>
            </a:br>
            <a:r>
              <a:rPr lang="en-GB"/>
              <a:t>through demand and supply coordination, data and </a:t>
            </a:r>
            <a:br>
              <a:rPr lang="en-GB"/>
            </a:br>
            <a:r>
              <a:rPr lang="en-GB"/>
              <a:t>information sharing, and information technology-</a:t>
            </a:r>
            <a:br>
              <a:rPr lang="en-GB"/>
            </a:br>
            <a:r>
              <a:rPr lang="en-GB"/>
              <a:t>enabled processes</a:t>
            </a:r>
          </a:p>
          <a:p>
            <a:pPr>
              <a:lnSpc>
                <a:spcPct val="150000"/>
              </a:lnSpc>
            </a:pPr>
            <a:r>
              <a:rPr lang="en-GB"/>
              <a:t>High domain knowledge on how to adapt and implement planning frameworks &amp; technology from the </a:t>
            </a:r>
            <a:r>
              <a:rPr lang="en-GB" b="1"/>
              <a:t>manufacturing</a:t>
            </a:r>
            <a:r>
              <a:rPr lang="en-GB"/>
              <a:t> sector into the </a:t>
            </a:r>
            <a:r>
              <a:rPr lang="en-GB" b="1"/>
              <a:t>maritime, healthcare &amp; retail</a:t>
            </a:r>
            <a:r>
              <a:rPr lang="en-GB"/>
              <a:t> sectors to improve effectiveness and efficiency</a:t>
            </a:r>
          </a:p>
          <a:p>
            <a:pPr>
              <a:lnSpc>
                <a:spcPct val="150000"/>
              </a:lnSpc>
            </a:pPr>
            <a:r>
              <a:rPr lang="en-GB"/>
              <a:t>Use and integration of systems, mainly</a:t>
            </a:r>
          </a:p>
          <a:p>
            <a:pPr marL="742915" lvl="1">
              <a:lnSpc>
                <a:spcPct val="150000"/>
              </a:lnSpc>
              <a:buFont typeface="Arial" panose="020B0604020202020204" pitchFamily="34" charset="0"/>
              <a:buChar char="•"/>
            </a:pPr>
            <a:r>
              <a:rPr lang="en-GB" sz="1600"/>
              <a:t>Planning and Control (ERP, APS, VMI)</a:t>
            </a:r>
          </a:p>
          <a:p>
            <a:pPr marL="742915" lvl="1">
              <a:lnSpc>
                <a:spcPct val="150000"/>
              </a:lnSpc>
              <a:buFont typeface="Arial" panose="020B0604020202020204" pitchFamily="34" charset="0"/>
              <a:buChar char="•"/>
            </a:pPr>
            <a:r>
              <a:rPr lang="en-GB" sz="1600"/>
              <a:t>Transport and Warehouse Management Systems</a:t>
            </a:r>
          </a:p>
          <a:p>
            <a:pPr marL="742915" lvl="1">
              <a:lnSpc>
                <a:spcPct val="150000"/>
              </a:lnSpc>
              <a:buFont typeface="Arial" panose="020B0604020202020204" pitchFamily="34" charset="0"/>
              <a:buChar char="•"/>
            </a:pPr>
            <a:r>
              <a:rPr lang="en-GB" sz="1600"/>
              <a:t>Business Intelligence &amp; Analytics</a:t>
            </a:r>
          </a:p>
        </p:txBody>
      </p:sp>
      <p:grpSp>
        <p:nvGrpSpPr>
          <p:cNvPr id="2" name="Group 1">
            <a:extLst>
              <a:ext uri="{FF2B5EF4-FFF2-40B4-BE49-F238E27FC236}">
                <a16:creationId xmlns:a16="http://schemas.microsoft.com/office/drawing/2014/main" id="{71706D8E-F57C-4AAD-8859-AA6C808B660F}"/>
              </a:ext>
            </a:extLst>
          </p:cNvPr>
          <p:cNvGrpSpPr/>
          <p:nvPr/>
        </p:nvGrpSpPr>
        <p:grpSpPr>
          <a:xfrm>
            <a:off x="7809786" y="4215768"/>
            <a:ext cx="3806903" cy="2468903"/>
            <a:chOff x="8489874" y="4246651"/>
            <a:chExt cx="3576418" cy="2294728"/>
          </a:xfrm>
        </p:grpSpPr>
        <p:sp>
          <p:nvSpPr>
            <p:cNvPr id="30" name="Rectangle 2055">
              <a:extLst>
                <a:ext uri="{FF2B5EF4-FFF2-40B4-BE49-F238E27FC236}">
                  <a16:creationId xmlns:a16="http://schemas.microsoft.com/office/drawing/2014/main" id="{D4160250-90C3-43C8-8767-39EDEAE6502B}"/>
                </a:ext>
              </a:extLst>
            </p:cNvPr>
            <p:cNvSpPr>
              <a:spLocks noChangeArrowheads="1"/>
            </p:cNvSpPr>
            <p:nvPr/>
          </p:nvSpPr>
          <p:spPr bwMode="blackWhite">
            <a:xfrm>
              <a:off x="10843427" y="5476471"/>
              <a:ext cx="1222865" cy="57724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A1534D"/>
                  </a:solidFill>
                  <a:latin typeface="+mj-lt"/>
                  <a:ea typeface="MS PGothic" panose="020B0600070205080204" pitchFamily="34" charset="-128"/>
                </a:rPr>
                <a:t>Customers</a:t>
              </a:r>
            </a:p>
          </p:txBody>
        </p:sp>
        <p:sp>
          <p:nvSpPr>
            <p:cNvPr id="31" name="Rectangle 2056">
              <a:extLst>
                <a:ext uri="{FF2B5EF4-FFF2-40B4-BE49-F238E27FC236}">
                  <a16:creationId xmlns:a16="http://schemas.microsoft.com/office/drawing/2014/main" id="{AEF0B9FD-716E-4D83-9CF6-26A4CE04FC1B}"/>
                </a:ext>
              </a:extLst>
            </p:cNvPr>
            <p:cNvSpPr>
              <a:spLocks noChangeArrowheads="1"/>
            </p:cNvSpPr>
            <p:nvPr/>
          </p:nvSpPr>
          <p:spPr bwMode="blackWhite">
            <a:xfrm>
              <a:off x="9137275" y="6195812"/>
              <a:ext cx="1327067" cy="28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lnSpc>
                  <a:spcPct val="85000"/>
                </a:lnSpc>
                <a:spcBef>
                  <a:spcPct val="0"/>
                </a:spcBef>
                <a:buFontTx/>
                <a:buNone/>
              </a:pPr>
              <a:r>
                <a:rPr lang="en-US" altLang="da-DK" sz="800">
                  <a:solidFill>
                    <a:srgbClr val="A1534D"/>
                  </a:solidFill>
                  <a:latin typeface="+mj-lt"/>
                  <a:ea typeface="MS PGothic" panose="020B0600070205080204" pitchFamily="34" charset="-128"/>
                </a:rPr>
                <a:t>Distribution</a:t>
              </a:r>
              <a:br>
                <a:rPr lang="en-US" altLang="da-DK" sz="800">
                  <a:solidFill>
                    <a:srgbClr val="A1534D"/>
                  </a:solidFill>
                  <a:latin typeface="+mj-lt"/>
                  <a:ea typeface="MS PGothic" panose="020B0600070205080204" pitchFamily="34" charset="-128"/>
                </a:rPr>
              </a:br>
              <a:r>
                <a:rPr lang="en-US" altLang="da-DK" sz="800">
                  <a:solidFill>
                    <a:srgbClr val="A1534D"/>
                  </a:solidFill>
                  <a:latin typeface="+mj-lt"/>
                  <a:ea typeface="MS PGothic" panose="020B0600070205080204" pitchFamily="34" charset="-128"/>
                </a:rPr>
                <a:t>Channels</a:t>
              </a:r>
            </a:p>
          </p:txBody>
        </p:sp>
        <p:sp>
          <p:nvSpPr>
            <p:cNvPr id="32" name="Rectangle 2057">
              <a:extLst>
                <a:ext uri="{FF2B5EF4-FFF2-40B4-BE49-F238E27FC236}">
                  <a16:creationId xmlns:a16="http://schemas.microsoft.com/office/drawing/2014/main" id="{46F8717E-F615-4172-B28A-CBBF55AC84EE}"/>
                </a:ext>
              </a:extLst>
            </p:cNvPr>
            <p:cNvSpPr>
              <a:spLocks noChangeArrowheads="1"/>
            </p:cNvSpPr>
            <p:nvPr/>
          </p:nvSpPr>
          <p:spPr bwMode="blackWhite">
            <a:xfrm>
              <a:off x="9521203" y="4272846"/>
              <a:ext cx="1330132" cy="57724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A1534D"/>
                  </a:solidFill>
                  <a:latin typeface="+mj-lt"/>
                  <a:ea typeface="MS PGothic" panose="020B0600070205080204" pitchFamily="34" charset="-128"/>
                </a:rPr>
                <a:t>Supply Base</a:t>
              </a:r>
            </a:p>
          </p:txBody>
        </p:sp>
        <p:sp>
          <p:nvSpPr>
            <p:cNvPr id="33" name="Line 2058">
              <a:extLst>
                <a:ext uri="{FF2B5EF4-FFF2-40B4-BE49-F238E27FC236}">
                  <a16:creationId xmlns:a16="http://schemas.microsoft.com/office/drawing/2014/main" id="{D3BBE805-B474-403D-A1DB-FBD2D692AFB0}"/>
                </a:ext>
              </a:extLst>
            </p:cNvPr>
            <p:cNvSpPr>
              <a:spLocks noChangeShapeType="1"/>
            </p:cNvSpPr>
            <p:nvPr/>
          </p:nvSpPr>
          <p:spPr bwMode="auto">
            <a:xfrm>
              <a:off x="9770784" y="5588336"/>
              <a:ext cx="406386" cy="32214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4" name="Line 2059">
              <a:extLst>
                <a:ext uri="{FF2B5EF4-FFF2-40B4-BE49-F238E27FC236}">
                  <a16:creationId xmlns:a16="http://schemas.microsoft.com/office/drawing/2014/main" id="{2D14EF29-C2C3-429E-8FDA-299AA460A45D}"/>
                </a:ext>
              </a:extLst>
            </p:cNvPr>
            <p:cNvSpPr>
              <a:spLocks noChangeShapeType="1"/>
            </p:cNvSpPr>
            <p:nvPr/>
          </p:nvSpPr>
          <p:spPr bwMode="auto">
            <a:xfrm>
              <a:off x="9508756" y="5214505"/>
              <a:ext cx="273552" cy="22798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5" name="Line 2060">
              <a:extLst>
                <a:ext uri="{FF2B5EF4-FFF2-40B4-BE49-F238E27FC236}">
                  <a16:creationId xmlns:a16="http://schemas.microsoft.com/office/drawing/2014/main" id="{7B7E7AE9-BE60-473B-AA3C-39C1D7A45783}"/>
                </a:ext>
              </a:extLst>
            </p:cNvPr>
            <p:cNvSpPr>
              <a:spLocks noChangeShapeType="1"/>
            </p:cNvSpPr>
            <p:nvPr/>
          </p:nvSpPr>
          <p:spPr bwMode="auto">
            <a:xfrm flipV="1">
              <a:off x="9085387" y="5035378"/>
              <a:ext cx="313584" cy="1416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6" name="Rectangle 2061">
              <a:extLst>
                <a:ext uri="{FF2B5EF4-FFF2-40B4-BE49-F238E27FC236}">
                  <a16:creationId xmlns:a16="http://schemas.microsoft.com/office/drawing/2014/main" id="{417C7336-0E40-43E5-B4A8-E474CF9F9114}"/>
                </a:ext>
              </a:extLst>
            </p:cNvPr>
            <p:cNvSpPr>
              <a:spLocks noChangeArrowheads="1"/>
            </p:cNvSpPr>
            <p:nvPr/>
          </p:nvSpPr>
          <p:spPr bwMode="blackWhite">
            <a:xfrm>
              <a:off x="10050202" y="4786866"/>
              <a:ext cx="1486438" cy="57724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A1534D"/>
                  </a:solidFill>
                  <a:latin typeface="+mj-lt"/>
                  <a:ea typeface="MS PGothic" panose="020B0600070205080204" pitchFamily="34" charset="-128"/>
                </a:rPr>
                <a:t>Manufacturer</a:t>
              </a:r>
            </a:p>
          </p:txBody>
        </p:sp>
        <p:sp>
          <p:nvSpPr>
            <p:cNvPr id="37" name="Rectangle 2062">
              <a:extLst>
                <a:ext uri="{FF2B5EF4-FFF2-40B4-BE49-F238E27FC236}">
                  <a16:creationId xmlns:a16="http://schemas.microsoft.com/office/drawing/2014/main" id="{641FA872-B929-4925-A6B0-217EF5268D84}"/>
                </a:ext>
              </a:extLst>
            </p:cNvPr>
            <p:cNvSpPr>
              <a:spLocks noChangeArrowheads="1"/>
            </p:cNvSpPr>
            <p:nvPr/>
          </p:nvSpPr>
          <p:spPr bwMode="black">
            <a:xfrm>
              <a:off x="9419444" y="4536229"/>
              <a:ext cx="1303162" cy="9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Component</a:t>
              </a:r>
              <a:br>
                <a:rPr lang="en-US" altLang="da-DK" sz="800">
                  <a:solidFill>
                    <a:srgbClr val="003399"/>
                  </a:solidFill>
                  <a:latin typeface="+mj-lt"/>
                  <a:ea typeface="MS PGothic" panose="020B0600070205080204" pitchFamily="34" charset="-128"/>
                </a:rPr>
              </a:br>
              <a:r>
                <a:rPr lang="en-US" altLang="da-DK" sz="800">
                  <a:solidFill>
                    <a:srgbClr val="003399"/>
                  </a:solidFill>
                  <a:latin typeface="+mj-lt"/>
                  <a:ea typeface="MS PGothic" panose="020B0600070205080204" pitchFamily="34" charset="-128"/>
                </a:rPr>
                <a:t> Supplier</a:t>
              </a:r>
            </a:p>
          </p:txBody>
        </p:sp>
        <p:sp>
          <p:nvSpPr>
            <p:cNvPr id="38" name="Rectangle 2063">
              <a:extLst>
                <a:ext uri="{FF2B5EF4-FFF2-40B4-BE49-F238E27FC236}">
                  <a16:creationId xmlns:a16="http://schemas.microsoft.com/office/drawing/2014/main" id="{8483988B-523F-4F99-A24F-CE209A367CF7}"/>
                </a:ext>
              </a:extLst>
            </p:cNvPr>
            <p:cNvSpPr>
              <a:spLocks noChangeArrowheads="1"/>
            </p:cNvSpPr>
            <p:nvPr/>
          </p:nvSpPr>
          <p:spPr bwMode="black">
            <a:xfrm>
              <a:off x="8489874" y="5211674"/>
              <a:ext cx="148398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Contract</a:t>
              </a:r>
              <a:br>
                <a:rPr lang="en-US" altLang="da-DK" sz="800">
                  <a:solidFill>
                    <a:srgbClr val="003399"/>
                  </a:solidFill>
                  <a:latin typeface="+mj-lt"/>
                  <a:ea typeface="MS PGothic" panose="020B0600070205080204" pitchFamily="34" charset="-128"/>
                </a:rPr>
              </a:br>
              <a:r>
                <a:rPr lang="en-US" altLang="da-DK" sz="800">
                  <a:solidFill>
                    <a:srgbClr val="003399"/>
                  </a:solidFill>
                  <a:latin typeface="+mj-lt"/>
                  <a:ea typeface="MS PGothic" panose="020B0600070205080204" pitchFamily="34" charset="-128"/>
                </a:rPr>
                <a:t>Manufacturer</a:t>
              </a:r>
            </a:p>
          </p:txBody>
        </p:sp>
        <p:sp>
          <p:nvSpPr>
            <p:cNvPr id="39" name="Line 2064">
              <a:extLst>
                <a:ext uri="{FF2B5EF4-FFF2-40B4-BE49-F238E27FC236}">
                  <a16:creationId xmlns:a16="http://schemas.microsoft.com/office/drawing/2014/main" id="{3499E72A-ECDC-43EE-AA0F-B24C27BBA77B}"/>
                </a:ext>
              </a:extLst>
            </p:cNvPr>
            <p:cNvSpPr>
              <a:spLocks noChangeShapeType="1"/>
            </p:cNvSpPr>
            <p:nvPr/>
          </p:nvSpPr>
          <p:spPr bwMode="auto">
            <a:xfrm>
              <a:off x="10128040" y="5396465"/>
              <a:ext cx="704200" cy="5579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0" name="Rectangle 2065">
              <a:extLst>
                <a:ext uri="{FF2B5EF4-FFF2-40B4-BE49-F238E27FC236}">
                  <a16:creationId xmlns:a16="http://schemas.microsoft.com/office/drawing/2014/main" id="{9EF17F4F-36FA-47DB-8532-F23B807608F4}"/>
                </a:ext>
              </a:extLst>
            </p:cNvPr>
            <p:cNvSpPr>
              <a:spLocks noChangeArrowheads="1"/>
            </p:cNvSpPr>
            <p:nvPr/>
          </p:nvSpPr>
          <p:spPr bwMode="black">
            <a:xfrm>
              <a:off x="9225944" y="5831185"/>
              <a:ext cx="1073301" cy="57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Retailers</a:t>
              </a:r>
            </a:p>
          </p:txBody>
        </p:sp>
        <p:sp>
          <p:nvSpPr>
            <p:cNvPr id="41" name="Rectangle 2066">
              <a:extLst>
                <a:ext uri="{FF2B5EF4-FFF2-40B4-BE49-F238E27FC236}">
                  <a16:creationId xmlns:a16="http://schemas.microsoft.com/office/drawing/2014/main" id="{1ABC8834-CF5A-4ADD-8C64-343E85BBEF5E}"/>
                </a:ext>
              </a:extLst>
            </p:cNvPr>
            <p:cNvSpPr>
              <a:spLocks noChangeArrowheads="1"/>
            </p:cNvSpPr>
            <p:nvPr/>
          </p:nvSpPr>
          <p:spPr bwMode="black">
            <a:xfrm>
              <a:off x="10408018" y="5021217"/>
              <a:ext cx="1321551" cy="57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Distributors</a:t>
              </a:r>
            </a:p>
          </p:txBody>
        </p:sp>
        <p:sp>
          <p:nvSpPr>
            <p:cNvPr id="42" name="Line 2067">
              <a:extLst>
                <a:ext uri="{FF2B5EF4-FFF2-40B4-BE49-F238E27FC236}">
                  <a16:creationId xmlns:a16="http://schemas.microsoft.com/office/drawing/2014/main" id="{2AEBBC67-DC83-46DC-B549-E329993A2DD4}"/>
                </a:ext>
              </a:extLst>
            </p:cNvPr>
            <p:cNvSpPr>
              <a:spLocks noChangeShapeType="1"/>
            </p:cNvSpPr>
            <p:nvPr/>
          </p:nvSpPr>
          <p:spPr bwMode="auto">
            <a:xfrm>
              <a:off x="10322741" y="5130960"/>
              <a:ext cx="406386" cy="32214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3" name="Line 2068">
              <a:extLst>
                <a:ext uri="{FF2B5EF4-FFF2-40B4-BE49-F238E27FC236}">
                  <a16:creationId xmlns:a16="http://schemas.microsoft.com/office/drawing/2014/main" id="{B4C99C81-8115-4774-BBCC-46A306997FE3}"/>
                </a:ext>
              </a:extLst>
            </p:cNvPr>
            <p:cNvSpPr>
              <a:spLocks noChangeShapeType="1"/>
            </p:cNvSpPr>
            <p:nvPr/>
          </p:nvSpPr>
          <p:spPr bwMode="auto">
            <a:xfrm flipV="1">
              <a:off x="9418988" y="4771997"/>
              <a:ext cx="288109" cy="3540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4" name="Line 2069">
              <a:extLst>
                <a:ext uri="{FF2B5EF4-FFF2-40B4-BE49-F238E27FC236}">
                  <a16:creationId xmlns:a16="http://schemas.microsoft.com/office/drawing/2014/main" id="{D351F3C3-7D4F-47C7-B025-17201CC84C87}"/>
                </a:ext>
              </a:extLst>
            </p:cNvPr>
            <p:cNvSpPr>
              <a:spLocks noChangeShapeType="1"/>
            </p:cNvSpPr>
            <p:nvPr/>
          </p:nvSpPr>
          <p:spPr bwMode="auto">
            <a:xfrm flipV="1">
              <a:off x="9397152" y="4804566"/>
              <a:ext cx="21836" cy="2322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5" name="Line 2070">
              <a:extLst>
                <a:ext uri="{FF2B5EF4-FFF2-40B4-BE49-F238E27FC236}">
                  <a16:creationId xmlns:a16="http://schemas.microsoft.com/office/drawing/2014/main" id="{43053AC9-6116-4E6D-8BCE-FC7C6BD14E74}"/>
                </a:ext>
              </a:extLst>
            </p:cNvPr>
            <p:cNvSpPr>
              <a:spLocks noChangeShapeType="1"/>
            </p:cNvSpPr>
            <p:nvPr/>
          </p:nvSpPr>
          <p:spPr bwMode="auto">
            <a:xfrm flipV="1">
              <a:off x="9704064" y="4498704"/>
              <a:ext cx="34573" cy="29524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6" name="Line 2071">
              <a:extLst>
                <a:ext uri="{FF2B5EF4-FFF2-40B4-BE49-F238E27FC236}">
                  <a16:creationId xmlns:a16="http://schemas.microsoft.com/office/drawing/2014/main" id="{6CDCFC34-FD5E-4C2B-B89F-303F7FB10146}"/>
                </a:ext>
              </a:extLst>
            </p:cNvPr>
            <p:cNvSpPr>
              <a:spLocks noChangeShapeType="1"/>
            </p:cNvSpPr>
            <p:nvPr/>
          </p:nvSpPr>
          <p:spPr bwMode="auto">
            <a:xfrm>
              <a:off x="9866619" y="4923512"/>
              <a:ext cx="274159" cy="22798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7" name="AutoShape 2072">
              <a:extLst>
                <a:ext uri="{FF2B5EF4-FFF2-40B4-BE49-F238E27FC236}">
                  <a16:creationId xmlns:a16="http://schemas.microsoft.com/office/drawing/2014/main" id="{95F4E2E5-BE15-4A1A-97CE-308B07AE6656}"/>
                </a:ext>
              </a:extLst>
            </p:cNvPr>
            <p:cNvSpPr>
              <a:spLocks noChangeArrowheads="1"/>
            </p:cNvSpPr>
            <p:nvPr/>
          </p:nvSpPr>
          <p:spPr bwMode="auto">
            <a:xfrm rot="19860000" flipH="1">
              <a:off x="9465691" y="5234330"/>
              <a:ext cx="1085111" cy="236477"/>
            </a:xfrm>
            <a:prstGeom prst="parallelogram">
              <a:avLst>
                <a:gd name="adj" fmla="val 64846"/>
              </a:avLst>
            </a:prstGeom>
            <a:solidFill>
              <a:srgbClr val="FF5050"/>
            </a:solidFill>
            <a:ln>
              <a:noFill/>
            </a:ln>
            <a:effectLst>
              <a:outerShdw dist="89803" dir="4912194" algn="ctr" rotWithShape="0">
                <a:srgbClr val="CC00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48" name="AutoShape 2073">
              <a:extLst>
                <a:ext uri="{FF2B5EF4-FFF2-40B4-BE49-F238E27FC236}">
                  <a16:creationId xmlns:a16="http://schemas.microsoft.com/office/drawing/2014/main" id="{66B4A69B-5F34-4341-B7D6-3C92D5F06176}"/>
                </a:ext>
              </a:extLst>
            </p:cNvPr>
            <p:cNvSpPr>
              <a:spLocks noChangeArrowheads="1"/>
            </p:cNvSpPr>
            <p:nvPr/>
          </p:nvSpPr>
          <p:spPr bwMode="gray">
            <a:xfrm rot="19860000" flipH="1">
              <a:off x="9636737" y="4713940"/>
              <a:ext cx="314798" cy="236477"/>
            </a:xfrm>
            <a:prstGeom prst="parallelogram">
              <a:avLst>
                <a:gd name="adj" fmla="val 62666"/>
              </a:avLst>
            </a:prstGeom>
            <a:solidFill>
              <a:srgbClr val="0099CC"/>
            </a:solidFill>
            <a:ln>
              <a:noFill/>
            </a:ln>
            <a:effectLst>
              <a:outerShdw dist="89803" dir="4912194" algn="ctr" rotWithShape="0">
                <a:srgbClr val="0033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49" name="AutoShape 2074">
              <a:extLst>
                <a:ext uri="{FF2B5EF4-FFF2-40B4-BE49-F238E27FC236}">
                  <a16:creationId xmlns:a16="http://schemas.microsoft.com/office/drawing/2014/main" id="{6FF50AFE-199A-4262-9A3D-F9CA578D33D1}"/>
                </a:ext>
              </a:extLst>
            </p:cNvPr>
            <p:cNvSpPr>
              <a:spLocks noChangeArrowheads="1"/>
            </p:cNvSpPr>
            <p:nvPr/>
          </p:nvSpPr>
          <p:spPr bwMode="gray">
            <a:xfrm rot="19860000" flipH="1">
              <a:off x="9291613" y="5012013"/>
              <a:ext cx="314797" cy="236477"/>
            </a:xfrm>
            <a:prstGeom prst="parallelogram">
              <a:avLst>
                <a:gd name="adj" fmla="val 62666"/>
              </a:avLst>
            </a:prstGeom>
            <a:solidFill>
              <a:srgbClr val="0099CC"/>
            </a:solidFill>
            <a:ln>
              <a:noFill/>
            </a:ln>
            <a:effectLst>
              <a:outerShdw dist="89803" dir="4912194" algn="ctr" rotWithShape="0">
                <a:srgbClr val="0033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50" name="AutoShape 2075">
              <a:extLst>
                <a:ext uri="{FF2B5EF4-FFF2-40B4-BE49-F238E27FC236}">
                  <a16:creationId xmlns:a16="http://schemas.microsoft.com/office/drawing/2014/main" id="{A6ABAB14-87F9-4681-8E78-96522A0AD1A2}"/>
                </a:ext>
              </a:extLst>
            </p:cNvPr>
            <p:cNvSpPr>
              <a:spLocks noChangeArrowheads="1"/>
            </p:cNvSpPr>
            <p:nvPr/>
          </p:nvSpPr>
          <p:spPr bwMode="gray">
            <a:xfrm rot="19860000" flipH="1">
              <a:off x="9508150" y="4311788"/>
              <a:ext cx="314798" cy="236477"/>
            </a:xfrm>
            <a:prstGeom prst="parallelogram">
              <a:avLst>
                <a:gd name="adj" fmla="val 62666"/>
              </a:avLst>
            </a:prstGeom>
            <a:solidFill>
              <a:srgbClr val="0099CC"/>
            </a:solidFill>
            <a:ln>
              <a:noFill/>
            </a:ln>
            <a:effectLst>
              <a:outerShdw dist="89803" dir="4912194" algn="ctr" rotWithShape="0">
                <a:srgbClr val="0033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51" name="AutoShape 2076">
              <a:extLst>
                <a:ext uri="{FF2B5EF4-FFF2-40B4-BE49-F238E27FC236}">
                  <a16:creationId xmlns:a16="http://schemas.microsoft.com/office/drawing/2014/main" id="{919DA4FF-925E-432C-B65B-22E13ABD70DC}"/>
                </a:ext>
              </a:extLst>
            </p:cNvPr>
            <p:cNvSpPr>
              <a:spLocks noChangeArrowheads="1"/>
            </p:cNvSpPr>
            <p:nvPr/>
          </p:nvSpPr>
          <p:spPr bwMode="gray">
            <a:xfrm rot="19860000" flipH="1">
              <a:off x="9197598" y="4569505"/>
              <a:ext cx="314798" cy="236477"/>
            </a:xfrm>
            <a:prstGeom prst="parallelogram">
              <a:avLst>
                <a:gd name="adj" fmla="val 62666"/>
              </a:avLst>
            </a:prstGeom>
            <a:solidFill>
              <a:srgbClr val="0099CC"/>
            </a:solidFill>
            <a:ln>
              <a:noFill/>
            </a:ln>
            <a:effectLst>
              <a:outerShdw dist="89803" dir="4912194" algn="ctr" rotWithShape="0">
                <a:srgbClr val="0033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52" name="AutoShape 2077">
              <a:extLst>
                <a:ext uri="{FF2B5EF4-FFF2-40B4-BE49-F238E27FC236}">
                  <a16:creationId xmlns:a16="http://schemas.microsoft.com/office/drawing/2014/main" id="{5F00897A-AFE9-4DC0-8E3A-9DC01ACB9D57}"/>
                </a:ext>
              </a:extLst>
            </p:cNvPr>
            <p:cNvSpPr>
              <a:spLocks noChangeArrowheads="1"/>
            </p:cNvSpPr>
            <p:nvPr/>
          </p:nvSpPr>
          <p:spPr bwMode="gray">
            <a:xfrm rot="19860000" flipH="1">
              <a:off x="8888866" y="4837842"/>
              <a:ext cx="314797" cy="236477"/>
            </a:xfrm>
            <a:prstGeom prst="parallelogram">
              <a:avLst>
                <a:gd name="adj" fmla="val 62666"/>
              </a:avLst>
            </a:prstGeom>
            <a:solidFill>
              <a:srgbClr val="0099CC"/>
            </a:solidFill>
            <a:ln>
              <a:noFill/>
            </a:ln>
            <a:effectLst>
              <a:outerShdw dist="89803" dir="4912194" algn="ctr" rotWithShape="0">
                <a:srgbClr val="0033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53" name="Line 2080">
              <a:extLst>
                <a:ext uri="{FF2B5EF4-FFF2-40B4-BE49-F238E27FC236}">
                  <a16:creationId xmlns:a16="http://schemas.microsoft.com/office/drawing/2014/main" id="{0C8CD298-133F-41AD-AA90-975D08524D5C}"/>
                </a:ext>
              </a:extLst>
            </p:cNvPr>
            <p:cNvSpPr>
              <a:spLocks noChangeShapeType="1"/>
            </p:cNvSpPr>
            <p:nvPr/>
          </p:nvSpPr>
          <p:spPr bwMode="auto">
            <a:xfrm flipV="1">
              <a:off x="10467099" y="5648518"/>
              <a:ext cx="481598" cy="42056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4" name="Line 2081">
              <a:extLst>
                <a:ext uri="{FF2B5EF4-FFF2-40B4-BE49-F238E27FC236}">
                  <a16:creationId xmlns:a16="http://schemas.microsoft.com/office/drawing/2014/main" id="{4881FE76-81BF-40A5-9F18-0CEA3FF2108F}"/>
                </a:ext>
              </a:extLst>
            </p:cNvPr>
            <p:cNvSpPr>
              <a:spLocks noChangeShapeType="1"/>
            </p:cNvSpPr>
            <p:nvPr/>
          </p:nvSpPr>
          <p:spPr bwMode="auto">
            <a:xfrm flipV="1">
              <a:off x="10616916" y="5753304"/>
              <a:ext cx="439139" cy="38374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5" name="Line 2082">
              <a:extLst>
                <a:ext uri="{FF2B5EF4-FFF2-40B4-BE49-F238E27FC236}">
                  <a16:creationId xmlns:a16="http://schemas.microsoft.com/office/drawing/2014/main" id="{D3CEFB2A-37AA-4464-90CF-92091543E49B}"/>
                </a:ext>
              </a:extLst>
            </p:cNvPr>
            <p:cNvSpPr>
              <a:spLocks noChangeShapeType="1"/>
            </p:cNvSpPr>
            <p:nvPr/>
          </p:nvSpPr>
          <p:spPr bwMode="auto">
            <a:xfrm>
              <a:off x="10620555" y="6137755"/>
              <a:ext cx="109178" cy="8637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6" name="Line 2083">
              <a:extLst>
                <a:ext uri="{FF2B5EF4-FFF2-40B4-BE49-F238E27FC236}">
                  <a16:creationId xmlns:a16="http://schemas.microsoft.com/office/drawing/2014/main" id="{D02CCFF6-284D-4930-88EF-ACFC95927B32}"/>
                </a:ext>
              </a:extLst>
            </p:cNvPr>
            <p:cNvSpPr>
              <a:spLocks noChangeShapeType="1"/>
            </p:cNvSpPr>
            <p:nvPr/>
          </p:nvSpPr>
          <p:spPr bwMode="auto">
            <a:xfrm>
              <a:off x="11057268" y="5760384"/>
              <a:ext cx="109178" cy="8637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7" name="AutoShape 2084">
              <a:extLst>
                <a:ext uri="{FF2B5EF4-FFF2-40B4-BE49-F238E27FC236}">
                  <a16:creationId xmlns:a16="http://schemas.microsoft.com/office/drawing/2014/main" id="{CC3033E6-1E53-4E59-BC23-B18FC1811D30}"/>
                </a:ext>
              </a:extLst>
            </p:cNvPr>
            <p:cNvSpPr>
              <a:spLocks noChangeArrowheads="1"/>
            </p:cNvSpPr>
            <p:nvPr/>
          </p:nvSpPr>
          <p:spPr bwMode="auto">
            <a:xfrm rot="19860000" flipH="1">
              <a:off x="10990548" y="5783748"/>
              <a:ext cx="314798" cy="236477"/>
            </a:xfrm>
            <a:prstGeom prst="parallelogram">
              <a:avLst>
                <a:gd name="adj" fmla="val 62666"/>
              </a:avLst>
            </a:prstGeom>
            <a:solidFill>
              <a:srgbClr val="FFC95A"/>
            </a:solidFill>
            <a:ln>
              <a:noFill/>
            </a:ln>
            <a:effectLst>
              <a:outerShdw dist="89803" dir="4912194" algn="ctr" rotWithShape="0">
                <a:srgbClr val="B479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58" name="AutoShape 2085">
              <a:extLst>
                <a:ext uri="{FF2B5EF4-FFF2-40B4-BE49-F238E27FC236}">
                  <a16:creationId xmlns:a16="http://schemas.microsoft.com/office/drawing/2014/main" id="{AF5C522D-718C-4BF0-9CE6-A0B3DDDDCB2D}"/>
                </a:ext>
              </a:extLst>
            </p:cNvPr>
            <p:cNvSpPr>
              <a:spLocks noChangeArrowheads="1"/>
            </p:cNvSpPr>
            <p:nvPr/>
          </p:nvSpPr>
          <p:spPr bwMode="auto">
            <a:xfrm rot="19860000" flipH="1">
              <a:off x="10653915" y="6037925"/>
              <a:ext cx="314797" cy="236477"/>
            </a:xfrm>
            <a:prstGeom prst="parallelogram">
              <a:avLst>
                <a:gd name="adj" fmla="val 62666"/>
              </a:avLst>
            </a:prstGeom>
            <a:solidFill>
              <a:srgbClr val="FFC95A"/>
            </a:solidFill>
            <a:ln>
              <a:noFill/>
            </a:ln>
            <a:effectLst>
              <a:outerShdw dist="89803" dir="4912194" algn="ctr" rotWithShape="0">
                <a:srgbClr val="B479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59" name="Line 2086">
              <a:extLst>
                <a:ext uri="{FF2B5EF4-FFF2-40B4-BE49-F238E27FC236}">
                  <a16:creationId xmlns:a16="http://schemas.microsoft.com/office/drawing/2014/main" id="{43486028-DBC6-468C-9126-1040FC902E53}"/>
                </a:ext>
              </a:extLst>
            </p:cNvPr>
            <p:cNvSpPr>
              <a:spLocks noChangeShapeType="1"/>
            </p:cNvSpPr>
            <p:nvPr/>
          </p:nvSpPr>
          <p:spPr bwMode="auto">
            <a:xfrm>
              <a:off x="10357921" y="5983408"/>
              <a:ext cx="109178" cy="8637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60" name="Line 2087">
              <a:extLst>
                <a:ext uri="{FF2B5EF4-FFF2-40B4-BE49-F238E27FC236}">
                  <a16:creationId xmlns:a16="http://schemas.microsoft.com/office/drawing/2014/main" id="{994D7B48-7E82-4454-B974-BEA0D9FD75CC}"/>
                </a:ext>
              </a:extLst>
            </p:cNvPr>
            <p:cNvSpPr>
              <a:spLocks noChangeShapeType="1"/>
            </p:cNvSpPr>
            <p:nvPr/>
          </p:nvSpPr>
          <p:spPr bwMode="auto">
            <a:xfrm>
              <a:off x="10826781" y="5556476"/>
              <a:ext cx="117064" cy="927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61" name="Rectangle 2088">
              <a:extLst>
                <a:ext uri="{FF2B5EF4-FFF2-40B4-BE49-F238E27FC236}">
                  <a16:creationId xmlns:a16="http://schemas.microsoft.com/office/drawing/2014/main" id="{03082874-9C5D-4AFA-B041-FEDA3B80D313}"/>
                </a:ext>
              </a:extLst>
            </p:cNvPr>
            <p:cNvSpPr>
              <a:spLocks noChangeArrowheads="1"/>
            </p:cNvSpPr>
            <p:nvPr/>
          </p:nvSpPr>
          <p:spPr bwMode="black">
            <a:xfrm>
              <a:off x="10228343" y="6325379"/>
              <a:ext cx="1057977"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Business</a:t>
              </a:r>
            </a:p>
          </p:txBody>
        </p:sp>
        <p:sp>
          <p:nvSpPr>
            <p:cNvPr id="62" name="Rectangle 2089">
              <a:extLst>
                <a:ext uri="{FF2B5EF4-FFF2-40B4-BE49-F238E27FC236}">
                  <a16:creationId xmlns:a16="http://schemas.microsoft.com/office/drawing/2014/main" id="{688CB30F-5A0D-4933-9FA0-A4CF3063B919}"/>
                </a:ext>
              </a:extLst>
            </p:cNvPr>
            <p:cNvSpPr>
              <a:spLocks noChangeArrowheads="1"/>
            </p:cNvSpPr>
            <p:nvPr/>
          </p:nvSpPr>
          <p:spPr bwMode="black">
            <a:xfrm>
              <a:off x="10541604" y="6069785"/>
              <a:ext cx="1177505"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Consumer</a:t>
              </a:r>
            </a:p>
          </p:txBody>
        </p:sp>
        <p:pic>
          <p:nvPicPr>
            <p:cNvPr id="63" name="Picture 2090" descr="Vehicle: Truck, Big Rig">
              <a:extLst>
                <a:ext uri="{FF2B5EF4-FFF2-40B4-BE49-F238E27FC236}">
                  <a16:creationId xmlns:a16="http://schemas.microsoft.com/office/drawing/2014/main" id="{4EA7BF63-227C-4441-B83B-2AF1D8DB57A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998239" y="5623737"/>
              <a:ext cx="127375" cy="1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091" descr="Vehicle: Plane, Cargo">
              <a:extLst>
                <a:ext uri="{FF2B5EF4-FFF2-40B4-BE49-F238E27FC236}">
                  <a16:creationId xmlns:a16="http://schemas.microsoft.com/office/drawing/2014/main" id="{7BF31505-C81E-4ACA-A21E-047B2AFE768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526541" y="5116799"/>
              <a:ext cx="160128" cy="16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092" descr="Vehicle: Truck, Big Rig">
              <a:extLst>
                <a:ext uri="{FF2B5EF4-FFF2-40B4-BE49-F238E27FC236}">
                  <a16:creationId xmlns:a16="http://schemas.microsoft.com/office/drawing/2014/main" id="{F7718B28-51E4-4B7D-8836-CF60E929310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26254" y="5511871"/>
              <a:ext cx="127375" cy="1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093" descr="Vehicle: Train">
              <a:extLst>
                <a:ext uri="{FF2B5EF4-FFF2-40B4-BE49-F238E27FC236}">
                  <a16:creationId xmlns:a16="http://schemas.microsoft.com/office/drawing/2014/main" id="{BCC63ED7-9E39-42CB-A841-DE0DA928923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609443" y="5203177"/>
              <a:ext cx="161341" cy="17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Line 2094">
              <a:extLst>
                <a:ext uri="{FF2B5EF4-FFF2-40B4-BE49-F238E27FC236}">
                  <a16:creationId xmlns:a16="http://schemas.microsoft.com/office/drawing/2014/main" id="{00D21177-487A-4AE2-9A66-4B698275CBEF}"/>
                </a:ext>
              </a:extLst>
            </p:cNvPr>
            <p:cNvSpPr>
              <a:spLocks noChangeShapeType="1"/>
            </p:cNvSpPr>
            <p:nvPr/>
          </p:nvSpPr>
          <p:spPr bwMode="auto">
            <a:xfrm>
              <a:off x="9421414" y="4806689"/>
              <a:ext cx="543465" cy="4524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68" name="Line 2096">
              <a:extLst>
                <a:ext uri="{FF2B5EF4-FFF2-40B4-BE49-F238E27FC236}">
                  <a16:creationId xmlns:a16="http://schemas.microsoft.com/office/drawing/2014/main" id="{EDFED0FE-8E40-454F-979F-26C2CCAAC19F}"/>
                </a:ext>
              </a:extLst>
            </p:cNvPr>
            <p:cNvSpPr>
              <a:spLocks noChangeShapeType="1"/>
            </p:cNvSpPr>
            <p:nvPr/>
          </p:nvSpPr>
          <p:spPr bwMode="auto">
            <a:xfrm flipV="1">
              <a:off x="10370658" y="5563556"/>
              <a:ext cx="267487" cy="23364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69" name="AutoShape 2097">
              <a:extLst>
                <a:ext uri="{FF2B5EF4-FFF2-40B4-BE49-F238E27FC236}">
                  <a16:creationId xmlns:a16="http://schemas.microsoft.com/office/drawing/2014/main" id="{EB6FEA41-AA1D-4EFF-A61A-EAED40D86CB3}"/>
                </a:ext>
              </a:extLst>
            </p:cNvPr>
            <p:cNvSpPr>
              <a:spLocks noChangeArrowheads="1"/>
            </p:cNvSpPr>
            <p:nvPr/>
          </p:nvSpPr>
          <p:spPr bwMode="auto">
            <a:xfrm rot="19860000" flipH="1">
              <a:off x="10469525" y="5312919"/>
              <a:ext cx="633840" cy="236477"/>
            </a:xfrm>
            <a:prstGeom prst="parallelogram">
              <a:avLst>
                <a:gd name="adj" fmla="val 65356"/>
              </a:avLst>
            </a:prstGeom>
            <a:solidFill>
              <a:srgbClr val="66BCA4"/>
            </a:solidFill>
            <a:ln>
              <a:noFill/>
            </a:ln>
            <a:effectLst>
              <a:outerShdw dist="89803" dir="4912194" algn="ctr" rotWithShape="0">
                <a:srgbClr val="007155"/>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grpSp>
          <p:nvGrpSpPr>
            <p:cNvPr id="70" name="Group 2098">
              <a:extLst>
                <a:ext uri="{FF2B5EF4-FFF2-40B4-BE49-F238E27FC236}">
                  <a16:creationId xmlns:a16="http://schemas.microsoft.com/office/drawing/2014/main" id="{B42DA399-DFF9-4E73-B76A-61E209B0F828}"/>
                </a:ext>
              </a:extLst>
            </p:cNvPr>
            <p:cNvGrpSpPr>
              <a:grpSpLocks/>
            </p:cNvGrpSpPr>
            <p:nvPr/>
          </p:nvGrpSpPr>
          <p:grpSpPr bwMode="auto">
            <a:xfrm>
              <a:off x="10596900" y="5397173"/>
              <a:ext cx="204406" cy="224440"/>
              <a:chOff x="3938" y="2390"/>
              <a:chExt cx="449" cy="317"/>
            </a:xfrm>
          </p:grpSpPr>
          <p:sp>
            <p:nvSpPr>
              <p:cNvPr id="454" name="Line 2099">
                <a:extLst>
                  <a:ext uri="{FF2B5EF4-FFF2-40B4-BE49-F238E27FC236}">
                    <a16:creationId xmlns:a16="http://schemas.microsoft.com/office/drawing/2014/main" id="{0C9F86E9-39A4-485B-A70F-E1525009EC37}"/>
                  </a:ext>
                </a:extLst>
              </p:cNvPr>
              <p:cNvSpPr>
                <a:spLocks noChangeShapeType="1"/>
              </p:cNvSpPr>
              <p:nvPr/>
            </p:nvSpPr>
            <p:spPr bwMode="auto">
              <a:xfrm flipV="1">
                <a:off x="4364" y="2552"/>
                <a:ext cx="0" cy="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55" name="Freeform 2100">
                <a:extLst>
                  <a:ext uri="{FF2B5EF4-FFF2-40B4-BE49-F238E27FC236}">
                    <a16:creationId xmlns:a16="http://schemas.microsoft.com/office/drawing/2014/main" id="{55FD8C9F-78CD-495A-9B1B-73EE01C2FC68}"/>
                  </a:ext>
                </a:extLst>
              </p:cNvPr>
              <p:cNvSpPr>
                <a:spLocks/>
              </p:cNvSpPr>
              <p:nvPr/>
            </p:nvSpPr>
            <p:spPr bwMode="auto">
              <a:xfrm>
                <a:off x="4248" y="2539"/>
                <a:ext cx="21" cy="33"/>
              </a:xfrm>
              <a:custGeom>
                <a:avLst/>
                <a:gdLst>
                  <a:gd name="T0" fmla="*/ 20 w 21"/>
                  <a:gd name="T1" fmla="*/ 9 h 33"/>
                  <a:gd name="T2" fmla="*/ 0 w 21"/>
                  <a:gd name="T3" fmla="*/ 0 h 33"/>
                  <a:gd name="T4" fmla="*/ 0 w 21"/>
                  <a:gd name="T5" fmla="*/ 21 h 33"/>
                  <a:gd name="T6" fmla="*/ 20 w 21"/>
                  <a:gd name="T7" fmla="*/ 32 h 33"/>
                  <a:gd name="T8" fmla="*/ 20 w 21"/>
                  <a:gd name="T9" fmla="*/ 9 h 33"/>
                  <a:gd name="T10" fmla="*/ 0 60000 65536"/>
                  <a:gd name="T11" fmla="*/ 0 60000 65536"/>
                  <a:gd name="T12" fmla="*/ 0 60000 65536"/>
                  <a:gd name="T13" fmla="*/ 0 60000 65536"/>
                  <a:gd name="T14" fmla="*/ 0 60000 65536"/>
                  <a:gd name="T15" fmla="*/ 0 w 21"/>
                  <a:gd name="T16" fmla="*/ 0 h 33"/>
                  <a:gd name="T17" fmla="*/ 21 w 21"/>
                  <a:gd name="T18" fmla="*/ 33 h 33"/>
                </a:gdLst>
                <a:ahLst/>
                <a:cxnLst>
                  <a:cxn ang="T10">
                    <a:pos x="T0" y="T1"/>
                  </a:cxn>
                  <a:cxn ang="T11">
                    <a:pos x="T2" y="T3"/>
                  </a:cxn>
                  <a:cxn ang="T12">
                    <a:pos x="T4" y="T5"/>
                  </a:cxn>
                  <a:cxn ang="T13">
                    <a:pos x="T6" y="T7"/>
                  </a:cxn>
                  <a:cxn ang="T14">
                    <a:pos x="T8" y="T9"/>
                  </a:cxn>
                </a:cxnLst>
                <a:rect l="T15" t="T16" r="T17" b="T18"/>
                <a:pathLst>
                  <a:path w="21" h="33">
                    <a:moveTo>
                      <a:pt x="20" y="9"/>
                    </a:moveTo>
                    <a:lnTo>
                      <a:pt x="0" y="0"/>
                    </a:lnTo>
                    <a:lnTo>
                      <a:pt x="0" y="21"/>
                    </a:lnTo>
                    <a:lnTo>
                      <a:pt x="20" y="32"/>
                    </a:lnTo>
                    <a:lnTo>
                      <a:pt x="20" y="9"/>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6" name="Freeform 2101">
                <a:extLst>
                  <a:ext uri="{FF2B5EF4-FFF2-40B4-BE49-F238E27FC236}">
                    <a16:creationId xmlns:a16="http://schemas.microsoft.com/office/drawing/2014/main" id="{0552B62B-6F33-469A-857F-74AC479A2A67}"/>
                  </a:ext>
                </a:extLst>
              </p:cNvPr>
              <p:cNvSpPr>
                <a:spLocks/>
              </p:cNvSpPr>
              <p:nvPr/>
            </p:nvSpPr>
            <p:spPr bwMode="auto">
              <a:xfrm>
                <a:off x="4268" y="2508"/>
                <a:ext cx="79" cy="64"/>
              </a:xfrm>
              <a:custGeom>
                <a:avLst/>
                <a:gdLst>
                  <a:gd name="T0" fmla="*/ 78 w 79"/>
                  <a:gd name="T1" fmla="*/ 0 h 64"/>
                  <a:gd name="T2" fmla="*/ 0 w 79"/>
                  <a:gd name="T3" fmla="*/ 41 h 64"/>
                  <a:gd name="T4" fmla="*/ 0 w 79"/>
                  <a:gd name="T5" fmla="*/ 63 h 64"/>
                  <a:gd name="T6" fmla="*/ 78 w 79"/>
                  <a:gd name="T7" fmla="*/ 21 h 64"/>
                  <a:gd name="T8" fmla="*/ 78 w 79"/>
                  <a:gd name="T9" fmla="*/ 0 h 64"/>
                  <a:gd name="T10" fmla="*/ 0 60000 65536"/>
                  <a:gd name="T11" fmla="*/ 0 60000 65536"/>
                  <a:gd name="T12" fmla="*/ 0 60000 65536"/>
                  <a:gd name="T13" fmla="*/ 0 60000 65536"/>
                  <a:gd name="T14" fmla="*/ 0 60000 65536"/>
                  <a:gd name="T15" fmla="*/ 0 w 79"/>
                  <a:gd name="T16" fmla="*/ 0 h 64"/>
                  <a:gd name="T17" fmla="*/ 79 w 79"/>
                  <a:gd name="T18" fmla="*/ 64 h 64"/>
                </a:gdLst>
                <a:ahLst/>
                <a:cxnLst>
                  <a:cxn ang="T10">
                    <a:pos x="T0" y="T1"/>
                  </a:cxn>
                  <a:cxn ang="T11">
                    <a:pos x="T2" y="T3"/>
                  </a:cxn>
                  <a:cxn ang="T12">
                    <a:pos x="T4" y="T5"/>
                  </a:cxn>
                  <a:cxn ang="T13">
                    <a:pos x="T6" y="T7"/>
                  </a:cxn>
                  <a:cxn ang="T14">
                    <a:pos x="T8" y="T9"/>
                  </a:cxn>
                </a:cxnLst>
                <a:rect l="T15" t="T16" r="T17" b="T18"/>
                <a:pathLst>
                  <a:path w="79" h="64">
                    <a:moveTo>
                      <a:pt x="78" y="0"/>
                    </a:moveTo>
                    <a:lnTo>
                      <a:pt x="0" y="41"/>
                    </a:lnTo>
                    <a:lnTo>
                      <a:pt x="0" y="63"/>
                    </a:lnTo>
                    <a:lnTo>
                      <a:pt x="78" y="21"/>
                    </a:lnTo>
                    <a:lnTo>
                      <a:pt x="78"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7" name="Line 2102">
                <a:extLst>
                  <a:ext uri="{FF2B5EF4-FFF2-40B4-BE49-F238E27FC236}">
                    <a16:creationId xmlns:a16="http://schemas.microsoft.com/office/drawing/2014/main" id="{9244D4F9-3A83-4FD6-8124-697B725E06E4}"/>
                  </a:ext>
                </a:extLst>
              </p:cNvPr>
              <p:cNvSpPr>
                <a:spLocks noChangeShapeType="1"/>
              </p:cNvSpPr>
              <p:nvPr/>
            </p:nvSpPr>
            <p:spPr bwMode="auto">
              <a:xfrm flipV="1">
                <a:off x="4329" y="2534"/>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58" name="Freeform 2103">
                <a:extLst>
                  <a:ext uri="{FF2B5EF4-FFF2-40B4-BE49-F238E27FC236}">
                    <a16:creationId xmlns:a16="http://schemas.microsoft.com/office/drawing/2014/main" id="{FD86B0F6-46AD-4420-B611-96664DEC1E03}"/>
                  </a:ext>
                </a:extLst>
              </p:cNvPr>
              <p:cNvSpPr>
                <a:spLocks/>
              </p:cNvSpPr>
              <p:nvPr/>
            </p:nvSpPr>
            <p:spPr bwMode="auto">
              <a:xfrm>
                <a:off x="4329" y="2541"/>
                <a:ext cx="17" cy="16"/>
              </a:xfrm>
              <a:custGeom>
                <a:avLst/>
                <a:gdLst>
                  <a:gd name="T0" fmla="*/ 3 w 17"/>
                  <a:gd name="T1" fmla="*/ 15 h 16"/>
                  <a:gd name="T2" fmla="*/ 0 w 17"/>
                  <a:gd name="T3" fmla="*/ 12 h 16"/>
                  <a:gd name="T4" fmla="*/ 0 w 17"/>
                  <a:gd name="T5" fmla="*/ 9 h 16"/>
                  <a:gd name="T6" fmla="*/ 0 w 17"/>
                  <a:gd name="T7" fmla="*/ 5 h 16"/>
                  <a:gd name="T8" fmla="*/ 0 w 17"/>
                  <a:gd name="T9" fmla="*/ 2 h 16"/>
                  <a:gd name="T10" fmla="*/ 3 w 17"/>
                  <a:gd name="T11" fmla="*/ 2 h 16"/>
                  <a:gd name="T12" fmla="*/ 6 w 17"/>
                  <a:gd name="T13" fmla="*/ 0 h 16"/>
                  <a:gd name="T14" fmla="*/ 9 w 17"/>
                  <a:gd name="T15" fmla="*/ 0 h 16"/>
                  <a:gd name="T16" fmla="*/ 12 w 17"/>
                  <a:gd name="T17" fmla="*/ 2 h 16"/>
                  <a:gd name="T18" fmla="*/ 16 w 17"/>
                  <a:gd name="T19" fmla="*/ 5 h 16"/>
                  <a:gd name="T20" fmla="*/ 12 w 17"/>
                  <a:gd name="T21" fmla="*/ 12 h 16"/>
                  <a:gd name="T22" fmla="*/ 9 w 17"/>
                  <a:gd name="T23" fmla="*/ 15 h 16"/>
                  <a:gd name="T24" fmla="*/ 6 w 17"/>
                  <a:gd name="T25" fmla="*/ 15 h 16"/>
                  <a:gd name="T26" fmla="*/ 3 w 17"/>
                  <a:gd name="T27" fmla="*/ 15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3" y="15"/>
                    </a:moveTo>
                    <a:lnTo>
                      <a:pt x="0" y="12"/>
                    </a:lnTo>
                    <a:lnTo>
                      <a:pt x="0" y="9"/>
                    </a:lnTo>
                    <a:lnTo>
                      <a:pt x="0" y="5"/>
                    </a:lnTo>
                    <a:lnTo>
                      <a:pt x="0" y="2"/>
                    </a:lnTo>
                    <a:lnTo>
                      <a:pt x="3" y="2"/>
                    </a:lnTo>
                    <a:lnTo>
                      <a:pt x="6" y="0"/>
                    </a:lnTo>
                    <a:lnTo>
                      <a:pt x="9" y="0"/>
                    </a:lnTo>
                    <a:lnTo>
                      <a:pt x="12" y="2"/>
                    </a:lnTo>
                    <a:lnTo>
                      <a:pt x="16" y="5"/>
                    </a:lnTo>
                    <a:lnTo>
                      <a:pt x="12" y="12"/>
                    </a:lnTo>
                    <a:lnTo>
                      <a:pt x="9" y="15"/>
                    </a:lnTo>
                    <a:lnTo>
                      <a:pt x="6" y="15"/>
                    </a:lnTo>
                    <a:lnTo>
                      <a:pt x="3"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9" name="Freeform 2104">
                <a:extLst>
                  <a:ext uri="{FF2B5EF4-FFF2-40B4-BE49-F238E27FC236}">
                    <a16:creationId xmlns:a16="http://schemas.microsoft.com/office/drawing/2014/main" id="{090DE630-47B0-4E58-B705-326A405CA385}"/>
                  </a:ext>
                </a:extLst>
              </p:cNvPr>
              <p:cNvSpPr>
                <a:spLocks/>
              </p:cNvSpPr>
              <p:nvPr/>
            </p:nvSpPr>
            <p:spPr bwMode="auto">
              <a:xfrm>
                <a:off x="4329" y="2541"/>
                <a:ext cx="17" cy="16"/>
              </a:xfrm>
              <a:custGeom>
                <a:avLst/>
                <a:gdLst>
                  <a:gd name="T0" fmla="*/ 12 w 17"/>
                  <a:gd name="T1" fmla="*/ 11 h 16"/>
                  <a:gd name="T2" fmla="*/ 16 w 17"/>
                  <a:gd name="T3" fmla="*/ 3 h 16"/>
                  <a:gd name="T4" fmla="*/ 12 w 17"/>
                  <a:gd name="T5" fmla="*/ 0 h 16"/>
                  <a:gd name="T6" fmla="*/ 9 w 17"/>
                  <a:gd name="T7" fmla="*/ 3 h 16"/>
                  <a:gd name="T8" fmla="*/ 3 w 17"/>
                  <a:gd name="T9" fmla="*/ 6 h 16"/>
                  <a:gd name="T10" fmla="*/ 0 w 17"/>
                  <a:gd name="T11" fmla="*/ 11 h 16"/>
                  <a:gd name="T12" fmla="*/ 3 w 17"/>
                  <a:gd name="T13" fmla="*/ 15 h 16"/>
                  <a:gd name="T14" fmla="*/ 6 w 17"/>
                  <a:gd name="T15" fmla="*/ 15 h 16"/>
                  <a:gd name="T16" fmla="*/ 9 w 17"/>
                  <a:gd name="T17" fmla="*/ 15 h 16"/>
                  <a:gd name="T18" fmla="*/ 12 w 17"/>
                  <a:gd name="T19" fmla="*/ 11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6"/>
                  <a:gd name="T32" fmla="*/ 17 w 1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6">
                    <a:moveTo>
                      <a:pt x="12" y="11"/>
                    </a:moveTo>
                    <a:lnTo>
                      <a:pt x="16" y="3"/>
                    </a:lnTo>
                    <a:lnTo>
                      <a:pt x="12" y="0"/>
                    </a:lnTo>
                    <a:lnTo>
                      <a:pt x="9" y="3"/>
                    </a:lnTo>
                    <a:lnTo>
                      <a:pt x="3" y="6"/>
                    </a:lnTo>
                    <a:lnTo>
                      <a:pt x="0" y="11"/>
                    </a:lnTo>
                    <a:lnTo>
                      <a:pt x="3" y="15"/>
                    </a:lnTo>
                    <a:lnTo>
                      <a:pt x="6" y="15"/>
                    </a:lnTo>
                    <a:lnTo>
                      <a:pt x="9" y="15"/>
                    </a:lnTo>
                    <a:lnTo>
                      <a:pt x="12"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0" name="Freeform 2105">
                <a:extLst>
                  <a:ext uri="{FF2B5EF4-FFF2-40B4-BE49-F238E27FC236}">
                    <a16:creationId xmlns:a16="http://schemas.microsoft.com/office/drawing/2014/main" id="{4CA818EA-5B65-4E3A-A023-1ADDB01428FD}"/>
                  </a:ext>
                </a:extLst>
              </p:cNvPr>
              <p:cNvSpPr>
                <a:spLocks/>
              </p:cNvSpPr>
              <p:nvPr/>
            </p:nvSpPr>
            <p:spPr bwMode="auto">
              <a:xfrm>
                <a:off x="4284" y="2516"/>
                <a:ext cx="98" cy="54"/>
              </a:xfrm>
              <a:custGeom>
                <a:avLst/>
                <a:gdLst>
                  <a:gd name="T0" fmla="*/ 97 w 98"/>
                  <a:gd name="T1" fmla="*/ 10 h 54"/>
                  <a:gd name="T2" fmla="*/ 77 w 98"/>
                  <a:gd name="T3" fmla="*/ 0 h 54"/>
                  <a:gd name="T4" fmla="*/ 0 w 98"/>
                  <a:gd name="T5" fmla="*/ 42 h 54"/>
                  <a:gd name="T6" fmla="*/ 20 w 98"/>
                  <a:gd name="T7" fmla="*/ 53 h 54"/>
                  <a:gd name="T8" fmla="*/ 97 w 98"/>
                  <a:gd name="T9" fmla="*/ 10 h 54"/>
                  <a:gd name="T10" fmla="*/ 0 60000 65536"/>
                  <a:gd name="T11" fmla="*/ 0 60000 65536"/>
                  <a:gd name="T12" fmla="*/ 0 60000 65536"/>
                  <a:gd name="T13" fmla="*/ 0 60000 65536"/>
                  <a:gd name="T14" fmla="*/ 0 60000 65536"/>
                  <a:gd name="T15" fmla="*/ 0 w 98"/>
                  <a:gd name="T16" fmla="*/ 0 h 54"/>
                  <a:gd name="T17" fmla="*/ 98 w 98"/>
                  <a:gd name="T18" fmla="*/ 54 h 54"/>
                </a:gdLst>
                <a:ahLst/>
                <a:cxnLst>
                  <a:cxn ang="T10">
                    <a:pos x="T0" y="T1"/>
                  </a:cxn>
                  <a:cxn ang="T11">
                    <a:pos x="T2" y="T3"/>
                  </a:cxn>
                  <a:cxn ang="T12">
                    <a:pos x="T4" y="T5"/>
                  </a:cxn>
                  <a:cxn ang="T13">
                    <a:pos x="T6" y="T7"/>
                  </a:cxn>
                  <a:cxn ang="T14">
                    <a:pos x="T8" y="T9"/>
                  </a:cxn>
                </a:cxnLst>
                <a:rect l="T15" t="T16" r="T17" b="T18"/>
                <a:pathLst>
                  <a:path w="98" h="54">
                    <a:moveTo>
                      <a:pt x="97" y="10"/>
                    </a:moveTo>
                    <a:lnTo>
                      <a:pt x="77" y="0"/>
                    </a:lnTo>
                    <a:lnTo>
                      <a:pt x="0" y="42"/>
                    </a:lnTo>
                    <a:lnTo>
                      <a:pt x="20" y="53"/>
                    </a:lnTo>
                    <a:lnTo>
                      <a:pt x="97"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1" name="Freeform 2106">
                <a:extLst>
                  <a:ext uri="{FF2B5EF4-FFF2-40B4-BE49-F238E27FC236}">
                    <a16:creationId xmlns:a16="http://schemas.microsoft.com/office/drawing/2014/main" id="{72D34935-36A3-4B6B-92CE-B01CDD1D9A6A}"/>
                  </a:ext>
                </a:extLst>
              </p:cNvPr>
              <p:cNvSpPr>
                <a:spLocks/>
              </p:cNvSpPr>
              <p:nvPr/>
            </p:nvSpPr>
            <p:spPr bwMode="auto">
              <a:xfrm>
                <a:off x="4303" y="2528"/>
                <a:ext cx="79" cy="63"/>
              </a:xfrm>
              <a:custGeom>
                <a:avLst/>
                <a:gdLst>
                  <a:gd name="T0" fmla="*/ 78 w 79"/>
                  <a:gd name="T1" fmla="*/ 0 h 63"/>
                  <a:gd name="T2" fmla="*/ 0 w 79"/>
                  <a:gd name="T3" fmla="*/ 41 h 63"/>
                  <a:gd name="T4" fmla="*/ 0 w 79"/>
                  <a:gd name="T5" fmla="*/ 62 h 63"/>
                  <a:gd name="T6" fmla="*/ 78 w 79"/>
                  <a:gd name="T7" fmla="*/ 20 h 63"/>
                  <a:gd name="T8" fmla="*/ 78 w 79"/>
                  <a:gd name="T9" fmla="*/ 0 h 63"/>
                  <a:gd name="T10" fmla="*/ 0 60000 65536"/>
                  <a:gd name="T11" fmla="*/ 0 60000 65536"/>
                  <a:gd name="T12" fmla="*/ 0 60000 65536"/>
                  <a:gd name="T13" fmla="*/ 0 60000 65536"/>
                  <a:gd name="T14" fmla="*/ 0 60000 65536"/>
                  <a:gd name="T15" fmla="*/ 0 w 79"/>
                  <a:gd name="T16" fmla="*/ 0 h 63"/>
                  <a:gd name="T17" fmla="*/ 79 w 79"/>
                  <a:gd name="T18" fmla="*/ 63 h 63"/>
                </a:gdLst>
                <a:ahLst/>
                <a:cxnLst>
                  <a:cxn ang="T10">
                    <a:pos x="T0" y="T1"/>
                  </a:cxn>
                  <a:cxn ang="T11">
                    <a:pos x="T2" y="T3"/>
                  </a:cxn>
                  <a:cxn ang="T12">
                    <a:pos x="T4" y="T5"/>
                  </a:cxn>
                  <a:cxn ang="T13">
                    <a:pos x="T6" y="T7"/>
                  </a:cxn>
                  <a:cxn ang="T14">
                    <a:pos x="T8" y="T9"/>
                  </a:cxn>
                </a:cxnLst>
                <a:rect l="T15" t="T16" r="T17" b="T18"/>
                <a:pathLst>
                  <a:path w="79" h="63">
                    <a:moveTo>
                      <a:pt x="78" y="0"/>
                    </a:moveTo>
                    <a:lnTo>
                      <a:pt x="0" y="41"/>
                    </a:lnTo>
                    <a:lnTo>
                      <a:pt x="0" y="62"/>
                    </a:lnTo>
                    <a:lnTo>
                      <a:pt x="78" y="20"/>
                    </a:lnTo>
                    <a:lnTo>
                      <a:pt x="78"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2" name="Line 2107">
                <a:extLst>
                  <a:ext uri="{FF2B5EF4-FFF2-40B4-BE49-F238E27FC236}">
                    <a16:creationId xmlns:a16="http://schemas.microsoft.com/office/drawing/2014/main" id="{362A6AEB-20B0-4E49-BABC-6D2FA3DF43E3}"/>
                  </a:ext>
                </a:extLst>
              </p:cNvPr>
              <p:cNvSpPr>
                <a:spLocks noChangeShapeType="1"/>
              </p:cNvSpPr>
              <p:nvPr/>
            </p:nvSpPr>
            <p:spPr bwMode="auto">
              <a:xfrm flipV="1">
                <a:off x="4318" y="2463"/>
                <a:ext cx="0" cy="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63" name="Freeform 2108">
                <a:extLst>
                  <a:ext uri="{FF2B5EF4-FFF2-40B4-BE49-F238E27FC236}">
                    <a16:creationId xmlns:a16="http://schemas.microsoft.com/office/drawing/2014/main" id="{702744CC-4640-4ACF-866C-936A91A16BDA}"/>
                  </a:ext>
                </a:extLst>
              </p:cNvPr>
              <p:cNvSpPr>
                <a:spLocks/>
              </p:cNvSpPr>
              <p:nvPr/>
            </p:nvSpPr>
            <p:spPr bwMode="auto">
              <a:xfrm>
                <a:off x="4315" y="2469"/>
                <a:ext cx="17" cy="16"/>
              </a:xfrm>
              <a:custGeom>
                <a:avLst/>
                <a:gdLst>
                  <a:gd name="T0" fmla="*/ 9 w 17"/>
                  <a:gd name="T1" fmla="*/ 12 h 16"/>
                  <a:gd name="T2" fmla="*/ 16 w 17"/>
                  <a:gd name="T3" fmla="*/ 10 h 16"/>
                  <a:gd name="T4" fmla="*/ 16 w 17"/>
                  <a:gd name="T5" fmla="*/ 8 h 16"/>
                  <a:gd name="T6" fmla="*/ 16 w 17"/>
                  <a:gd name="T7" fmla="*/ 4 h 16"/>
                  <a:gd name="T8" fmla="*/ 12 w 17"/>
                  <a:gd name="T9" fmla="*/ 2 h 16"/>
                  <a:gd name="T10" fmla="*/ 9 w 17"/>
                  <a:gd name="T11" fmla="*/ 0 h 16"/>
                  <a:gd name="T12" fmla="*/ 6 w 17"/>
                  <a:gd name="T13" fmla="*/ 0 h 16"/>
                  <a:gd name="T14" fmla="*/ 0 w 17"/>
                  <a:gd name="T15" fmla="*/ 2 h 16"/>
                  <a:gd name="T16" fmla="*/ 0 w 17"/>
                  <a:gd name="T17" fmla="*/ 4 h 16"/>
                  <a:gd name="T18" fmla="*/ 0 w 17"/>
                  <a:gd name="T19" fmla="*/ 8 h 16"/>
                  <a:gd name="T20" fmla="*/ 3 w 17"/>
                  <a:gd name="T21" fmla="*/ 10 h 16"/>
                  <a:gd name="T22" fmla="*/ 6 w 17"/>
                  <a:gd name="T23" fmla="*/ 12 h 16"/>
                  <a:gd name="T24" fmla="*/ 6 w 17"/>
                  <a:gd name="T25" fmla="*/ 15 h 16"/>
                  <a:gd name="T26" fmla="*/ 9 w 17"/>
                  <a:gd name="T27" fmla="*/ 12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9" y="12"/>
                    </a:moveTo>
                    <a:lnTo>
                      <a:pt x="16" y="10"/>
                    </a:lnTo>
                    <a:lnTo>
                      <a:pt x="16" y="8"/>
                    </a:lnTo>
                    <a:lnTo>
                      <a:pt x="16" y="4"/>
                    </a:lnTo>
                    <a:lnTo>
                      <a:pt x="12" y="2"/>
                    </a:lnTo>
                    <a:lnTo>
                      <a:pt x="9" y="0"/>
                    </a:lnTo>
                    <a:lnTo>
                      <a:pt x="6" y="0"/>
                    </a:lnTo>
                    <a:lnTo>
                      <a:pt x="0" y="2"/>
                    </a:lnTo>
                    <a:lnTo>
                      <a:pt x="0" y="4"/>
                    </a:lnTo>
                    <a:lnTo>
                      <a:pt x="0" y="8"/>
                    </a:lnTo>
                    <a:lnTo>
                      <a:pt x="3" y="10"/>
                    </a:lnTo>
                    <a:lnTo>
                      <a:pt x="6" y="12"/>
                    </a:lnTo>
                    <a:lnTo>
                      <a:pt x="6" y="15"/>
                    </a:lnTo>
                    <a:lnTo>
                      <a:pt x="9" y="12"/>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4" name="Freeform 2109">
                <a:extLst>
                  <a:ext uri="{FF2B5EF4-FFF2-40B4-BE49-F238E27FC236}">
                    <a16:creationId xmlns:a16="http://schemas.microsoft.com/office/drawing/2014/main" id="{4CBD2CB4-E155-4505-A823-FEA5FC5BD722}"/>
                  </a:ext>
                </a:extLst>
              </p:cNvPr>
              <p:cNvSpPr>
                <a:spLocks/>
              </p:cNvSpPr>
              <p:nvPr/>
            </p:nvSpPr>
            <p:spPr bwMode="auto">
              <a:xfrm>
                <a:off x="4315" y="2470"/>
                <a:ext cx="17" cy="16"/>
              </a:xfrm>
              <a:custGeom>
                <a:avLst/>
                <a:gdLst>
                  <a:gd name="T0" fmla="*/ 0 w 17"/>
                  <a:gd name="T1" fmla="*/ 8 h 16"/>
                  <a:gd name="T2" fmla="*/ 0 w 17"/>
                  <a:gd name="T3" fmla="*/ 2 h 16"/>
                  <a:gd name="T4" fmla="*/ 0 w 17"/>
                  <a:gd name="T5" fmla="*/ 0 h 16"/>
                  <a:gd name="T6" fmla="*/ 4 w 17"/>
                  <a:gd name="T7" fmla="*/ 0 h 16"/>
                  <a:gd name="T8" fmla="*/ 8 w 17"/>
                  <a:gd name="T9" fmla="*/ 0 h 16"/>
                  <a:gd name="T10" fmla="*/ 12 w 17"/>
                  <a:gd name="T11" fmla="*/ 5 h 16"/>
                  <a:gd name="T12" fmla="*/ 16 w 17"/>
                  <a:gd name="T13" fmla="*/ 9 h 16"/>
                  <a:gd name="T14" fmla="*/ 16 w 17"/>
                  <a:gd name="T15" fmla="*/ 12 h 16"/>
                  <a:gd name="T16" fmla="*/ 12 w 17"/>
                  <a:gd name="T17" fmla="*/ 12 h 16"/>
                  <a:gd name="T18" fmla="*/ 8 w 17"/>
                  <a:gd name="T19" fmla="*/ 15 h 16"/>
                  <a:gd name="T20" fmla="*/ 8 w 17"/>
                  <a:gd name="T21" fmla="*/ 12 h 16"/>
                  <a:gd name="T22" fmla="*/ 0 w 17"/>
                  <a:gd name="T23" fmla="*/ 8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6"/>
                  <a:gd name="T38" fmla="*/ 17 w 1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6">
                    <a:moveTo>
                      <a:pt x="0" y="8"/>
                    </a:moveTo>
                    <a:lnTo>
                      <a:pt x="0" y="2"/>
                    </a:lnTo>
                    <a:lnTo>
                      <a:pt x="0" y="0"/>
                    </a:lnTo>
                    <a:lnTo>
                      <a:pt x="4" y="0"/>
                    </a:lnTo>
                    <a:lnTo>
                      <a:pt x="8" y="0"/>
                    </a:lnTo>
                    <a:lnTo>
                      <a:pt x="12" y="5"/>
                    </a:lnTo>
                    <a:lnTo>
                      <a:pt x="16" y="9"/>
                    </a:lnTo>
                    <a:lnTo>
                      <a:pt x="16" y="12"/>
                    </a:lnTo>
                    <a:lnTo>
                      <a:pt x="12" y="12"/>
                    </a:lnTo>
                    <a:lnTo>
                      <a:pt x="8" y="15"/>
                    </a:lnTo>
                    <a:lnTo>
                      <a:pt x="8" y="12"/>
                    </a:lnTo>
                    <a:lnTo>
                      <a:pt x="0"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5" name="Freeform 2110">
                <a:extLst>
                  <a:ext uri="{FF2B5EF4-FFF2-40B4-BE49-F238E27FC236}">
                    <a16:creationId xmlns:a16="http://schemas.microsoft.com/office/drawing/2014/main" id="{9B6F7688-D84B-41AB-8743-6531D5F9BD0C}"/>
                  </a:ext>
                </a:extLst>
              </p:cNvPr>
              <p:cNvSpPr>
                <a:spLocks/>
              </p:cNvSpPr>
              <p:nvPr/>
            </p:nvSpPr>
            <p:spPr bwMode="auto">
              <a:xfrm>
                <a:off x="4324" y="2469"/>
                <a:ext cx="17" cy="16"/>
              </a:xfrm>
              <a:custGeom>
                <a:avLst/>
                <a:gdLst>
                  <a:gd name="T0" fmla="*/ 9 w 17"/>
                  <a:gd name="T1" fmla="*/ 15 h 16"/>
                  <a:gd name="T2" fmla="*/ 13 w 17"/>
                  <a:gd name="T3" fmla="*/ 12 h 16"/>
                  <a:gd name="T4" fmla="*/ 14 w 17"/>
                  <a:gd name="T5" fmla="*/ 11 h 16"/>
                  <a:gd name="T6" fmla="*/ 16 w 17"/>
                  <a:gd name="T7" fmla="*/ 11 h 16"/>
                  <a:gd name="T8" fmla="*/ 16 w 17"/>
                  <a:gd name="T9" fmla="*/ 9 h 16"/>
                  <a:gd name="T10" fmla="*/ 16 w 17"/>
                  <a:gd name="T11" fmla="*/ 8 h 16"/>
                  <a:gd name="T12" fmla="*/ 13 w 17"/>
                  <a:gd name="T13" fmla="*/ 3 h 16"/>
                  <a:gd name="T14" fmla="*/ 12 w 17"/>
                  <a:gd name="T15" fmla="*/ 2 h 16"/>
                  <a:gd name="T16" fmla="*/ 9 w 17"/>
                  <a:gd name="T17" fmla="*/ 0 h 16"/>
                  <a:gd name="T18" fmla="*/ 7 w 17"/>
                  <a:gd name="T19" fmla="*/ 0 h 16"/>
                  <a:gd name="T20" fmla="*/ 6 w 17"/>
                  <a:gd name="T21" fmla="*/ 0 h 16"/>
                  <a:gd name="T22" fmla="*/ 4 w 17"/>
                  <a:gd name="T23" fmla="*/ 0 h 16"/>
                  <a:gd name="T24" fmla="*/ 1 w 17"/>
                  <a:gd name="T25" fmla="*/ 1 h 16"/>
                  <a:gd name="T26" fmla="*/ 1 w 17"/>
                  <a:gd name="T27" fmla="*/ 2 h 16"/>
                  <a:gd name="T28" fmla="*/ 0 w 17"/>
                  <a:gd name="T29" fmla="*/ 3 h 16"/>
                  <a:gd name="T30" fmla="*/ 0 w 17"/>
                  <a:gd name="T31" fmla="*/ 5 h 16"/>
                  <a:gd name="T32" fmla="*/ 0 w 17"/>
                  <a:gd name="T33" fmla="*/ 8 h 16"/>
                  <a:gd name="T34" fmla="*/ 1 w 17"/>
                  <a:gd name="T35" fmla="*/ 10 h 16"/>
                  <a:gd name="T36" fmla="*/ 3 w 17"/>
                  <a:gd name="T37" fmla="*/ 12 h 16"/>
                  <a:gd name="T38" fmla="*/ 6 w 17"/>
                  <a:gd name="T39" fmla="*/ 13 h 16"/>
                  <a:gd name="T40" fmla="*/ 8 w 17"/>
                  <a:gd name="T41" fmla="*/ 15 h 16"/>
                  <a:gd name="T42" fmla="*/ 9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9" y="15"/>
                    </a:moveTo>
                    <a:lnTo>
                      <a:pt x="13" y="12"/>
                    </a:lnTo>
                    <a:lnTo>
                      <a:pt x="14" y="11"/>
                    </a:lnTo>
                    <a:lnTo>
                      <a:pt x="16" y="11"/>
                    </a:lnTo>
                    <a:lnTo>
                      <a:pt x="16" y="9"/>
                    </a:lnTo>
                    <a:lnTo>
                      <a:pt x="16" y="8"/>
                    </a:lnTo>
                    <a:lnTo>
                      <a:pt x="13" y="3"/>
                    </a:lnTo>
                    <a:lnTo>
                      <a:pt x="12" y="2"/>
                    </a:lnTo>
                    <a:lnTo>
                      <a:pt x="9" y="0"/>
                    </a:lnTo>
                    <a:lnTo>
                      <a:pt x="7" y="0"/>
                    </a:lnTo>
                    <a:lnTo>
                      <a:pt x="6" y="0"/>
                    </a:lnTo>
                    <a:lnTo>
                      <a:pt x="4" y="0"/>
                    </a:lnTo>
                    <a:lnTo>
                      <a:pt x="1" y="1"/>
                    </a:lnTo>
                    <a:lnTo>
                      <a:pt x="1" y="2"/>
                    </a:lnTo>
                    <a:lnTo>
                      <a:pt x="0" y="3"/>
                    </a:lnTo>
                    <a:lnTo>
                      <a:pt x="0" y="5"/>
                    </a:lnTo>
                    <a:lnTo>
                      <a:pt x="0" y="8"/>
                    </a:lnTo>
                    <a:lnTo>
                      <a:pt x="1" y="10"/>
                    </a:lnTo>
                    <a:lnTo>
                      <a:pt x="3" y="12"/>
                    </a:lnTo>
                    <a:lnTo>
                      <a:pt x="6" y="13"/>
                    </a:lnTo>
                    <a:lnTo>
                      <a:pt x="8" y="15"/>
                    </a:lnTo>
                    <a:lnTo>
                      <a:pt x="9"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6" name="Freeform 2111">
                <a:extLst>
                  <a:ext uri="{FF2B5EF4-FFF2-40B4-BE49-F238E27FC236}">
                    <a16:creationId xmlns:a16="http://schemas.microsoft.com/office/drawing/2014/main" id="{7057170D-1C4F-47BB-8733-7DDB3DEFEA46}"/>
                  </a:ext>
                </a:extLst>
              </p:cNvPr>
              <p:cNvSpPr>
                <a:spLocks/>
              </p:cNvSpPr>
              <p:nvPr/>
            </p:nvSpPr>
            <p:spPr bwMode="auto">
              <a:xfrm>
                <a:off x="4324" y="2470"/>
                <a:ext cx="17" cy="16"/>
              </a:xfrm>
              <a:custGeom>
                <a:avLst/>
                <a:gdLst>
                  <a:gd name="T0" fmla="*/ 1 w 17"/>
                  <a:gd name="T1" fmla="*/ 10 h 16"/>
                  <a:gd name="T2" fmla="*/ 0 w 17"/>
                  <a:gd name="T3" fmla="*/ 7 h 16"/>
                  <a:gd name="T4" fmla="*/ 0 w 17"/>
                  <a:gd name="T5" fmla="*/ 4 h 16"/>
                  <a:gd name="T6" fmla="*/ 0 w 17"/>
                  <a:gd name="T7" fmla="*/ 2 h 16"/>
                  <a:gd name="T8" fmla="*/ 1 w 17"/>
                  <a:gd name="T9" fmla="*/ 1 h 16"/>
                  <a:gd name="T10" fmla="*/ 4 w 17"/>
                  <a:gd name="T11" fmla="*/ 0 h 16"/>
                  <a:gd name="T12" fmla="*/ 8 w 17"/>
                  <a:gd name="T13" fmla="*/ 1 h 16"/>
                  <a:gd name="T14" fmla="*/ 11 w 17"/>
                  <a:gd name="T15" fmla="*/ 2 h 16"/>
                  <a:gd name="T16" fmla="*/ 12 w 17"/>
                  <a:gd name="T17" fmla="*/ 6 h 16"/>
                  <a:gd name="T18" fmla="*/ 16 w 17"/>
                  <a:gd name="T19" fmla="*/ 8 h 16"/>
                  <a:gd name="T20" fmla="*/ 16 w 17"/>
                  <a:gd name="T21" fmla="*/ 10 h 16"/>
                  <a:gd name="T22" fmla="*/ 16 w 17"/>
                  <a:gd name="T23" fmla="*/ 13 h 16"/>
                  <a:gd name="T24" fmla="*/ 14 w 17"/>
                  <a:gd name="T25" fmla="*/ 13 h 16"/>
                  <a:gd name="T26" fmla="*/ 12 w 17"/>
                  <a:gd name="T27" fmla="*/ 15 h 16"/>
                  <a:gd name="T28" fmla="*/ 11 w 17"/>
                  <a:gd name="T29" fmla="*/ 15 h 16"/>
                  <a:gd name="T30" fmla="*/ 8 w 17"/>
                  <a:gd name="T31" fmla="*/ 13 h 16"/>
                  <a:gd name="T32" fmla="*/ 4 w 17"/>
                  <a:gd name="T33" fmla="*/ 12 h 16"/>
                  <a:gd name="T34" fmla="*/ 1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 y="10"/>
                    </a:moveTo>
                    <a:lnTo>
                      <a:pt x="0" y="7"/>
                    </a:lnTo>
                    <a:lnTo>
                      <a:pt x="0" y="4"/>
                    </a:lnTo>
                    <a:lnTo>
                      <a:pt x="0" y="2"/>
                    </a:lnTo>
                    <a:lnTo>
                      <a:pt x="1" y="1"/>
                    </a:lnTo>
                    <a:lnTo>
                      <a:pt x="4" y="0"/>
                    </a:lnTo>
                    <a:lnTo>
                      <a:pt x="8" y="1"/>
                    </a:lnTo>
                    <a:lnTo>
                      <a:pt x="11" y="2"/>
                    </a:lnTo>
                    <a:lnTo>
                      <a:pt x="12" y="6"/>
                    </a:lnTo>
                    <a:lnTo>
                      <a:pt x="16" y="8"/>
                    </a:lnTo>
                    <a:lnTo>
                      <a:pt x="16" y="10"/>
                    </a:lnTo>
                    <a:lnTo>
                      <a:pt x="16" y="13"/>
                    </a:lnTo>
                    <a:lnTo>
                      <a:pt x="14" y="13"/>
                    </a:lnTo>
                    <a:lnTo>
                      <a:pt x="12" y="15"/>
                    </a:lnTo>
                    <a:lnTo>
                      <a:pt x="11" y="15"/>
                    </a:lnTo>
                    <a:lnTo>
                      <a:pt x="8" y="13"/>
                    </a:lnTo>
                    <a:lnTo>
                      <a:pt x="4" y="12"/>
                    </a:lnTo>
                    <a:lnTo>
                      <a:pt x="1"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7" name="Freeform 2112">
                <a:extLst>
                  <a:ext uri="{FF2B5EF4-FFF2-40B4-BE49-F238E27FC236}">
                    <a16:creationId xmlns:a16="http://schemas.microsoft.com/office/drawing/2014/main" id="{274FBFBC-12AA-4B37-88F8-5A03F944CFFF}"/>
                  </a:ext>
                </a:extLst>
              </p:cNvPr>
              <p:cNvSpPr>
                <a:spLocks/>
              </p:cNvSpPr>
              <p:nvPr/>
            </p:nvSpPr>
            <p:spPr bwMode="auto">
              <a:xfrm>
                <a:off x="4325" y="2471"/>
                <a:ext cx="17" cy="16"/>
              </a:xfrm>
              <a:custGeom>
                <a:avLst/>
                <a:gdLst>
                  <a:gd name="T0" fmla="*/ 3 w 17"/>
                  <a:gd name="T1" fmla="*/ 10 h 16"/>
                  <a:gd name="T2" fmla="*/ 0 w 17"/>
                  <a:gd name="T3" fmla="*/ 6 h 16"/>
                  <a:gd name="T4" fmla="*/ 0 w 17"/>
                  <a:gd name="T5" fmla="*/ 2 h 16"/>
                  <a:gd name="T6" fmla="*/ 3 w 17"/>
                  <a:gd name="T7" fmla="*/ 2 h 16"/>
                  <a:gd name="T8" fmla="*/ 6 w 17"/>
                  <a:gd name="T9" fmla="*/ 0 h 16"/>
                  <a:gd name="T10" fmla="*/ 6 w 17"/>
                  <a:gd name="T11" fmla="*/ 2 h 16"/>
                  <a:gd name="T12" fmla="*/ 16 w 17"/>
                  <a:gd name="T13" fmla="*/ 6 h 16"/>
                  <a:gd name="T14" fmla="*/ 16 w 17"/>
                  <a:gd name="T15" fmla="*/ 8 h 16"/>
                  <a:gd name="T16" fmla="*/ 16 w 17"/>
                  <a:gd name="T17" fmla="*/ 12 h 16"/>
                  <a:gd name="T18" fmla="*/ 16 w 17"/>
                  <a:gd name="T19" fmla="*/ 15 h 16"/>
                  <a:gd name="T20" fmla="*/ 12 w 17"/>
                  <a:gd name="T21" fmla="*/ 15 h 16"/>
                  <a:gd name="T22" fmla="*/ 9 w 17"/>
                  <a:gd name="T23" fmla="*/ 15 h 16"/>
                  <a:gd name="T24" fmla="*/ 3 w 17"/>
                  <a:gd name="T25" fmla="*/ 1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3" y="10"/>
                    </a:moveTo>
                    <a:lnTo>
                      <a:pt x="0" y="6"/>
                    </a:lnTo>
                    <a:lnTo>
                      <a:pt x="0" y="2"/>
                    </a:lnTo>
                    <a:lnTo>
                      <a:pt x="3" y="2"/>
                    </a:lnTo>
                    <a:lnTo>
                      <a:pt x="6" y="0"/>
                    </a:lnTo>
                    <a:lnTo>
                      <a:pt x="6" y="2"/>
                    </a:lnTo>
                    <a:lnTo>
                      <a:pt x="16" y="6"/>
                    </a:lnTo>
                    <a:lnTo>
                      <a:pt x="16" y="8"/>
                    </a:lnTo>
                    <a:lnTo>
                      <a:pt x="16" y="12"/>
                    </a:lnTo>
                    <a:lnTo>
                      <a:pt x="16" y="15"/>
                    </a:lnTo>
                    <a:lnTo>
                      <a:pt x="12" y="15"/>
                    </a:lnTo>
                    <a:lnTo>
                      <a:pt x="9" y="15"/>
                    </a:lnTo>
                    <a:lnTo>
                      <a:pt x="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8" name="Freeform 2113">
                <a:extLst>
                  <a:ext uri="{FF2B5EF4-FFF2-40B4-BE49-F238E27FC236}">
                    <a16:creationId xmlns:a16="http://schemas.microsoft.com/office/drawing/2014/main" id="{B6528293-8B0B-452B-B224-908D5799AF56}"/>
                  </a:ext>
                </a:extLst>
              </p:cNvPr>
              <p:cNvSpPr>
                <a:spLocks/>
              </p:cNvSpPr>
              <p:nvPr/>
            </p:nvSpPr>
            <p:spPr bwMode="auto">
              <a:xfrm>
                <a:off x="4332" y="2473"/>
                <a:ext cx="17" cy="16"/>
              </a:xfrm>
              <a:custGeom>
                <a:avLst/>
                <a:gdLst>
                  <a:gd name="T0" fmla="*/ 11 w 17"/>
                  <a:gd name="T1" fmla="*/ 15 h 16"/>
                  <a:gd name="T2" fmla="*/ 14 w 17"/>
                  <a:gd name="T3" fmla="*/ 12 h 16"/>
                  <a:gd name="T4" fmla="*/ 14 w 17"/>
                  <a:gd name="T5" fmla="*/ 11 h 16"/>
                  <a:gd name="T6" fmla="*/ 14 w 17"/>
                  <a:gd name="T7" fmla="*/ 10 h 16"/>
                  <a:gd name="T8" fmla="*/ 16 w 17"/>
                  <a:gd name="T9" fmla="*/ 9 h 16"/>
                  <a:gd name="T10" fmla="*/ 14 w 17"/>
                  <a:gd name="T11" fmla="*/ 6 h 16"/>
                  <a:gd name="T12" fmla="*/ 14 w 17"/>
                  <a:gd name="T13" fmla="*/ 3 h 16"/>
                  <a:gd name="T14" fmla="*/ 12 w 17"/>
                  <a:gd name="T15" fmla="*/ 1 h 16"/>
                  <a:gd name="T16" fmla="*/ 10 w 17"/>
                  <a:gd name="T17" fmla="*/ 0 h 16"/>
                  <a:gd name="T18" fmla="*/ 8 w 17"/>
                  <a:gd name="T19" fmla="*/ 0 h 16"/>
                  <a:gd name="T20" fmla="*/ 6 w 17"/>
                  <a:gd name="T21" fmla="*/ 0 h 16"/>
                  <a:gd name="T22" fmla="*/ 2 w 17"/>
                  <a:gd name="T23" fmla="*/ 1 h 16"/>
                  <a:gd name="T24" fmla="*/ 2 w 17"/>
                  <a:gd name="T25" fmla="*/ 2 h 16"/>
                  <a:gd name="T26" fmla="*/ 1 w 17"/>
                  <a:gd name="T27" fmla="*/ 3 h 16"/>
                  <a:gd name="T28" fmla="*/ 0 w 17"/>
                  <a:gd name="T29" fmla="*/ 5 h 16"/>
                  <a:gd name="T30" fmla="*/ 1 w 17"/>
                  <a:gd name="T31" fmla="*/ 8 h 16"/>
                  <a:gd name="T32" fmla="*/ 2 w 17"/>
                  <a:gd name="T33" fmla="*/ 9 h 16"/>
                  <a:gd name="T34" fmla="*/ 4 w 17"/>
                  <a:gd name="T35" fmla="*/ 12 h 16"/>
                  <a:gd name="T36" fmla="*/ 6 w 17"/>
                  <a:gd name="T37" fmla="*/ 13 h 16"/>
                  <a:gd name="T38" fmla="*/ 9 w 17"/>
                  <a:gd name="T39" fmla="*/ 15 h 16"/>
                  <a:gd name="T40" fmla="*/ 10 w 17"/>
                  <a:gd name="T41" fmla="*/ 15 h 16"/>
                  <a:gd name="T42" fmla="*/ 11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11" y="15"/>
                    </a:moveTo>
                    <a:lnTo>
                      <a:pt x="14" y="12"/>
                    </a:lnTo>
                    <a:lnTo>
                      <a:pt x="14" y="11"/>
                    </a:lnTo>
                    <a:lnTo>
                      <a:pt x="14" y="10"/>
                    </a:lnTo>
                    <a:lnTo>
                      <a:pt x="16" y="9"/>
                    </a:lnTo>
                    <a:lnTo>
                      <a:pt x="14" y="6"/>
                    </a:lnTo>
                    <a:lnTo>
                      <a:pt x="14" y="3"/>
                    </a:lnTo>
                    <a:lnTo>
                      <a:pt x="12" y="1"/>
                    </a:lnTo>
                    <a:lnTo>
                      <a:pt x="10" y="0"/>
                    </a:lnTo>
                    <a:lnTo>
                      <a:pt x="8" y="0"/>
                    </a:lnTo>
                    <a:lnTo>
                      <a:pt x="6" y="0"/>
                    </a:lnTo>
                    <a:lnTo>
                      <a:pt x="2" y="1"/>
                    </a:lnTo>
                    <a:lnTo>
                      <a:pt x="2" y="2"/>
                    </a:lnTo>
                    <a:lnTo>
                      <a:pt x="1" y="3"/>
                    </a:lnTo>
                    <a:lnTo>
                      <a:pt x="0" y="5"/>
                    </a:lnTo>
                    <a:lnTo>
                      <a:pt x="1" y="8"/>
                    </a:lnTo>
                    <a:lnTo>
                      <a:pt x="2" y="9"/>
                    </a:lnTo>
                    <a:lnTo>
                      <a:pt x="4" y="12"/>
                    </a:lnTo>
                    <a:lnTo>
                      <a:pt x="6" y="13"/>
                    </a:lnTo>
                    <a:lnTo>
                      <a:pt x="9" y="15"/>
                    </a:lnTo>
                    <a:lnTo>
                      <a:pt x="10" y="15"/>
                    </a:lnTo>
                    <a:lnTo>
                      <a:pt x="11"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9" name="Freeform 2114">
                <a:extLst>
                  <a:ext uri="{FF2B5EF4-FFF2-40B4-BE49-F238E27FC236}">
                    <a16:creationId xmlns:a16="http://schemas.microsoft.com/office/drawing/2014/main" id="{8214AB93-47AE-48B8-94CF-E3B00E30151D}"/>
                  </a:ext>
                </a:extLst>
              </p:cNvPr>
              <p:cNvSpPr>
                <a:spLocks/>
              </p:cNvSpPr>
              <p:nvPr/>
            </p:nvSpPr>
            <p:spPr bwMode="auto">
              <a:xfrm>
                <a:off x="4332" y="2474"/>
                <a:ext cx="17" cy="16"/>
              </a:xfrm>
              <a:custGeom>
                <a:avLst/>
                <a:gdLst>
                  <a:gd name="T0" fmla="*/ 2 w 17"/>
                  <a:gd name="T1" fmla="*/ 8 h 16"/>
                  <a:gd name="T2" fmla="*/ 1 w 17"/>
                  <a:gd name="T3" fmla="*/ 7 h 16"/>
                  <a:gd name="T4" fmla="*/ 0 w 17"/>
                  <a:gd name="T5" fmla="*/ 4 h 16"/>
                  <a:gd name="T6" fmla="*/ 1 w 17"/>
                  <a:gd name="T7" fmla="*/ 2 h 16"/>
                  <a:gd name="T8" fmla="*/ 2 w 17"/>
                  <a:gd name="T9" fmla="*/ 1 h 16"/>
                  <a:gd name="T10" fmla="*/ 2 w 17"/>
                  <a:gd name="T11" fmla="*/ 0 h 16"/>
                  <a:gd name="T12" fmla="*/ 5 w 17"/>
                  <a:gd name="T13" fmla="*/ 0 h 16"/>
                  <a:gd name="T14" fmla="*/ 8 w 17"/>
                  <a:gd name="T15" fmla="*/ 1 h 16"/>
                  <a:gd name="T16" fmla="*/ 10 w 17"/>
                  <a:gd name="T17" fmla="*/ 2 h 16"/>
                  <a:gd name="T18" fmla="*/ 14 w 17"/>
                  <a:gd name="T19" fmla="*/ 6 h 16"/>
                  <a:gd name="T20" fmla="*/ 14 w 17"/>
                  <a:gd name="T21" fmla="*/ 8 h 16"/>
                  <a:gd name="T22" fmla="*/ 16 w 17"/>
                  <a:gd name="T23" fmla="*/ 10 h 16"/>
                  <a:gd name="T24" fmla="*/ 14 w 17"/>
                  <a:gd name="T25" fmla="*/ 13 h 16"/>
                  <a:gd name="T26" fmla="*/ 14 w 17"/>
                  <a:gd name="T27" fmla="*/ 15 h 16"/>
                  <a:gd name="T28" fmla="*/ 11 w 17"/>
                  <a:gd name="T29" fmla="*/ 15 h 16"/>
                  <a:gd name="T30" fmla="*/ 8 w 17"/>
                  <a:gd name="T31" fmla="*/ 13 h 16"/>
                  <a:gd name="T32" fmla="*/ 5 w 17"/>
                  <a:gd name="T33" fmla="*/ 12 h 16"/>
                  <a:gd name="T34" fmla="*/ 2 w 17"/>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2" y="8"/>
                    </a:moveTo>
                    <a:lnTo>
                      <a:pt x="1" y="7"/>
                    </a:lnTo>
                    <a:lnTo>
                      <a:pt x="0" y="4"/>
                    </a:lnTo>
                    <a:lnTo>
                      <a:pt x="1" y="2"/>
                    </a:lnTo>
                    <a:lnTo>
                      <a:pt x="2" y="1"/>
                    </a:lnTo>
                    <a:lnTo>
                      <a:pt x="2" y="0"/>
                    </a:lnTo>
                    <a:lnTo>
                      <a:pt x="5" y="0"/>
                    </a:lnTo>
                    <a:lnTo>
                      <a:pt x="8" y="1"/>
                    </a:lnTo>
                    <a:lnTo>
                      <a:pt x="10" y="2"/>
                    </a:lnTo>
                    <a:lnTo>
                      <a:pt x="14" y="6"/>
                    </a:lnTo>
                    <a:lnTo>
                      <a:pt x="14" y="8"/>
                    </a:lnTo>
                    <a:lnTo>
                      <a:pt x="16" y="10"/>
                    </a:lnTo>
                    <a:lnTo>
                      <a:pt x="14" y="13"/>
                    </a:lnTo>
                    <a:lnTo>
                      <a:pt x="14" y="15"/>
                    </a:lnTo>
                    <a:lnTo>
                      <a:pt x="11" y="15"/>
                    </a:lnTo>
                    <a:lnTo>
                      <a:pt x="8" y="13"/>
                    </a:lnTo>
                    <a:lnTo>
                      <a:pt x="5" y="12"/>
                    </a:lnTo>
                    <a:lnTo>
                      <a:pt x="2"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0" name="Freeform 2115">
                <a:extLst>
                  <a:ext uri="{FF2B5EF4-FFF2-40B4-BE49-F238E27FC236}">
                    <a16:creationId xmlns:a16="http://schemas.microsoft.com/office/drawing/2014/main" id="{E66AD663-A2A8-41BE-902A-14A3B0FB6D37}"/>
                  </a:ext>
                </a:extLst>
              </p:cNvPr>
              <p:cNvSpPr>
                <a:spLocks/>
              </p:cNvSpPr>
              <p:nvPr/>
            </p:nvSpPr>
            <p:spPr bwMode="auto">
              <a:xfrm>
                <a:off x="4333" y="2475"/>
                <a:ext cx="17" cy="16"/>
              </a:xfrm>
              <a:custGeom>
                <a:avLst/>
                <a:gdLst>
                  <a:gd name="T0" fmla="*/ 3 w 17"/>
                  <a:gd name="T1" fmla="*/ 10 h 16"/>
                  <a:gd name="T2" fmla="*/ 0 w 17"/>
                  <a:gd name="T3" fmla="*/ 6 h 16"/>
                  <a:gd name="T4" fmla="*/ 0 w 17"/>
                  <a:gd name="T5" fmla="*/ 4 h 16"/>
                  <a:gd name="T6" fmla="*/ 0 w 17"/>
                  <a:gd name="T7" fmla="*/ 2 h 16"/>
                  <a:gd name="T8" fmla="*/ 3 w 17"/>
                  <a:gd name="T9" fmla="*/ 2 h 16"/>
                  <a:gd name="T10" fmla="*/ 6 w 17"/>
                  <a:gd name="T11" fmla="*/ 0 h 16"/>
                  <a:gd name="T12" fmla="*/ 9 w 17"/>
                  <a:gd name="T13" fmla="*/ 2 h 16"/>
                  <a:gd name="T14" fmla="*/ 12 w 17"/>
                  <a:gd name="T15" fmla="*/ 4 h 16"/>
                  <a:gd name="T16" fmla="*/ 16 w 17"/>
                  <a:gd name="T17" fmla="*/ 8 h 16"/>
                  <a:gd name="T18" fmla="*/ 16 w 17"/>
                  <a:gd name="T19" fmla="*/ 10 h 16"/>
                  <a:gd name="T20" fmla="*/ 16 w 17"/>
                  <a:gd name="T21" fmla="*/ 12 h 16"/>
                  <a:gd name="T22" fmla="*/ 12 w 17"/>
                  <a:gd name="T23" fmla="*/ 15 h 16"/>
                  <a:gd name="T24" fmla="*/ 9 w 17"/>
                  <a:gd name="T25" fmla="*/ 15 h 16"/>
                  <a:gd name="T26" fmla="*/ 3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3" y="10"/>
                    </a:moveTo>
                    <a:lnTo>
                      <a:pt x="0" y="6"/>
                    </a:lnTo>
                    <a:lnTo>
                      <a:pt x="0" y="4"/>
                    </a:lnTo>
                    <a:lnTo>
                      <a:pt x="0" y="2"/>
                    </a:lnTo>
                    <a:lnTo>
                      <a:pt x="3" y="2"/>
                    </a:lnTo>
                    <a:lnTo>
                      <a:pt x="6" y="0"/>
                    </a:lnTo>
                    <a:lnTo>
                      <a:pt x="9" y="2"/>
                    </a:lnTo>
                    <a:lnTo>
                      <a:pt x="12" y="4"/>
                    </a:lnTo>
                    <a:lnTo>
                      <a:pt x="16" y="8"/>
                    </a:lnTo>
                    <a:lnTo>
                      <a:pt x="16" y="10"/>
                    </a:lnTo>
                    <a:lnTo>
                      <a:pt x="16" y="12"/>
                    </a:lnTo>
                    <a:lnTo>
                      <a:pt x="12" y="15"/>
                    </a:lnTo>
                    <a:lnTo>
                      <a:pt x="9" y="15"/>
                    </a:lnTo>
                    <a:lnTo>
                      <a:pt x="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1" name="Freeform 2116">
                <a:extLst>
                  <a:ext uri="{FF2B5EF4-FFF2-40B4-BE49-F238E27FC236}">
                    <a16:creationId xmlns:a16="http://schemas.microsoft.com/office/drawing/2014/main" id="{DC4524FB-7CAA-4E1E-A2EE-EDA5D7BB5BB7}"/>
                  </a:ext>
                </a:extLst>
              </p:cNvPr>
              <p:cNvSpPr>
                <a:spLocks/>
              </p:cNvSpPr>
              <p:nvPr/>
            </p:nvSpPr>
            <p:spPr bwMode="auto">
              <a:xfrm>
                <a:off x="4320" y="2471"/>
                <a:ext cx="17" cy="16"/>
              </a:xfrm>
              <a:custGeom>
                <a:avLst/>
                <a:gdLst>
                  <a:gd name="T0" fmla="*/ 11 w 17"/>
                  <a:gd name="T1" fmla="*/ 15 h 16"/>
                  <a:gd name="T2" fmla="*/ 14 w 17"/>
                  <a:gd name="T3" fmla="*/ 12 h 16"/>
                  <a:gd name="T4" fmla="*/ 16 w 17"/>
                  <a:gd name="T5" fmla="*/ 12 h 16"/>
                  <a:gd name="T6" fmla="*/ 16 w 17"/>
                  <a:gd name="T7" fmla="*/ 11 h 16"/>
                  <a:gd name="T8" fmla="*/ 16 w 17"/>
                  <a:gd name="T9" fmla="*/ 9 h 16"/>
                  <a:gd name="T10" fmla="*/ 16 w 17"/>
                  <a:gd name="T11" fmla="*/ 8 h 16"/>
                  <a:gd name="T12" fmla="*/ 14 w 17"/>
                  <a:gd name="T13" fmla="*/ 4 h 16"/>
                  <a:gd name="T14" fmla="*/ 12 w 17"/>
                  <a:gd name="T15" fmla="*/ 2 h 16"/>
                  <a:gd name="T16" fmla="*/ 11 w 17"/>
                  <a:gd name="T17" fmla="*/ 0 h 16"/>
                  <a:gd name="T18" fmla="*/ 8 w 17"/>
                  <a:gd name="T19" fmla="*/ 0 h 16"/>
                  <a:gd name="T20" fmla="*/ 7 w 17"/>
                  <a:gd name="T21" fmla="*/ 0 h 16"/>
                  <a:gd name="T22" fmla="*/ 6 w 17"/>
                  <a:gd name="T23" fmla="*/ 0 h 16"/>
                  <a:gd name="T24" fmla="*/ 2 w 17"/>
                  <a:gd name="T25" fmla="*/ 2 h 16"/>
                  <a:gd name="T26" fmla="*/ 1 w 17"/>
                  <a:gd name="T27" fmla="*/ 2 h 16"/>
                  <a:gd name="T28" fmla="*/ 0 w 17"/>
                  <a:gd name="T29" fmla="*/ 3 h 16"/>
                  <a:gd name="T30" fmla="*/ 0 w 17"/>
                  <a:gd name="T31" fmla="*/ 5 h 16"/>
                  <a:gd name="T32" fmla="*/ 0 w 17"/>
                  <a:gd name="T33" fmla="*/ 8 h 16"/>
                  <a:gd name="T34" fmla="*/ 2 w 17"/>
                  <a:gd name="T35" fmla="*/ 10 h 16"/>
                  <a:gd name="T36" fmla="*/ 4 w 17"/>
                  <a:gd name="T37" fmla="*/ 12 h 16"/>
                  <a:gd name="T38" fmla="*/ 7 w 17"/>
                  <a:gd name="T39" fmla="*/ 13 h 16"/>
                  <a:gd name="T40" fmla="*/ 8 w 17"/>
                  <a:gd name="T41" fmla="*/ 15 h 16"/>
                  <a:gd name="T42" fmla="*/ 9 w 17"/>
                  <a:gd name="T43" fmla="*/ 15 h 16"/>
                  <a:gd name="T44" fmla="*/ 11 w 17"/>
                  <a:gd name="T45" fmla="*/ 15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6"/>
                  <a:gd name="T71" fmla="*/ 17 w 17"/>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6">
                    <a:moveTo>
                      <a:pt x="11" y="15"/>
                    </a:moveTo>
                    <a:lnTo>
                      <a:pt x="14" y="12"/>
                    </a:lnTo>
                    <a:lnTo>
                      <a:pt x="16" y="12"/>
                    </a:lnTo>
                    <a:lnTo>
                      <a:pt x="16" y="11"/>
                    </a:lnTo>
                    <a:lnTo>
                      <a:pt x="16" y="9"/>
                    </a:lnTo>
                    <a:lnTo>
                      <a:pt x="16" y="8"/>
                    </a:lnTo>
                    <a:lnTo>
                      <a:pt x="14" y="4"/>
                    </a:lnTo>
                    <a:lnTo>
                      <a:pt x="12" y="2"/>
                    </a:lnTo>
                    <a:lnTo>
                      <a:pt x="11" y="0"/>
                    </a:lnTo>
                    <a:lnTo>
                      <a:pt x="8" y="0"/>
                    </a:lnTo>
                    <a:lnTo>
                      <a:pt x="7" y="0"/>
                    </a:lnTo>
                    <a:lnTo>
                      <a:pt x="6" y="0"/>
                    </a:lnTo>
                    <a:lnTo>
                      <a:pt x="2" y="2"/>
                    </a:lnTo>
                    <a:lnTo>
                      <a:pt x="1" y="2"/>
                    </a:lnTo>
                    <a:lnTo>
                      <a:pt x="0" y="3"/>
                    </a:lnTo>
                    <a:lnTo>
                      <a:pt x="0" y="5"/>
                    </a:lnTo>
                    <a:lnTo>
                      <a:pt x="0" y="8"/>
                    </a:lnTo>
                    <a:lnTo>
                      <a:pt x="2" y="10"/>
                    </a:lnTo>
                    <a:lnTo>
                      <a:pt x="4" y="12"/>
                    </a:lnTo>
                    <a:lnTo>
                      <a:pt x="7" y="13"/>
                    </a:lnTo>
                    <a:lnTo>
                      <a:pt x="8" y="15"/>
                    </a:lnTo>
                    <a:lnTo>
                      <a:pt x="9" y="15"/>
                    </a:lnTo>
                    <a:lnTo>
                      <a:pt x="11"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2" name="Freeform 2117">
                <a:extLst>
                  <a:ext uri="{FF2B5EF4-FFF2-40B4-BE49-F238E27FC236}">
                    <a16:creationId xmlns:a16="http://schemas.microsoft.com/office/drawing/2014/main" id="{DB178941-A265-40A6-88D9-FDCB8B1F5352}"/>
                  </a:ext>
                </a:extLst>
              </p:cNvPr>
              <p:cNvSpPr>
                <a:spLocks/>
              </p:cNvSpPr>
              <p:nvPr/>
            </p:nvSpPr>
            <p:spPr bwMode="auto">
              <a:xfrm>
                <a:off x="4320" y="2471"/>
                <a:ext cx="17" cy="16"/>
              </a:xfrm>
              <a:custGeom>
                <a:avLst/>
                <a:gdLst>
                  <a:gd name="T0" fmla="*/ 3 w 17"/>
                  <a:gd name="T1" fmla="*/ 10 h 16"/>
                  <a:gd name="T2" fmla="*/ 0 w 17"/>
                  <a:gd name="T3" fmla="*/ 7 h 16"/>
                  <a:gd name="T4" fmla="*/ 0 w 17"/>
                  <a:gd name="T5" fmla="*/ 4 h 16"/>
                  <a:gd name="T6" fmla="*/ 0 w 17"/>
                  <a:gd name="T7" fmla="*/ 2 h 16"/>
                  <a:gd name="T8" fmla="*/ 1 w 17"/>
                  <a:gd name="T9" fmla="*/ 1 h 16"/>
                  <a:gd name="T10" fmla="*/ 3 w 17"/>
                  <a:gd name="T11" fmla="*/ 1 h 16"/>
                  <a:gd name="T12" fmla="*/ 6 w 17"/>
                  <a:gd name="T13" fmla="*/ 0 h 16"/>
                  <a:gd name="T14" fmla="*/ 9 w 17"/>
                  <a:gd name="T15" fmla="*/ 1 h 16"/>
                  <a:gd name="T16" fmla="*/ 11 w 17"/>
                  <a:gd name="T17" fmla="*/ 3 h 16"/>
                  <a:gd name="T18" fmla="*/ 14 w 17"/>
                  <a:gd name="T19" fmla="*/ 6 h 16"/>
                  <a:gd name="T20" fmla="*/ 16 w 17"/>
                  <a:gd name="T21" fmla="*/ 8 h 16"/>
                  <a:gd name="T22" fmla="*/ 16 w 17"/>
                  <a:gd name="T23" fmla="*/ 10 h 16"/>
                  <a:gd name="T24" fmla="*/ 16 w 17"/>
                  <a:gd name="T25" fmla="*/ 13 h 16"/>
                  <a:gd name="T26" fmla="*/ 14 w 17"/>
                  <a:gd name="T27" fmla="*/ 15 h 16"/>
                  <a:gd name="T28" fmla="*/ 11 w 17"/>
                  <a:gd name="T29" fmla="*/ 15 h 16"/>
                  <a:gd name="T30" fmla="*/ 9 w 17"/>
                  <a:gd name="T31" fmla="*/ 13 h 16"/>
                  <a:gd name="T32" fmla="*/ 6 w 17"/>
                  <a:gd name="T33" fmla="*/ 12 h 16"/>
                  <a:gd name="T34" fmla="*/ 3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3" y="10"/>
                    </a:moveTo>
                    <a:lnTo>
                      <a:pt x="0" y="7"/>
                    </a:lnTo>
                    <a:lnTo>
                      <a:pt x="0" y="4"/>
                    </a:lnTo>
                    <a:lnTo>
                      <a:pt x="0" y="2"/>
                    </a:lnTo>
                    <a:lnTo>
                      <a:pt x="1" y="1"/>
                    </a:lnTo>
                    <a:lnTo>
                      <a:pt x="3" y="1"/>
                    </a:lnTo>
                    <a:lnTo>
                      <a:pt x="6" y="0"/>
                    </a:lnTo>
                    <a:lnTo>
                      <a:pt x="9" y="1"/>
                    </a:lnTo>
                    <a:lnTo>
                      <a:pt x="11" y="3"/>
                    </a:lnTo>
                    <a:lnTo>
                      <a:pt x="14" y="6"/>
                    </a:lnTo>
                    <a:lnTo>
                      <a:pt x="16" y="8"/>
                    </a:lnTo>
                    <a:lnTo>
                      <a:pt x="16" y="10"/>
                    </a:lnTo>
                    <a:lnTo>
                      <a:pt x="16" y="13"/>
                    </a:lnTo>
                    <a:lnTo>
                      <a:pt x="14" y="15"/>
                    </a:lnTo>
                    <a:lnTo>
                      <a:pt x="11" y="15"/>
                    </a:lnTo>
                    <a:lnTo>
                      <a:pt x="9" y="13"/>
                    </a:lnTo>
                    <a:lnTo>
                      <a:pt x="6" y="12"/>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3" name="Freeform 2118">
                <a:extLst>
                  <a:ext uri="{FF2B5EF4-FFF2-40B4-BE49-F238E27FC236}">
                    <a16:creationId xmlns:a16="http://schemas.microsoft.com/office/drawing/2014/main" id="{5E1FDD31-B8C2-4C4F-84CD-825EECA946F0}"/>
                  </a:ext>
                </a:extLst>
              </p:cNvPr>
              <p:cNvSpPr>
                <a:spLocks/>
              </p:cNvSpPr>
              <p:nvPr/>
            </p:nvSpPr>
            <p:spPr bwMode="auto">
              <a:xfrm>
                <a:off x="4328" y="2475"/>
                <a:ext cx="17" cy="16"/>
              </a:xfrm>
              <a:custGeom>
                <a:avLst/>
                <a:gdLst>
                  <a:gd name="T0" fmla="*/ 10 w 17"/>
                  <a:gd name="T1" fmla="*/ 15 h 16"/>
                  <a:gd name="T2" fmla="*/ 13 w 17"/>
                  <a:gd name="T3" fmla="*/ 12 h 16"/>
                  <a:gd name="T4" fmla="*/ 14 w 17"/>
                  <a:gd name="T5" fmla="*/ 11 h 16"/>
                  <a:gd name="T6" fmla="*/ 16 w 17"/>
                  <a:gd name="T7" fmla="*/ 9 h 16"/>
                  <a:gd name="T8" fmla="*/ 14 w 17"/>
                  <a:gd name="T9" fmla="*/ 6 h 16"/>
                  <a:gd name="T10" fmla="*/ 13 w 17"/>
                  <a:gd name="T11" fmla="*/ 3 h 16"/>
                  <a:gd name="T12" fmla="*/ 12 w 17"/>
                  <a:gd name="T13" fmla="*/ 2 h 16"/>
                  <a:gd name="T14" fmla="*/ 9 w 17"/>
                  <a:gd name="T15" fmla="*/ 0 h 16"/>
                  <a:gd name="T16" fmla="*/ 8 w 17"/>
                  <a:gd name="T17" fmla="*/ 0 h 16"/>
                  <a:gd name="T18" fmla="*/ 6 w 17"/>
                  <a:gd name="T19" fmla="*/ 0 h 16"/>
                  <a:gd name="T20" fmla="*/ 5 w 17"/>
                  <a:gd name="T21" fmla="*/ 0 h 16"/>
                  <a:gd name="T22" fmla="*/ 1 w 17"/>
                  <a:gd name="T23" fmla="*/ 1 h 16"/>
                  <a:gd name="T24" fmla="*/ 1 w 17"/>
                  <a:gd name="T25" fmla="*/ 2 h 16"/>
                  <a:gd name="T26" fmla="*/ 1 w 17"/>
                  <a:gd name="T27" fmla="*/ 3 h 16"/>
                  <a:gd name="T28" fmla="*/ 0 w 17"/>
                  <a:gd name="T29" fmla="*/ 5 h 16"/>
                  <a:gd name="T30" fmla="*/ 1 w 17"/>
                  <a:gd name="T31" fmla="*/ 8 h 16"/>
                  <a:gd name="T32" fmla="*/ 1 w 17"/>
                  <a:gd name="T33" fmla="*/ 10 h 16"/>
                  <a:gd name="T34" fmla="*/ 4 w 17"/>
                  <a:gd name="T35" fmla="*/ 12 h 16"/>
                  <a:gd name="T36" fmla="*/ 5 w 17"/>
                  <a:gd name="T37" fmla="*/ 13 h 16"/>
                  <a:gd name="T38" fmla="*/ 8 w 17"/>
                  <a:gd name="T39" fmla="*/ 15 h 16"/>
                  <a:gd name="T40" fmla="*/ 9 w 17"/>
                  <a:gd name="T41" fmla="*/ 15 h 16"/>
                  <a:gd name="T42" fmla="*/ 10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10" y="15"/>
                    </a:moveTo>
                    <a:lnTo>
                      <a:pt x="13" y="12"/>
                    </a:lnTo>
                    <a:lnTo>
                      <a:pt x="14" y="11"/>
                    </a:lnTo>
                    <a:lnTo>
                      <a:pt x="16" y="9"/>
                    </a:lnTo>
                    <a:lnTo>
                      <a:pt x="14" y="6"/>
                    </a:lnTo>
                    <a:lnTo>
                      <a:pt x="13" y="3"/>
                    </a:lnTo>
                    <a:lnTo>
                      <a:pt x="12" y="2"/>
                    </a:lnTo>
                    <a:lnTo>
                      <a:pt x="9" y="0"/>
                    </a:lnTo>
                    <a:lnTo>
                      <a:pt x="8" y="0"/>
                    </a:lnTo>
                    <a:lnTo>
                      <a:pt x="6" y="0"/>
                    </a:lnTo>
                    <a:lnTo>
                      <a:pt x="5" y="0"/>
                    </a:lnTo>
                    <a:lnTo>
                      <a:pt x="1" y="1"/>
                    </a:lnTo>
                    <a:lnTo>
                      <a:pt x="1" y="2"/>
                    </a:lnTo>
                    <a:lnTo>
                      <a:pt x="1" y="3"/>
                    </a:lnTo>
                    <a:lnTo>
                      <a:pt x="0" y="5"/>
                    </a:lnTo>
                    <a:lnTo>
                      <a:pt x="1" y="8"/>
                    </a:lnTo>
                    <a:lnTo>
                      <a:pt x="1" y="10"/>
                    </a:lnTo>
                    <a:lnTo>
                      <a:pt x="4" y="12"/>
                    </a:lnTo>
                    <a:lnTo>
                      <a:pt x="5" y="13"/>
                    </a:lnTo>
                    <a:lnTo>
                      <a:pt x="8" y="15"/>
                    </a:lnTo>
                    <a:lnTo>
                      <a:pt x="9" y="15"/>
                    </a:lnTo>
                    <a:lnTo>
                      <a:pt x="10"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4" name="Freeform 2119">
                <a:extLst>
                  <a:ext uri="{FF2B5EF4-FFF2-40B4-BE49-F238E27FC236}">
                    <a16:creationId xmlns:a16="http://schemas.microsoft.com/office/drawing/2014/main" id="{D0A50DB3-5935-4378-8C8D-5ED050F83C35}"/>
                  </a:ext>
                </a:extLst>
              </p:cNvPr>
              <p:cNvSpPr>
                <a:spLocks/>
              </p:cNvSpPr>
              <p:nvPr/>
            </p:nvSpPr>
            <p:spPr bwMode="auto">
              <a:xfrm>
                <a:off x="4328" y="2475"/>
                <a:ext cx="17" cy="16"/>
              </a:xfrm>
              <a:custGeom>
                <a:avLst/>
                <a:gdLst>
                  <a:gd name="T0" fmla="*/ 1 w 17"/>
                  <a:gd name="T1" fmla="*/ 10 h 16"/>
                  <a:gd name="T2" fmla="*/ 1 w 17"/>
                  <a:gd name="T3" fmla="*/ 7 h 16"/>
                  <a:gd name="T4" fmla="*/ 0 w 17"/>
                  <a:gd name="T5" fmla="*/ 4 h 16"/>
                  <a:gd name="T6" fmla="*/ 1 w 17"/>
                  <a:gd name="T7" fmla="*/ 2 h 16"/>
                  <a:gd name="T8" fmla="*/ 1 w 17"/>
                  <a:gd name="T9" fmla="*/ 1 h 16"/>
                  <a:gd name="T10" fmla="*/ 5 w 17"/>
                  <a:gd name="T11" fmla="*/ 0 h 16"/>
                  <a:gd name="T12" fmla="*/ 7 w 17"/>
                  <a:gd name="T13" fmla="*/ 1 h 16"/>
                  <a:gd name="T14" fmla="*/ 10 w 17"/>
                  <a:gd name="T15" fmla="*/ 2 h 16"/>
                  <a:gd name="T16" fmla="*/ 13 w 17"/>
                  <a:gd name="T17" fmla="*/ 6 h 16"/>
                  <a:gd name="T18" fmla="*/ 14 w 17"/>
                  <a:gd name="T19" fmla="*/ 8 h 16"/>
                  <a:gd name="T20" fmla="*/ 16 w 17"/>
                  <a:gd name="T21" fmla="*/ 10 h 16"/>
                  <a:gd name="T22" fmla="*/ 14 w 17"/>
                  <a:gd name="T23" fmla="*/ 13 h 16"/>
                  <a:gd name="T24" fmla="*/ 13 w 17"/>
                  <a:gd name="T25" fmla="*/ 13 h 16"/>
                  <a:gd name="T26" fmla="*/ 13 w 17"/>
                  <a:gd name="T27" fmla="*/ 15 h 16"/>
                  <a:gd name="T28" fmla="*/ 10 w 17"/>
                  <a:gd name="T29" fmla="*/ 15 h 16"/>
                  <a:gd name="T30" fmla="*/ 7 w 17"/>
                  <a:gd name="T31" fmla="*/ 13 h 16"/>
                  <a:gd name="T32" fmla="*/ 5 w 17"/>
                  <a:gd name="T33" fmla="*/ 12 h 16"/>
                  <a:gd name="T34" fmla="*/ 1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 y="10"/>
                    </a:moveTo>
                    <a:lnTo>
                      <a:pt x="1" y="7"/>
                    </a:lnTo>
                    <a:lnTo>
                      <a:pt x="0" y="4"/>
                    </a:lnTo>
                    <a:lnTo>
                      <a:pt x="1" y="2"/>
                    </a:lnTo>
                    <a:lnTo>
                      <a:pt x="1" y="1"/>
                    </a:lnTo>
                    <a:lnTo>
                      <a:pt x="5" y="0"/>
                    </a:lnTo>
                    <a:lnTo>
                      <a:pt x="7" y="1"/>
                    </a:lnTo>
                    <a:lnTo>
                      <a:pt x="10" y="2"/>
                    </a:lnTo>
                    <a:lnTo>
                      <a:pt x="13" y="6"/>
                    </a:lnTo>
                    <a:lnTo>
                      <a:pt x="14" y="8"/>
                    </a:lnTo>
                    <a:lnTo>
                      <a:pt x="16" y="10"/>
                    </a:lnTo>
                    <a:lnTo>
                      <a:pt x="14" y="13"/>
                    </a:lnTo>
                    <a:lnTo>
                      <a:pt x="13" y="13"/>
                    </a:lnTo>
                    <a:lnTo>
                      <a:pt x="13" y="15"/>
                    </a:lnTo>
                    <a:lnTo>
                      <a:pt x="10" y="15"/>
                    </a:lnTo>
                    <a:lnTo>
                      <a:pt x="7" y="13"/>
                    </a:lnTo>
                    <a:lnTo>
                      <a:pt x="5" y="12"/>
                    </a:lnTo>
                    <a:lnTo>
                      <a:pt x="1"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5" name="Freeform 2120">
                <a:extLst>
                  <a:ext uri="{FF2B5EF4-FFF2-40B4-BE49-F238E27FC236}">
                    <a16:creationId xmlns:a16="http://schemas.microsoft.com/office/drawing/2014/main" id="{11890C19-9D36-4F54-9FF4-911C47548538}"/>
                  </a:ext>
                </a:extLst>
              </p:cNvPr>
              <p:cNvSpPr>
                <a:spLocks/>
              </p:cNvSpPr>
              <p:nvPr/>
            </p:nvSpPr>
            <p:spPr bwMode="auto">
              <a:xfrm>
                <a:off x="4358" y="2490"/>
                <a:ext cx="17" cy="15"/>
              </a:xfrm>
              <a:custGeom>
                <a:avLst/>
                <a:gdLst>
                  <a:gd name="T0" fmla="*/ 1 w 17"/>
                  <a:gd name="T1" fmla="*/ 8 h 15"/>
                  <a:gd name="T2" fmla="*/ 1 w 17"/>
                  <a:gd name="T3" fmla="*/ 5 h 15"/>
                  <a:gd name="T4" fmla="*/ 0 w 17"/>
                  <a:gd name="T5" fmla="*/ 3 h 15"/>
                  <a:gd name="T6" fmla="*/ 1 w 17"/>
                  <a:gd name="T7" fmla="*/ 1 h 15"/>
                  <a:gd name="T8" fmla="*/ 1 w 17"/>
                  <a:gd name="T9" fmla="*/ 0 h 15"/>
                  <a:gd name="T10" fmla="*/ 4 w 17"/>
                  <a:gd name="T11" fmla="*/ 0 h 15"/>
                  <a:gd name="T12" fmla="*/ 8 w 17"/>
                  <a:gd name="T13" fmla="*/ 0 h 15"/>
                  <a:gd name="T14" fmla="*/ 11 w 17"/>
                  <a:gd name="T15" fmla="*/ 1 h 15"/>
                  <a:gd name="T16" fmla="*/ 12 w 17"/>
                  <a:gd name="T17" fmla="*/ 4 h 15"/>
                  <a:gd name="T18" fmla="*/ 16 w 17"/>
                  <a:gd name="T19" fmla="*/ 7 h 15"/>
                  <a:gd name="T20" fmla="*/ 16 w 17"/>
                  <a:gd name="T21" fmla="*/ 10 h 15"/>
                  <a:gd name="T22" fmla="*/ 16 w 17"/>
                  <a:gd name="T23" fmla="*/ 11 h 15"/>
                  <a:gd name="T24" fmla="*/ 14 w 17"/>
                  <a:gd name="T25" fmla="*/ 11 h 15"/>
                  <a:gd name="T26" fmla="*/ 12 w 17"/>
                  <a:gd name="T27" fmla="*/ 12 h 15"/>
                  <a:gd name="T28" fmla="*/ 11 w 17"/>
                  <a:gd name="T29" fmla="*/ 14 h 15"/>
                  <a:gd name="T30" fmla="*/ 8 w 17"/>
                  <a:gd name="T31" fmla="*/ 12 h 15"/>
                  <a:gd name="T32" fmla="*/ 4 w 17"/>
                  <a:gd name="T33" fmla="*/ 11 h 15"/>
                  <a:gd name="T34" fmla="*/ 1 w 17"/>
                  <a:gd name="T35" fmla="*/ 8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1" y="8"/>
                    </a:moveTo>
                    <a:lnTo>
                      <a:pt x="1" y="5"/>
                    </a:lnTo>
                    <a:lnTo>
                      <a:pt x="0" y="3"/>
                    </a:lnTo>
                    <a:lnTo>
                      <a:pt x="1" y="1"/>
                    </a:lnTo>
                    <a:lnTo>
                      <a:pt x="1" y="0"/>
                    </a:lnTo>
                    <a:lnTo>
                      <a:pt x="4" y="0"/>
                    </a:lnTo>
                    <a:lnTo>
                      <a:pt x="8" y="0"/>
                    </a:lnTo>
                    <a:lnTo>
                      <a:pt x="11" y="1"/>
                    </a:lnTo>
                    <a:lnTo>
                      <a:pt x="12" y="4"/>
                    </a:lnTo>
                    <a:lnTo>
                      <a:pt x="16" y="7"/>
                    </a:lnTo>
                    <a:lnTo>
                      <a:pt x="16" y="10"/>
                    </a:lnTo>
                    <a:lnTo>
                      <a:pt x="16" y="11"/>
                    </a:lnTo>
                    <a:lnTo>
                      <a:pt x="14" y="11"/>
                    </a:lnTo>
                    <a:lnTo>
                      <a:pt x="12" y="12"/>
                    </a:lnTo>
                    <a:lnTo>
                      <a:pt x="11" y="14"/>
                    </a:lnTo>
                    <a:lnTo>
                      <a:pt x="8" y="12"/>
                    </a:lnTo>
                    <a:lnTo>
                      <a:pt x="4" y="11"/>
                    </a:lnTo>
                    <a:lnTo>
                      <a:pt x="1"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6" name="Freeform 2121">
                <a:extLst>
                  <a:ext uri="{FF2B5EF4-FFF2-40B4-BE49-F238E27FC236}">
                    <a16:creationId xmlns:a16="http://schemas.microsoft.com/office/drawing/2014/main" id="{EE87A233-D946-4AC3-ADA5-CE447FCF0C4B}"/>
                  </a:ext>
                </a:extLst>
              </p:cNvPr>
              <p:cNvSpPr>
                <a:spLocks/>
              </p:cNvSpPr>
              <p:nvPr/>
            </p:nvSpPr>
            <p:spPr bwMode="auto">
              <a:xfrm>
                <a:off x="4330" y="2441"/>
                <a:ext cx="21" cy="34"/>
              </a:xfrm>
              <a:custGeom>
                <a:avLst/>
                <a:gdLst>
                  <a:gd name="T0" fmla="*/ 0 w 21"/>
                  <a:gd name="T1" fmla="*/ 11 h 34"/>
                  <a:gd name="T2" fmla="*/ 20 w 21"/>
                  <a:gd name="T3" fmla="*/ 0 h 34"/>
                  <a:gd name="T4" fmla="*/ 20 w 21"/>
                  <a:gd name="T5" fmla="*/ 21 h 34"/>
                  <a:gd name="T6" fmla="*/ 0 w 21"/>
                  <a:gd name="T7" fmla="*/ 33 h 34"/>
                  <a:gd name="T8" fmla="*/ 0 w 21"/>
                  <a:gd name="T9" fmla="*/ 11 h 34"/>
                  <a:gd name="T10" fmla="*/ 0 60000 65536"/>
                  <a:gd name="T11" fmla="*/ 0 60000 65536"/>
                  <a:gd name="T12" fmla="*/ 0 60000 65536"/>
                  <a:gd name="T13" fmla="*/ 0 60000 65536"/>
                  <a:gd name="T14" fmla="*/ 0 60000 65536"/>
                  <a:gd name="T15" fmla="*/ 0 w 21"/>
                  <a:gd name="T16" fmla="*/ 0 h 34"/>
                  <a:gd name="T17" fmla="*/ 21 w 21"/>
                  <a:gd name="T18" fmla="*/ 34 h 34"/>
                </a:gdLst>
                <a:ahLst/>
                <a:cxnLst>
                  <a:cxn ang="T10">
                    <a:pos x="T0" y="T1"/>
                  </a:cxn>
                  <a:cxn ang="T11">
                    <a:pos x="T2" y="T3"/>
                  </a:cxn>
                  <a:cxn ang="T12">
                    <a:pos x="T4" y="T5"/>
                  </a:cxn>
                  <a:cxn ang="T13">
                    <a:pos x="T6" y="T7"/>
                  </a:cxn>
                  <a:cxn ang="T14">
                    <a:pos x="T8" y="T9"/>
                  </a:cxn>
                </a:cxnLst>
                <a:rect l="T15" t="T16" r="T17" b="T18"/>
                <a:pathLst>
                  <a:path w="21" h="34">
                    <a:moveTo>
                      <a:pt x="0" y="11"/>
                    </a:moveTo>
                    <a:lnTo>
                      <a:pt x="20" y="0"/>
                    </a:lnTo>
                    <a:lnTo>
                      <a:pt x="20" y="21"/>
                    </a:lnTo>
                    <a:lnTo>
                      <a:pt x="0" y="33"/>
                    </a:lnTo>
                    <a:lnTo>
                      <a:pt x="0"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7" name="Freeform 2122">
                <a:extLst>
                  <a:ext uri="{FF2B5EF4-FFF2-40B4-BE49-F238E27FC236}">
                    <a16:creationId xmlns:a16="http://schemas.microsoft.com/office/drawing/2014/main" id="{EEBC4405-E0F4-45BF-BA77-353C609D1790}"/>
                  </a:ext>
                </a:extLst>
              </p:cNvPr>
              <p:cNvSpPr>
                <a:spLocks/>
              </p:cNvSpPr>
              <p:nvPr/>
            </p:nvSpPr>
            <p:spPr bwMode="auto">
              <a:xfrm>
                <a:off x="4264" y="2436"/>
                <a:ext cx="17" cy="15"/>
              </a:xfrm>
              <a:custGeom>
                <a:avLst/>
                <a:gdLst>
                  <a:gd name="T0" fmla="*/ 9 w 17"/>
                  <a:gd name="T1" fmla="*/ 14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9 w 17"/>
                  <a:gd name="T17" fmla="*/ 1 h 15"/>
                  <a:gd name="T18" fmla="*/ 7 w 17"/>
                  <a:gd name="T19" fmla="*/ 0 h 15"/>
                  <a:gd name="T20" fmla="*/ 6 w 17"/>
                  <a:gd name="T21" fmla="*/ 0 h 15"/>
                  <a:gd name="T22" fmla="*/ 6 w 17"/>
                  <a:gd name="T23" fmla="*/ 1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1 h 15"/>
                  <a:gd name="T36" fmla="*/ 6 w 17"/>
                  <a:gd name="T37" fmla="*/ 14 h 15"/>
                  <a:gd name="T38" fmla="*/ 8 w 17"/>
                  <a:gd name="T39" fmla="*/ 14 h 15"/>
                  <a:gd name="T40" fmla="*/ 9 w 17"/>
                  <a:gd name="T41" fmla="*/ 1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9" y="14"/>
                    </a:moveTo>
                    <a:lnTo>
                      <a:pt x="13" y="11"/>
                    </a:lnTo>
                    <a:lnTo>
                      <a:pt x="14" y="11"/>
                    </a:lnTo>
                    <a:lnTo>
                      <a:pt x="16" y="11"/>
                    </a:lnTo>
                    <a:lnTo>
                      <a:pt x="16" y="8"/>
                    </a:lnTo>
                    <a:lnTo>
                      <a:pt x="16" y="6"/>
                    </a:lnTo>
                    <a:lnTo>
                      <a:pt x="13" y="4"/>
                    </a:lnTo>
                    <a:lnTo>
                      <a:pt x="12" y="2"/>
                    </a:lnTo>
                    <a:lnTo>
                      <a:pt x="9" y="1"/>
                    </a:lnTo>
                    <a:lnTo>
                      <a:pt x="7" y="0"/>
                    </a:lnTo>
                    <a:lnTo>
                      <a:pt x="6" y="0"/>
                    </a:lnTo>
                    <a:lnTo>
                      <a:pt x="6" y="1"/>
                    </a:lnTo>
                    <a:lnTo>
                      <a:pt x="2" y="2"/>
                    </a:lnTo>
                    <a:lnTo>
                      <a:pt x="1" y="3"/>
                    </a:lnTo>
                    <a:lnTo>
                      <a:pt x="0" y="4"/>
                    </a:lnTo>
                    <a:lnTo>
                      <a:pt x="0" y="7"/>
                    </a:lnTo>
                    <a:lnTo>
                      <a:pt x="2" y="10"/>
                    </a:lnTo>
                    <a:lnTo>
                      <a:pt x="3" y="11"/>
                    </a:lnTo>
                    <a:lnTo>
                      <a:pt x="6" y="14"/>
                    </a:lnTo>
                    <a:lnTo>
                      <a:pt x="8" y="14"/>
                    </a:lnTo>
                    <a:lnTo>
                      <a:pt x="9"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8" name="Freeform 2123">
                <a:extLst>
                  <a:ext uri="{FF2B5EF4-FFF2-40B4-BE49-F238E27FC236}">
                    <a16:creationId xmlns:a16="http://schemas.microsoft.com/office/drawing/2014/main" id="{5A1400C4-0E76-494B-9D60-6701C2031655}"/>
                  </a:ext>
                </a:extLst>
              </p:cNvPr>
              <p:cNvSpPr>
                <a:spLocks/>
              </p:cNvSpPr>
              <p:nvPr/>
            </p:nvSpPr>
            <p:spPr bwMode="auto">
              <a:xfrm>
                <a:off x="4264" y="2438"/>
                <a:ext cx="17" cy="16"/>
              </a:xfrm>
              <a:custGeom>
                <a:avLst/>
                <a:gdLst>
                  <a:gd name="T0" fmla="*/ 3 w 17"/>
                  <a:gd name="T1" fmla="*/ 10 h 16"/>
                  <a:gd name="T2" fmla="*/ 0 w 17"/>
                  <a:gd name="T3" fmla="*/ 7 h 16"/>
                  <a:gd name="T4" fmla="*/ 0 w 17"/>
                  <a:gd name="T5" fmla="*/ 3 h 16"/>
                  <a:gd name="T6" fmla="*/ 0 w 17"/>
                  <a:gd name="T7" fmla="*/ 2 h 16"/>
                  <a:gd name="T8" fmla="*/ 1 w 17"/>
                  <a:gd name="T9" fmla="*/ 1 h 16"/>
                  <a:gd name="T10" fmla="*/ 3 w 17"/>
                  <a:gd name="T11" fmla="*/ 0 h 16"/>
                  <a:gd name="T12" fmla="*/ 4 w 17"/>
                  <a:gd name="T13" fmla="*/ 0 h 16"/>
                  <a:gd name="T14" fmla="*/ 8 w 17"/>
                  <a:gd name="T15" fmla="*/ 0 h 16"/>
                  <a:gd name="T16" fmla="*/ 11 w 17"/>
                  <a:gd name="T17" fmla="*/ 2 h 16"/>
                  <a:gd name="T18" fmla="*/ 12 w 17"/>
                  <a:gd name="T19" fmla="*/ 4 h 16"/>
                  <a:gd name="T20" fmla="*/ 14 w 17"/>
                  <a:gd name="T21" fmla="*/ 8 h 16"/>
                  <a:gd name="T22" fmla="*/ 16 w 17"/>
                  <a:gd name="T23" fmla="*/ 11 h 16"/>
                  <a:gd name="T24" fmla="*/ 14 w 17"/>
                  <a:gd name="T25" fmla="*/ 12 h 16"/>
                  <a:gd name="T26" fmla="*/ 14 w 17"/>
                  <a:gd name="T27" fmla="*/ 13 h 16"/>
                  <a:gd name="T28" fmla="*/ 12 w 17"/>
                  <a:gd name="T29" fmla="*/ 15 h 16"/>
                  <a:gd name="T30" fmla="*/ 11 w 17"/>
                  <a:gd name="T31" fmla="*/ 15 h 16"/>
                  <a:gd name="T32" fmla="*/ 8 w 17"/>
                  <a:gd name="T33" fmla="*/ 15 h 16"/>
                  <a:gd name="T34" fmla="*/ 4 w 17"/>
                  <a:gd name="T35" fmla="*/ 12 h 16"/>
                  <a:gd name="T36" fmla="*/ 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3" y="10"/>
                    </a:moveTo>
                    <a:lnTo>
                      <a:pt x="0" y="7"/>
                    </a:lnTo>
                    <a:lnTo>
                      <a:pt x="0" y="3"/>
                    </a:lnTo>
                    <a:lnTo>
                      <a:pt x="0" y="2"/>
                    </a:lnTo>
                    <a:lnTo>
                      <a:pt x="1" y="1"/>
                    </a:lnTo>
                    <a:lnTo>
                      <a:pt x="3" y="0"/>
                    </a:lnTo>
                    <a:lnTo>
                      <a:pt x="4" y="0"/>
                    </a:lnTo>
                    <a:lnTo>
                      <a:pt x="8" y="0"/>
                    </a:lnTo>
                    <a:lnTo>
                      <a:pt x="11" y="2"/>
                    </a:lnTo>
                    <a:lnTo>
                      <a:pt x="12" y="4"/>
                    </a:lnTo>
                    <a:lnTo>
                      <a:pt x="14" y="8"/>
                    </a:lnTo>
                    <a:lnTo>
                      <a:pt x="16" y="11"/>
                    </a:lnTo>
                    <a:lnTo>
                      <a:pt x="14" y="12"/>
                    </a:lnTo>
                    <a:lnTo>
                      <a:pt x="14" y="13"/>
                    </a:lnTo>
                    <a:lnTo>
                      <a:pt x="12" y="15"/>
                    </a:lnTo>
                    <a:lnTo>
                      <a:pt x="11" y="15"/>
                    </a:lnTo>
                    <a:lnTo>
                      <a:pt x="8" y="15"/>
                    </a:lnTo>
                    <a:lnTo>
                      <a:pt x="4" y="12"/>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9" name="Freeform 2124">
                <a:extLst>
                  <a:ext uri="{FF2B5EF4-FFF2-40B4-BE49-F238E27FC236}">
                    <a16:creationId xmlns:a16="http://schemas.microsoft.com/office/drawing/2014/main" id="{BF644D19-D92C-4922-8E41-950BE7745CD3}"/>
                  </a:ext>
                </a:extLst>
              </p:cNvPr>
              <p:cNvSpPr>
                <a:spLocks/>
              </p:cNvSpPr>
              <p:nvPr/>
            </p:nvSpPr>
            <p:spPr bwMode="auto">
              <a:xfrm>
                <a:off x="4265" y="2439"/>
                <a:ext cx="17" cy="16"/>
              </a:xfrm>
              <a:custGeom>
                <a:avLst/>
                <a:gdLst>
                  <a:gd name="T0" fmla="*/ 2 w 17"/>
                  <a:gd name="T1" fmla="*/ 10 h 16"/>
                  <a:gd name="T2" fmla="*/ 0 w 17"/>
                  <a:gd name="T3" fmla="*/ 8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6 h 16"/>
                  <a:gd name="T16" fmla="*/ 13 w 17"/>
                  <a:gd name="T17" fmla="*/ 8 h 16"/>
                  <a:gd name="T18" fmla="*/ 16 w 17"/>
                  <a:gd name="T19" fmla="*/ 10 h 16"/>
                  <a:gd name="T20" fmla="*/ 13 w 17"/>
                  <a:gd name="T21" fmla="*/ 12 h 16"/>
                  <a:gd name="T22" fmla="*/ 13 w 17"/>
                  <a:gd name="T23" fmla="*/ 15 h 16"/>
                  <a:gd name="T24" fmla="*/ 10 w 17"/>
                  <a:gd name="T25" fmla="*/ 15 h 16"/>
                  <a:gd name="T26" fmla="*/ 8 w 17"/>
                  <a:gd name="T27" fmla="*/ 15 h 16"/>
                  <a:gd name="T28" fmla="*/ 2 w 17"/>
                  <a:gd name="T29" fmla="*/ 1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2" y="10"/>
                    </a:moveTo>
                    <a:lnTo>
                      <a:pt x="0" y="8"/>
                    </a:lnTo>
                    <a:lnTo>
                      <a:pt x="0" y="4"/>
                    </a:lnTo>
                    <a:lnTo>
                      <a:pt x="0" y="2"/>
                    </a:lnTo>
                    <a:lnTo>
                      <a:pt x="2" y="0"/>
                    </a:lnTo>
                    <a:lnTo>
                      <a:pt x="5" y="0"/>
                    </a:lnTo>
                    <a:lnTo>
                      <a:pt x="8" y="0"/>
                    </a:lnTo>
                    <a:lnTo>
                      <a:pt x="13" y="6"/>
                    </a:lnTo>
                    <a:lnTo>
                      <a:pt x="13" y="8"/>
                    </a:lnTo>
                    <a:lnTo>
                      <a:pt x="16" y="10"/>
                    </a:lnTo>
                    <a:lnTo>
                      <a:pt x="13" y="12"/>
                    </a:lnTo>
                    <a:lnTo>
                      <a:pt x="13" y="15"/>
                    </a:lnTo>
                    <a:lnTo>
                      <a:pt x="10"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0" name="Freeform 2125">
                <a:extLst>
                  <a:ext uri="{FF2B5EF4-FFF2-40B4-BE49-F238E27FC236}">
                    <a16:creationId xmlns:a16="http://schemas.microsoft.com/office/drawing/2014/main" id="{53106214-AABC-4E42-AE9D-F40412FE511D}"/>
                  </a:ext>
                </a:extLst>
              </p:cNvPr>
              <p:cNvSpPr>
                <a:spLocks/>
              </p:cNvSpPr>
              <p:nvPr/>
            </p:nvSpPr>
            <p:spPr bwMode="auto">
              <a:xfrm>
                <a:off x="4270" y="2441"/>
                <a:ext cx="17" cy="16"/>
              </a:xfrm>
              <a:custGeom>
                <a:avLst/>
                <a:gdLst>
                  <a:gd name="T0" fmla="*/ 10 w 17"/>
                  <a:gd name="T1" fmla="*/ 15 h 16"/>
                  <a:gd name="T2" fmla="*/ 14 w 17"/>
                  <a:gd name="T3" fmla="*/ 12 h 16"/>
                  <a:gd name="T4" fmla="*/ 14 w 17"/>
                  <a:gd name="T5" fmla="*/ 11 h 16"/>
                  <a:gd name="T6" fmla="*/ 14 w 17"/>
                  <a:gd name="T7" fmla="*/ 10 h 16"/>
                  <a:gd name="T8" fmla="*/ 16 w 17"/>
                  <a:gd name="T9" fmla="*/ 8 h 16"/>
                  <a:gd name="T10" fmla="*/ 14 w 17"/>
                  <a:gd name="T11" fmla="*/ 7 h 16"/>
                  <a:gd name="T12" fmla="*/ 14 w 17"/>
                  <a:gd name="T13" fmla="*/ 5 h 16"/>
                  <a:gd name="T14" fmla="*/ 11 w 17"/>
                  <a:gd name="T15" fmla="*/ 2 h 16"/>
                  <a:gd name="T16" fmla="*/ 10 w 17"/>
                  <a:gd name="T17" fmla="*/ 1 h 16"/>
                  <a:gd name="T18" fmla="*/ 8 w 17"/>
                  <a:gd name="T19" fmla="*/ 0 h 16"/>
                  <a:gd name="T20" fmla="*/ 6 w 17"/>
                  <a:gd name="T21" fmla="*/ 0 h 16"/>
                  <a:gd name="T22" fmla="*/ 5 w 17"/>
                  <a:gd name="T23" fmla="*/ 0 h 16"/>
                  <a:gd name="T24" fmla="*/ 2 w 17"/>
                  <a:gd name="T25" fmla="*/ 2 h 16"/>
                  <a:gd name="T26" fmla="*/ 1 w 17"/>
                  <a:gd name="T27" fmla="*/ 3 h 16"/>
                  <a:gd name="T28" fmla="*/ 1 w 17"/>
                  <a:gd name="T29" fmla="*/ 4 h 16"/>
                  <a:gd name="T30" fmla="*/ 0 w 17"/>
                  <a:gd name="T31" fmla="*/ 5 h 16"/>
                  <a:gd name="T32" fmla="*/ 1 w 17"/>
                  <a:gd name="T33" fmla="*/ 8 h 16"/>
                  <a:gd name="T34" fmla="*/ 2 w 17"/>
                  <a:gd name="T35" fmla="*/ 10 h 16"/>
                  <a:gd name="T36" fmla="*/ 4 w 17"/>
                  <a:gd name="T37" fmla="*/ 12 h 16"/>
                  <a:gd name="T38" fmla="*/ 6 w 17"/>
                  <a:gd name="T39" fmla="*/ 15 h 16"/>
                  <a:gd name="T40" fmla="*/ 8 w 17"/>
                  <a:gd name="T41" fmla="*/ 15 h 16"/>
                  <a:gd name="T42" fmla="*/ 9 w 17"/>
                  <a:gd name="T43" fmla="*/ 15 h 16"/>
                  <a:gd name="T44" fmla="*/ 10 w 17"/>
                  <a:gd name="T45" fmla="*/ 15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6"/>
                  <a:gd name="T71" fmla="*/ 17 w 17"/>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6">
                    <a:moveTo>
                      <a:pt x="10" y="15"/>
                    </a:moveTo>
                    <a:lnTo>
                      <a:pt x="14" y="12"/>
                    </a:lnTo>
                    <a:lnTo>
                      <a:pt x="14" y="11"/>
                    </a:lnTo>
                    <a:lnTo>
                      <a:pt x="14" y="10"/>
                    </a:lnTo>
                    <a:lnTo>
                      <a:pt x="16" y="8"/>
                    </a:lnTo>
                    <a:lnTo>
                      <a:pt x="14" y="7"/>
                    </a:lnTo>
                    <a:lnTo>
                      <a:pt x="14" y="5"/>
                    </a:lnTo>
                    <a:lnTo>
                      <a:pt x="11" y="2"/>
                    </a:lnTo>
                    <a:lnTo>
                      <a:pt x="10" y="1"/>
                    </a:lnTo>
                    <a:lnTo>
                      <a:pt x="8" y="0"/>
                    </a:lnTo>
                    <a:lnTo>
                      <a:pt x="6" y="0"/>
                    </a:lnTo>
                    <a:lnTo>
                      <a:pt x="5" y="0"/>
                    </a:lnTo>
                    <a:lnTo>
                      <a:pt x="2" y="2"/>
                    </a:lnTo>
                    <a:lnTo>
                      <a:pt x="1" y="3"/>
                    </a:lnTo>
                    <a:lnTo>
                      <a:pt x="1" y="4"/>
                    </a:lnTo>
                    <a:lnTo>
                      <a:pt x="0" y="5"/>
                    </a:lnTo>
                    <a:lnTo>
                      <a:pt x="1" y="8"/>
                    </a:lnTo>
                    <a:lnTo>
                      <a:pt x="2" y="10"/>
                    </a:lnTo>
                    <a:lnTo>
                      <a:pt x="4" y="12"/>
                    </a:lnTo>
                    <a:lnTo>
                      <a:pt x="6" y="15"/>
                    </a:lnTo>
                    <a:lnTo>
                      <a:pt x="8" y="15"/>
                    </a:lnTo>
                    <a:lnTo>
                      <a:pt x="9" y="15"/>
                    </a:lnTo>
                    <a:lnTo>
                      <a:pt x="10"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1" name="Freeform 2126">
                <a:extLst>
                  <a:ext uri="{FF2B5EF4-FFF2-40B4-BE49-F238E27FC236}">
                    <a16:creationId xmlns:a16="http://schemas.microsoft.com/office/drawing/2014/main" id="{670D606D-602E-4072-94C7-2C710BDFC4C1}"/>
                  </a:ext>
                </a:extLst>
              </p:cNvPr>
              <p:cNvSpPr>
                <a:spLocks/>
              </p:cNvSpPr>
              <p:nvPr/>
            </p:nvSpPr>
            <p:spPr bwMode="auto">
              <a:xfrm>
                <a:off x="4270" y="2441"/>
                <a:ext cx="17" cy="16"/>
              </a:xfrm>
              <a:custGeom>
                <a:avLst/>
                <a:gdLst>
                  <a:gd name="T0" fmla="*/ 3 w 17"/>
                  <a:gd name="T1" fmla="*/ 10 h 16"/>
                  <a:gd name="T2" fmla="*/ 1 w 17"/>
                  <a:gd name="T3" fmla="*/ 7 h 16"/>
                  <a:gd name="T4" fmla="*/ 0 w 17"/>
                  <a:gd name="T5" fmla="*/ 3 h 16"/>
                  <a:gd name="T6" fmla="*/ 1 w 17"/>
                  <a:gd name="T7" fmla="*/ 2 h 16"/>
                  <a:gd name="T8" fmla="*/ 1 w 17"/>
                  <a:gd name="T9" fmla="*/ 1 h 16"/>
                  <a:gd name="T10" fmla="*/ 3 w 17"/>
                  <a:gd name="T11" fmla="*/ 0 h 16"/>
                  <a:gd name="T12" fmla="*/ 6 w 17"/>
                  <a:gd name="T13" fmla="*/ 0 h 16"/>
                  <a:gd name="T14" fmla="*/ 9 w 17"/>
                  <a:gd name="T15" fmla="*/ 0 h 16"/>
                  <a:gd name="T16" fmla="*/ 11 w 17"/>
                  <a:gd name="T17" fmla="*/ 2 h 16"/>
                  <a:gd name="T18" fmla="*/ 14 w 17"/>
                  <a:gd name="T19" fmla="*/ 4 h 16"/>
                  <a:gd name="T20" fmla="*/ 16 w 17"/>
                  <a:gd name="T21" fmla="*/ 8 h 16"/>
                  <a:gd name="T22" fmla="*/ 16 w 17"/>
                  <a:gd name="T23" fmla="*/ 10 h 16"/>
                  <a:gd name="T24" fmla="*/ 16 w 17"/>
                  <a:gd name="T25" fmla="*/ 12 h 16"/>
                  <a:gd name="T26" fmla="*/ 16 w 17"/>
                  <a:gd name="T27" fmla="*/ 13 h 16"/>
                  <a:gd name="T28" fmla="*/ 14 w 17"/>
                  <a:gd name="T29" fmla="*/ 15 h 16"/>
                  <a:gd name="T30" fmla="*/ 11 w 17"/>
                  <a:gd name="T31" fmla="*/ 15 h 16"/>
                  <a:gd name="T32" fmla="*/ 9 w 17"/>
                  <a:gd name="T33" fmla="*/ 15 h 16"/>
                  <a:gd name="T34" fmla="*/ 6 w 17"/>
                  <a:gd name="T35" fmla="*/ 12 h 16"/>
                  <a:gd name="T36" fmla="*/ 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3" y="10"/>
                    </a:moveTo>
                    <a:lnTo>
                      <a:pt x="1" y="7"/>
                    </a:lnTo>
                    <a:lnTo>
                      <a:pt x="0" y="3"/>
                    </a:lnTo>
                    <a:lnTo>
                      <a:pt x="1" y="2"/>
                    </a:lnTo>
                    <a:lnTo>
                      <a:pt x="1" y="1"/>
                    </a:lnTo>
                    <a:lnTo>
                      <a:pt x="3" y="0"/>
                    </a:lnTo>
                    <a:lnTo>
                      <a:pt x="6" y="0"/>
                    </a:lnTo>
                    <a:lnTo>
                      <a:pt x="9" y="0"/>
                    </a:lnTo>
                    <a:lnTo>
                      <a:pt x="11" y="2"/>
                    </a:lnTo>
                    <a:lnTo>
                      <a:pt x="14" y="4"/>
                    </a:lnTo>
                    <a:lnTo>
                      <a:pt x="16" y="8"/>
                    </a:lnTo>
                    <a:lnTo>
                      <a:pt x="16" y="10"/>
                    </a:lnTo>
                    <a:lnTo>
                      <a:pt x="16" y="12"/>
                    </a:lnTo>
                    <a:lnTo>
                      <a:pt x="16" y="13"/>
                    </a:lnTo>
                    <a:lnTo>
                      <a:pt x="14" y="15"/>
                    </a:lnTo>
                    <a:lnTo>
                      <a:pt x="11" y="15"/>
                    </a:lnTo>
                    <a:lnTo>
                      <a:pt x="9" y="15"/>
                    </a:lnTo>
                    <a:lnTo>
                      <a:pt x="6" y="12"/>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2" name="Freeform 2127">
                <a:extLst>
                  <a:ext uri="{FF2B5EF4-FFF2-40B4-BE49-F238E27FC236}">
                    <a16:creationId xmlns:a16="http://schemas.microsoft.com/office/drawing/2014/main" id="{72EC595A-D04F-4929-87EA-504B180A01F7}"/>
                  </a:ext>
                </a:extLst>
              </p:cNvPr>
              <p:cNvSpPr>
                <a:spLocks/>
              </p:cNvSpPr>
              <p:nvPr/>
            </p:nvSpPr>
            <p:spPr bwMode="auto">
              <a:xfrm>
                <a:off x="4273" y="2443"/>
                <a:ext cx="17" cy="15"/>
              </a:xfrm>
              <a:custGeom>
                <a:avLst/>
                <a:gdLst>
                  <a:gd name="T0" fmla="*/ 3 w 17"/>
                  <a:gd name="T1" fmla="*/ 9 h 15"/>
                  <a:gd name="T2" fmla="*/ 3 w 17"/>
                  <a:gd name="T3" fmla="*/ 7 h 15"/>
                  <a:gd name="T4" fmla="*/ 0 w 17"/>
                  <a:gd name="T5" fmla="*/ 4 h 15"/>
                  <a:gd name="T6" fmla="*/ 3 w 17"/>
                  <a:gd name="T7" fmla="*/ 2 h 15"/>
                  <a:gd name="T8" fmla="*/ 3 w 17"/>
                  <a:gd name="T9" fmla="*/ 0 h 15"/>
                  <a:gd name="T10" fmla="*/ 9 w 17"/>
                  <a:gd name="T11" fmla="*/ 0 h 15"/>
                  <a:gd name="T12" fmla="*/ 12 w 17"/>
                  <a:gd name="T13" fmla="*/ 7 h 15"/>
                  <a:gd name="T14" fmla="*/ 16 w 17"/>
                  <a:gd name="T15" fmla="*/ 7 h 15"/>
                  <a:gd name="T16" fmla="*/ 16 w 17"/>
                  <a:gd name="T17" fmla="*/ 11 h 15"/>
                  <a:gd name="T18" fmla="*/ 16 w 17"/>
                  <a:gd name="T19" fmla="*/ 14 h 15"/>
                  <a:gd name="T20" fmla="*/ 12 w 17"/>
                  <a:gd name="T21" fmla="*/ 14 h 15"/>
                  <a:gd name="T22" fmla="*/ 9 w 17"/>
                  <a:gd name="T23" fmla="*/ 14 h 15"/>
                  <a:gd name="T24" fmla="*/ 3 w 17"/>
                  <a:gd name="T25" fmla="*/ 9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9"/>
                    </a:moveTo>
                    <a:lnTo>
                      <a:pt x="3" y="7"/>
                    </a:lnTo>
                    <a:lnTo>
                      <a:pt x="0" y="4"/>
                    </a:lnTo>
                    <a:lnTo>
                      <a:pt x="3" y="2"/>
                    </a:lnTo>
                    <a:lnTo>
                      <a:pt x="3" y="0"/>
                    </a:lnTo>
                    <a:lnTo>
                      <a:pt x="9" y="0"/>
                    </a:lnTo>
                    <a:lnTo>
                      <a:pt x="12" y="7"/>
                    </a:lnTo>
                    <a:lnTo>
                      <a:pt x="16" y="7"/>
                    </a:lnTo>
                    <a:lnTo>
                      <a:pt x="16" y="11"/>
                    </a:lnTo>
                    <a:lnTo>
                      <a:pt x="16" y="14"/>
                    </a:lnTo>
                    <a:lnTo>
                      <a:pt x="12" y="14"/>
                    </a:lnTo>
                    <a:lnTo>
                      <a:pt x="9" y="14"/>
                    </a:lnTo>
                    <a:lnTo>
                      <a:pt x="3"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3" name="Freeform 2128">
                <a:extLst>
                  <a:ext uri="{FF2B5EF4-FFF2-40B4-BE49-F238E27FC236}">
                    <a16:creationId xmlns:a16="http://schemas.microsoft.com/office/drawing/2014/main" id="{C9002786-64DA-498A-A4C8-00115D68C312}"/>
                  </a:ext>
                </a:extLst>
              </p:cNvPr>
              <p:cNvSpPr>
                <a:spLocks/>
              </p:cNvSpPr>
              <p:nvPr/>
            </p:nvSpPr>
            <p:spPr bwMode="auto">
              <a:xfrm>
                <a:off x="4260" y="2438"/>
                <a:ext cx="17" cy="16"/>
              </a:xfrm>
              <a:custGeom>
                <a:avLst/>
                <a:gdLst>
                  <a:gd name="T0" fmla="*/ 9 w 17"/>
                  <a:gd name="T1" fmla="*/ 15 h 16"/>
                  <a:gd name="T2" fmla="*/ 13 w 17"/>
                  <a:gd name="T3" fmla="*/ 12 h 16"/>
                  <a:gd name="T4" fmla="*/ 14 w 17"/>
                  <a:gd name="T5" fmla="*/ 11 h 16"/>
                  <a:gd name="T6" fmla="*/ 16 w 17"/>
                  <a:gd name="T7" fmla="*/ 11 h 16"/>
                  <a:gd name="T8" fmla="*/ 16 w 17"/>
                  <a:gd name="T9" fmla="*/ 8 h 16"/>
                  <a:gd name="T10" fmla="*/ 16 w 17"/>
                  <a:gd name="T11" fmla="*/ 7 h 16"/>
                  <a:gd name="T12" fmla="*/ 13 w 17"/>
                  <a:gd name="T13" fmla="*/ 5 h 16"/>
                  <a:gd name="T14" fmla="*/ 12 w 17"/>
                  <a:gd name="T15" fmla="*/ 2 h 16"/>
                  <a:gd name="T16" fmla="*/ 8 w 17"/>
                  <a:gd name="T17" fmla="*/ 1 h 16"/>
                  <a:gd name="T18" fmla="*/ 7 w 17"/>
                  <a:gd name="T19" fmla="*/ 0 h 16"/>
                  <a:gd name="T20" fmla="*/ 6 w 17"/>
                  <a:gd name="T21" fmla="*/ 0 h 16"/>
                  <a:gd name="T22" fmla="*/ 4 w 17"/>
                  <a:gd name="T23" fmla="*/ 1 h 16"/>
                  <a:gd name="T24" fmla="*/ 1 w 17"/>
                  <a:gd name="T25" fmla="*/ 2 h 16"/>
                  <a:gd name="T26" fmla="*/ 0 w 17"/>
                  <a:gd name="T27" fmla="*/ 3 h 16"/>
                  <a:gd name="T28" fmla="*/ 0 w 17"/>
                  <a:gd name="T29" fmla="*/ 4 h 16"/>
                  <a:gd name="T30" fmla="*/ 0 w 17"/>
                  <a:gd name="T31" fmla="*/ 6 h 16"/>
                  <a:gd name="T32" fmla="*/ 0 w 17"/>
                  <a:gd name="T33" fmla="*/ 8 h 16"/>
                  <a:gd name="T34" fmla="*/ 1 w 17"/>
                  <a:gd name="T35" fmla="*/ 10 h 16"/>
                  <a:gd name="T36" fmla="*/ 3 w 17"/>
                  <a:gd name="T37" fmla="*/ 12 h 16"/>
                  <a:gd name="T38" fmla="*/ 4 w 17"/>
                  <a:gd name="T39" fmla="*/ 15 h 16"/>
                  <a:gd name="T40" fmla="*/ 8 w 17"/>
                  <a:gd name="T41" fmla="*/ 15 h 16"/>
                  <a:gd name="T42" fmla="*/ 9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9" y="15"/>
                    </a:moveTo>
                    <a:lnTo>
                      <a:pt x="13" y="12"/>
                    </a:lnTo>
                    <a:lnTo>
                      <a:pt x="14" y="11"/>
                    </a:lnTo>
                    <a:lnTo>
                      <a:pt x="16" y="11"/>
                    </a:lnTo>
                    <a:lnTo>
                      <a:pt x="16" y="8"/>
                    </a:lnTo>
                    <a:lnTo>
                      <a:pt x="16" y="7"/>
                    </a:lnTo>
                    <a:lnTo>
                      <a:pt x="13" y="5"/>
                    </a:lnTo>
                    <a:lnTo>
                      <a:pt x="12" y="2"/>
                    </a:lnTo>
                    <a:lnTo>
                      <a:pt x="8" y="1"/>
                    </a:lnTo>
                    <a:lnTo>
                      <a:pt x="7" y="0"/>
                    </a:lnTo>
                    <a:lnTo>
                      <a:pt x="6" y="0"/>
                    </a:lnTo>
                    <a:lnTo>
                      <a:pt x="4" y="1"/>
                    </a:lnTo>
                    <a:lnTo>
                      <a:pt x="1" y="2"/>
                    </a:lnTo>
                    <a:lnTo>
                      <a:pt x="0" y="3"/>
                    </a:lnTo>
                    <a:lnTo>
                      <a:pt x="0" y="4"/>
                    </a:lnTo>
                    <a:lnTo>
                      <a:pt x="0" y="6"/>
                    </a:lnTo>
                    <a:lnTo>
                      <a:pt x="0" y="8"/>
                    </a:lnTo>
                    <a:lnTo>
                      <a:pt x="1" y="10"/>
                    </a:lnTo>
                    <a:lnTo>
                      <a:pt x="3" y="12"/>
                    </a:lnTo>
                    <a:lnTo>
                      <a:pt x="4" y="15"/>
                    </a:lnTo>
                    <a:lnTo>
                      <a:pt x="8" y="15"/>
                    </a:lnTo>
                    <a:lnTo>
                      <a:pt x="9"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4" name="Freeform 2129">
                <a:extLst>
                  <a:ext uri="{FF2B5EF4-FFF2-40B4-BE49-F238E27FC236}">
                    <a16:creationId xmlns:a16="http://schemas.microsoft.com/office/drawing/2014/main" id="{8AE32A21-8CD1-4F3C-9A87-99648052AC21}"/>
                  </a:ext>
                </a:extLst>
              </p:cNvPr>
              <p:cNvSpPr>
                <a:spLocks/>
              </p:cNvSpPr>
              <p:nvPr/>
            </p:nvSpPr>
            <p:spPr bwMode="auto">
              <a:xfrm>
                <a:off x="4260" y="2439"/>
                <a:ext cx="17" cy="16"/>
              </a:xfrm>
              <a:custGeom>
                <a:avLst/>
                <a:gdLst>
                  <a:gd name="T0" fmla="*/ 1 w 17"/>
                  <a:gd name="T1" fmla="*/ 10 h 16"/>
                  <a:gd name="T2" fmla="*/ 0 w 17"/>
                  <a:gd name="T3" fmla="*/ 7 h 16"/>
                  <a:gd name="T4" fmla="*/ 0 w 17"/>
                  <a:gd name="T5" fmla="*/ 4 h 16"/>
                  <a:gd name="T6" fmla="*/ 0 w 17"/>
                  <a:gd name="T7" fmla="*/ 2 h 16"/>
                  <a:gd name="T8" fmla="*/ 0 w 17"/>
                  <a:gd name="T9" fmla="*/ 1 h 16"/>
                  <a:gd name="T10" fmla="*/ 1 w 17"/>
                  <a:gd name="T11" fmla="*/ 0 h 16"/>
                  <a:gd name="T12" fmla="*/ 4 w 17"/>
                  <a:gd name="T13" fmla="*/ 0 h 16"/>
                  <a:gd name="T14" fmla="*/ 6 w 17"/>
                  <a:gd name="T15" fmla="*/ 1 h 16"/>
                  <a:gd name="T16" fmla="*/ 11 w 17"/>
                  <a:gd name="T17" fmla="*/ 3 h 16"/>
                  <a:gd name="T18" fmla="*/ 12 w 17"/>
                  <a:gd name="T19" fmla="*/ 4 h 16"/>
                  <a:gd name="T20" fmla="*/ 14 w 17"/>
                  <a:gd name="T21" fmla="*/ 8 h 16"/>
                  <a:gd name="T22" fmla="*/ 16 w 17"/>
                  <a:gd name="T23" fmla="*/ 11 h 16"/>
                  <a:gd name="T24" fmla="*/ 14 w 17"/>
                  <a:gd name="T25" fmla="*/ 12 h 16"/>
                  <a:gd name="T26" fmla="*/ 14 w 17"/>
                  <a:gd name="T27" fmla="*/ 13 h 16"/>
                  <a:gd name="T28" fmla="*/ 12 w 17"/>
                  <a:gd name="T29" fmla="*/ 15 h 16"/>
                  <a:gd name="T30" fmla="*/ 11 w 17"/>
                  <a:gd name="T31" fmla="*/ 15 h 16"/>
                  <a:gd name="T32" fmla="*/ 6 w 17"/>
                  <a:gd name="T33" fmla="*/ 15 h 16"/>
                  <a:gd name="T34" fmla="*/ 4 w 17"/>
                  <a:gd name="T35" fmla="*/ 12 h 16"/>
                  <a:gd name="T36" fmla="*/ 1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1" y="10"/>
                    </a:moveTo>
                    <a:lnTo>
                      <a:pt x="0" y="7"/>
                    </a:lnTo>
                    <a:lnTo>
                      <a:pt x="0" y="4"/>
                    </a:lnTo>
                    <a:lnTo>
                      <a:pt x="0" y="2"/>
                    </a:lnTo>
                    <a:lnTo>
                      <a:pt x="0" y="1"/>
                    </a:lnTo>
                    <a:lnTo>
                      <a:pt x="1" y="0"/>
                    </a:lnTo>
                    <a:lnTo>
                      <a:pt x="4" y="0"/>
                    </a:lnTo>
                    <a:lnTo>
                      <a:pt x="6" y="1"/>
                    </a:lnTo>
                    <a:lnTo>
                      <a:pt x="11" y="3"/>
                    </a:lnTo>
                    <a:lnTo>
                      <a:pt x="12" y="4"/>
                    </a:lnTo>
                    <a:lnTo>
                      <a:pt x="14" y="8"/>
                    </a:lnTo>
                    <a:lnTo>
                      <a:pt x="16" y="11"/>
                    </a:lnTo>
                    <a:lnTo>
                      <a:pt x="14" y="12"/>
                    </a:lnTo>
                    <a:lnTo>
                      <a:pt x="14" y="13"/>
                    </a:lnTo>
                    <a:lnTo>
                      <a:pt x="12" y="15"/>
                    </a:lnTo>
                    <a:lnTo>
                      <a:pt x="11" y="15"/>
                    </a:lnTo>
                    <a:lnTo>
                      <a:pt x="6" y="15"/>
                    </a:lnTo>
                    <a:lnTo>
                      <a:pt x="4" y="12"/>
                    </a:lnTo>
                    <a:lnTo>
                      <a:pt x="1"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5" name="Freeform 2130">
                <a:extLst>
                  <a:ext uri="{FF2B5EF4-FFF2-40B4-BE49-F238E27FC236}">
                    <a16:creationId xmlns:a16="http://schemas.microsoft.com/office/drawing/2014/main" id="{48D2A537-DFCE-478B-BCDC-85E377A94E67}"/>
                  </a:ext>
                </a:extLst>
              </p:cNvPr>
              <p:cNvSpPr>
                <a:spLocks/>
              </p:cNvSpPr>
              <p:nvPr/>
            </p:nvSpPr>
            <p:spPr bwMode="auto">
              <a:xfrm>
                <a:off x="4268" y="2442"/>
                <a:ext cx="17" cy="16"/>
              </a:xfrm>
              <a:custGeom>
                <a:avLst/>
                <a:gdLst>
                  <a:gd name="T0" fmla="*/ 10 w 17"/>
                  <a:gd name="T1" fmla="*/ 15 h 16"/>
                  <a:gd name="T2" fmla="*/ 13 w 17"/>
                  <a:gd name="T3" fmla="*/ 12 h 16"/>
                  <a:gd name="T4" fmla="*/ 13 w 17"/>
                  <a:gd name="T5" fmla="*/ 11 h 16"/>
                  <a:gd name="T6" fmla="*/ 14 w 17"/>
                  <a:gd name="T7" fmla="*/ 11 h 16"/>
                  <a:gd name="T8" fmla="*/ 16 w 17"/>
                  <a:gd name="T9" fmla="*/ 8 h 16"/>
                  <a:gd name="T10" fmla="*/ 14 w 17"/>
                  <a:gd name="T11" fmla="*/ 7 h 16"/>
                  <a:gd name="T12" fmla="*/ 13 w 17"/>
                  <a:gd name="T13" fmla="*/ 5 h 16"/>
                  <a:gd name="T14" fmla="*/ 11 w 17"/>
                  <a:gd name="T15" fmla="*/ 2 h 16"/>
                  <a:gd name="T16" fmla="*/ 10 w 17"/>
                  <a:gd name="T17" fmla="*/ 1 h 16"/>
                  <a:gd name="T18" fmla="*/ 6 w 17"/>
                  <a:gd name="T19" fmla="*/ 0 h 16"/>
                  <a:gd name="T20" fmla="*/ 5 w 17"/>
                  <a:gd name="T21" fmla="*/ 0 h 16"/>
                  <a:gd name="T22" fmla="*/ 5 w 17"/>
                  <a:gd name="T23" fmla="*/ 1 h 16"/>
                  <a:gd name="T24" fmla="*/ 2 w 17"/>
                  <a:gd name="T25" fmla="*/ 2 h 16"/>
                  <a:gd name="T26" fmla="*/ 1 w 17"/>
                  <a:gd name="T27" fmla="*/ 3 h 16"/>
                  <a:gd name="T28" fmla="*/ 1 w 17"/>
                  <a:gd name="T29" fmla="*/ 4 h 16"/>
                  <a:gd name="T30" fmla="*/ 0 w 17"/>
                  <a:gd name="T31" fmla="*/ 5 h 16"/>
                  <a:gd name="T32" fmla="*/ 1 w 17"/>
                  <a:gd name="T33" fmla="*/ 8 h 16"/>
                  <a:gd name="T34" fmla="*/ 2 w 17"/>
                  <a:gd name="T35" fmla="*/ 10 h 16"/>
                  <a:gd name="T36" fmla="*/ 3 w 17"/>
                  <a:gd name="T37" fmla="*/ 12 h 16"/>
                  <a:gd name="T38" fmla="*/ 5 w 17"/>
                  <a:gd name="T39" fmla="*/ 15 h 16"/>
                  <a:gd name="T40" fmla="*/ 8 w 17"/>
                  <a:gd name="T41" fmla="*/ 15 h 16"/>
                  <a:gd name="T42" fmla="*/ 9 w 17"/>
                  <a:gd name="T43" fmla="*/ 15 h 16"/>
                  <a:gd name="T44" fmla="*/ 10 w 17"/>
                  <a:gd name="T45" fmla="*/ 15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6"/>
                  <a:gd name="T71" fmla="*/ 17 w 17"/>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6">
                    <a:moveTo>
                      <a:pt x="10" y="15"/>
                    </a:moveTo>
                    <a:lnTo>
                      <a:pt x="13" y="12"/>
                    </a:lnTo>
                    <a:lnTo>
                      <a:pt x="13" y="11"/>
                    </a:lnTo>
                    <a:lnTo>
                      <a:pt x="14" y="11"/>
                    </a:lnTo>
                    <a:lnTo>
                      <a:pt x="16" y="8"/>
                    </a:lnTo>
                    <a:lnTo>
                      <a:pt x="14" y="7"/>
                    </a:lnTo>
                    <a:lnTo>
                      <a:pt x="13" y="5"/>
                    </a:lnTo>
                    <a:lnTo>
                      <a:pt x="11" y="2"/>
                    </a:lnTo>
                    <a:lnTo>
                      <a:pt x="10" y="1"/>
                    </a:lnTo>
                    <a:lnTo>
                      <a:pt x="6" y="0"/>
                    </a:lnTo>
                    <a:lnTo>
                      <a:pt x="5" y="0"/>
                    </a:lnTo>
                    <a:lnTo>
                      <a:pt x="5" y="1"/>
                    </a:lnTo>
                    <a:lnTo>
                      <a:pt x="2" y="2"/>
                    </a:lnTo>
                    <a:lnTo>
                      <a:pt x="1" y="3"/>
                    </a:lnTo>
                    <a:lnTo>
                      <a:pt x="1" y="4"/>
                    </a:lnTo>
                    <a:lnTo>
                      <a:pt x="0" y="5"/>
                    </a:lnTo>
                    <a:lnTo>
                      <a:pt x="1" y="8"/>
                    </a:lnTo>
                    <a:lnTo>
                      <a:pt x="2" y="10"/>
                    </a:lnTo>
                    <a:lnTo>
                      <a:pt x="3" y="12"/>
                    </a:lnTo>
                    <a:lnTo>
                      <a:pt x="5" y="15"/>
                    </a:lnTo>
                    <a:lnTo>
                      <a:pt x="8" y="15"/>
                    </a:lnTo>
                    <a:lnTo>
                      <a:pt x="9" y="15"/>
                    </a:lnTo>
                    <a:lnTo>
                      <a:pt x="10"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6" name="Freeform 2131">
                <a:extLst>
                  <a:ext uri="{FF2B5EF4-FFF2-40B4-BE49-F238E27FC236}">
                    <a16:creationId xmlns:a16="http://schemas.microsoft.com/office/drawing/2014/main" id="{F3EA27F6-6FCE-45EB-889D-E8D27C60DE33}"/>
                  </a:ext>
                </a:extLst>
              </p:cNvPr>
              <p:cNvSpPr>
                <a:spLocks/>
              </p:cNvSpPr>
              <p:nvPr/>
            </p:nvSpPr>
            <p:spPr bwMode="auto">
              <a:xfrm>
                <a:off x="4268" y="2443"/>
                <a:ext cx="17" cy="15"/>
              </a:xfrm>
              <a:custGeom>
                <a:avLst/>
                <a:gdLst>
                  <a:gd name="T0" fmla="*/ 3 w 17"/>
                  <a:gd name="T1" fmla="*/ 10 h 15"/>
                  <a:gd name="T2" fmla="*/ 1 w 17"/>
                  <a:gd name="T3" fmla="*/ 6 h 15"/>
                  <a:gd name="T4" fmla="*/ 0 w 17"/>
                  <a:gd name="T5" fmla="*/ 3 h 15"/>
                  <a:gd name="T6" fmla="*/ 1 w 17"/>
                  <a:gd name="T7" fmla="*/ 2 h 15"/>
                  <a:gd name="T8" fmla="*/ 1 w 17"/>
                  <a:gd name="T9" fmla="*/ 1 h 15"/>
                  <a:gd name="T10" fmla="*/ 3 w 17"/>
                  <a:gd name="T11" fmla="*/ 0 h 15"/>
                  <a:gd name="T12" fmla="*/ 4 w 17"/>
                  <a:gd name="T13" fmla="*/ 0 h 15"/>
                  <a:gd name="T14" fmla="*/ 8 w 17"/>
                  <a:gd name="T15" fmla="*/ 0 h 15"/>
                  <a:gd name="T16" fmla="*/ 11 w 17"/>
                  <a:gd name="T17" fmla="*/ 2 h 15"/>
                  <a:gd name="T18" fmla="*/ 14 w 17"/>
                  <a:gd name="T19" fmla="*/ 4 h 15"/>
                  <a:gd name="T20" fmla="*/ 16 w 17"/>
                  <a:gd name="T21" fmla="*/ 7 h 15"/>
                  <a:gd name="T22" fmla="*/ 16 w 17"/>
                  <a:gd name="T23" fmla="*/ 11 h 15"/>
                  <a:gd name="T24" fmla="*/ 14 w 17"/>
                  <a:gd name="T25" fmla="*/ 12 h 15"/>
                  <a:gd name="T26" fmla="*/ 14 w 17"/>
                  <a:gd name="T27" fmla="*/ 14 h 15"/>
                  <a:gd name="T28" fmla="*/ 11 w 17"/>
                  <a:gd name="T29" fmla="*/ 14 h 15"/>
                  <a:gd name="T30" fmla="*/ 8 w 17"/>
                  <a:gd name="T31" fmla="*/ 14 h 15"/>
                  <a:gd name="T32" fmla="*/ 4 w 17"/>
                  <a:gd name="T33" fmla="*/ 11 h 15"/>
                  <a:gd name="T34" fmla="*/ 3 w 17"/>
                  <a:gd name="T35" fmla="*/ 1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3" y="10"/>
                    </a:moveTo>
                    <a:lnTo>
                      <a:pt x="1" y="6"/>
                    </a:lnTo>
                    <a:lnTo>
                      <a:pt x="0" y="3"/>
                    </a:lnTo>
                    <a:lnTo>
                      <a:pt x="1" y="2"/>
                    </a:lnTo>
                    <a:lnTo>
                      <a:pt x="1" y="1"/>
                    </a:lnTo>
                    <a:lnTo>
                      <a:pt x="3" y="0"/>
                    </a:lnTo>
                    <a:lnTo>
                      <a:pt x="4" y="0"/>
                    </a:lnTo>
                    <a:lnTo>
                      <a:pt x="8" y="0"/>
                    </a:lnTo>
                    <a:lnTo>
                      <a:pt x="11" y="2"/>
                    </a:lnTo>
                    <a:lnTo>
                      <a:pt x="14" y="4"/>
                    </a:lnTo>
                    <a:lnTo>
                      <a:pt x="16" y="7"/>
                    </a:lnTo>
                    <a:lnTo>
                      <a:pt x="16" y="11"/>
                    </a:lnTo>
                    <a:lnTo>
                      <a:pt x="14" y="12"/>
                    </a:lnTo>
                    <a:lnTo>
                      <a:pt x="14" y="14"/>
                    </a:lnTo>
                    <a:lnTo>
                      <a:pt x="11" y="14"/>
                    </a:lnTo>
                    <a:lnTo>
                      <a:pt x="8" y="14"/>
                    </a:lnTo>
                    <a:lnTo>
                      <a:pt x="4" y="11"/>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7" name="Freeform 2132">
                <a:extLst>
                  <a:ext uri="{FF2B5EF4-FFF2-40B4-BE49-F238E27FC236}">
                    <a16:creationId xmlns:a16="http://schemas.microsoft.com/office/drawing/2014/main" id="{7CC4A094-ADFB-4BF7-80C5-3C5AF9D903B4}"/>
                  </a:ext>
                </a:extLst>
              </p:cNvPr>
              <p:cNvSpPr>
                <a:spLocks/>
              </p:cNvSpPr>
              <p:nvPr/>
            </p:nvSpPr>
            <p:spPr bwMode="auto">
              <a:xfrm>
                <a:off x="4251" y="2402"/>
                <a:ext cx="100" cy="52"/>
              </a:xfrm>
              <a:custGeom>
                <a:avLst/>
                <a:gdLst>
                  <a:gd name="T0" fmla="*/ 0 w 100"/>
                  <a:gd name="T1" fmla="*/ 10 h 52"/>
                  <a:gd name="T2" fmla="*/ 19 w 100"/>
                  <a:gd name="T3" fmla="*/ 0 h 52"/>
                  <a:gd name="T4" fmla="*/ 99 w 100"/>
                  <a:gd name="T5" fmla="*/ 40 h 52"/>
                  <a:gd name="T6" fmla="*/ 78 w 100"/>
                  <a:gd name="T7" fmla="*/ 51 h 52"/>
                  <a:gd name="T8" fmla="*/ 0 w 100"/>
                  <a:gd name="T9" fmla="*/ 10 h 52"/>
                  <a:gd name="T10" fmla="*/ 0 60000 65536"/>
                  <a:gd name="T11" fmla="*/ 0 60000 65536"/>
                  <a:gd name="T12" fmla="*/ 0 60000 65536"/>
                  <a:gd name="T13" fmla="*/ 0 60000 65536"/>
                  <a:gd name="T14" fmla="*/ 0 60000 65536"/>
                  <a:gd name="T15" fmla="*/ 0 w 100"/>
                  <a:gd name="T16" fmla="*/ 0 h 52"/>
                  <a:gd name="T17" fmla="*/ 100 w 100"/>
                  <a:gd name="T18" fmla="*/ 52 h 52"/>
                </a:gdLst>
                <a:ahLst/>
                <a:cxnLst>
                  <a:cxn ang="T10">
                    <a:pos x="T0" y="T1"/>
                  </a:cxn>
                  <a:cxn ang="T11">
                    <a:pos x="T2" y="T3"/>
                  </a:cxn>
                  <a:cxn ang="T12">
                    <a:pos x="T4" y="T5"/>
                  </a:cxn>
                  <a:cxn ang="T13">
                    <a:pos x="T6" y="T7"/>
                  </a:cxn>
                  <a:cxn ang="T14">
                    <a:pos x="T8" y="T9"/>
                  </a:cxn>
                </a:cxnLst>
                <a:rect l="T15" t="T16" r="T17" b="T18"/>
                <a:pathLst>
                  <a:path w="100" h="52">
                    <a:moveTo>
                      <a:pt x="0" y="10"/>
                    </a:moveTo>
                    <a:lnTo>
                      <a:pt x="19" y="0"/>
                    </a:lnTo>
                    <a:lnTo>
                      <a:pt x="99" y="40"/>
                    </a:lnTo>
                    <a:lnTo>
                      <a:pt x="78" y="51"/>
                    </a:lnTo>
                    <a:lnTo>
                      <a:pt x="0"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8" name="Freeform 2133">
                <a:extLst>
                  <a:ext uri="{FF2B5EF4-FFF2-40B4-BE49-F238E27FC236}">
                    <a16:creationId xmlns:a16="http://schemas.microsoft.com/office/drawing/2014/main" id="{95C5F8E1-E582-4287-9ADA-E72AE9656E8B}"/>
                  </a:ext>
                </a:extLst>
              </p:cNvPr>
              <p:cNvSpPr>
                <a:spLocks/>
              </p:cNvSpPr>
              <p:nvPr/>
            </p:nvSpPr>
            <p:spPr bwMode="auto">
              <a:xfrm>
                <a:off x="4251" y="2411"/>
                <a:ext cx="80" cy="64"/>
              </a:xfrm>
              <a:custGeom>
                <a:avLst/>
                <a:gdLst>
                  <a:gd name="T0" fmla="*/ 0 w 80"/>
                  <a:gd name="T1" fmla="*/ 0 h 64"/>
                  <a:gd name="T2" fmla="*/ 79 w 80"/>
                  <a:gd name="T3" fmla="*/ 41 h 64"/>
                  <a:gd name="T4" fmla="*/ 79 w 80"/>
                  <a:gd name="T5" fmla="*/ 63 h 64"/>
                  <a:gd name="T6" fmla="*/ 0 w 80"/>
                  <a:gd name="T7" fmla="*/ 21 h 64"/>
                  <a:gd name="T8" fmla="*/ 0 w 80"/>
                  <a:gd name="T9" fmla="*/ 0 h 64"/>
                  <a:gd name="T10" fmla="*/ 0 60000 65536"/>
                  <a:gd name="T11" fmla="*/ 0 60000 65536"/>
                  <a:gd name="T12" fmla="*/ 0 60000 65536"/>
                  <a:gd name="T13" fmla="*/ 0 60000 65536"/>
                  <a:gd name="T14" fmla="*/ 0 60000 65536"/>
                  <a:gd name="T15" fmla="*/ 0 w 80"/>
                  <a:gd name="T16" fmla="*/ 0 h 64"/>
                  <a:gd name="T17" fmla="*/ 80 w 80"/>
                  <a:gd name="T18" fmla="*/ 64 h 64"/>
                </a:gdLst>
                <a:ahLst/>
                <a:cxnLst>
                  <a:cxn ang="T10">
                    <a:pos x="T0" y="T1"/>
                  </a:cxn>
                  <a:cxn ang="T11">
                    <a:pos x="T2" y="T3"/>
                  </a:cxn>
                  <a:cxn ang="T12">
                    <a:pos x="T4" y="T5"/>
                  </a:cxn>
                  <a:cxn ang="T13">
                    <a:pos x="T6" y="T7"/>
                  </a:cxn>
                  <a:cxn ang="T14">
                    <a:pos x="T8" y="T9"/>
                  </a:cxn>
                </a:cxnLst>
                <a:rect l="T15" t="T16" r="T17" b="T18"/>
                <a:pathLst>
                  <a:path w="80" h="64">
                    <a:moveTo>
                      <a:pt x="0" y="0"/>
                    </a:moveTo>
                    <a:lnTo>
                      <a:pt x="79" y="41"/>
                    </a:lnTo>
                    <a:lnTo>
                      <a:pt x="79" y="63"/>
                    </a:lnTo>
                    <a:lnTo>
                      <a:pt x="0" y="21"/>
                    </a:lnTo>
                    <a:lnTo>
                      <a:pt x="0"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9" name="Freeform 2134">
                <a:extLst>
                  <a:ext uri="{FF2B5EF4-FFF2-40B4-BE49-F238E27FC236}">
                    <a16:creationId xmlns:a16="http://schemas.microsoft.com/office/drawing/2014/main" id="{4E85416C-02BC-4EC9-981B-D299AEA59836}"/>
                  </a:ext>
                </a:extLst>
              </p:cNvPr>
              <p:cNvSpPr>
                <a:spLocks/>
              </p:cNvSpPr>
              <p:nvPr/>
            </p:nvSpPr>
            <p:spPr bwMode="auto">
              <a:xfrm>
                <a:off x="4179" y="2503"/>
                <a:ext cx="21" cy="34"/>
              </a:xfrm>
              <a:custGeom>
                <a:avLst/>
                <a:gdLst>
                  <a:gd name="T0" fmla="*/ 20 w 21"/>
                  <a:gd name="T1" fmla="*/ 11 h 34"/>
                  <a:gd name="T2" fmla="*/ 0 w 21"/>
                  <a:gd name="T3" fmla="*/ 0 h 34"/>
                  <a:gd name="T4" fmla="*/ 0 w 21"/>
                  <a:gd name="T5" fmla="*/ 22 h 34"/>
                  <a:gd name="T6" fmla="*/ 20 w 21"/>
                  <a:gd name="T7" fmla="*/ 33 h 34"/>
                  <a:gd name="T8" fmla="*/ 20 w 21"/>
                  <a:gd name="T9" fmla="*/ 11 h 34"/>
                  <a:gd name="T10" fmla="*/ 0 60000 65536"/>
                  <a:gd name="T11" fmla="*/ 0 60000 65536"/>
                  <a:gd name="T12" fmla="*/ 0 60000 65536"/>
                  <a:gd name="T13" fmla="*/ 0 60000 65536"/>
                  <a:gd name="T14" fmla="*/ 0 60000 65536"/>
                  <a:gd name="T15" fmla="*/ 0 w 21"/>
                  <a:gd name="T16" fmla="*/ 0 h 34"/>
                  <a:gd name="T17" fmla="*/ 21 w 21"/>
                  <a:gd name="T18" fmla="*/ 34 h 34"/>
                </a:gdLst>
                <a:ahLst/>
                <a:cxnLst>
                  <a:cxn ang="T10">
                    <a:pos x="T0" y="T1"/>
                  </a:cxn>
                  <a:cxn ang="T11">
                    <a:pos x="T2" y="T3"/>
                  </a:cxn>
                  <a:cxn ang="T12">
                    <a:pos x="T4" y="T5"/>
                  </a:cxn>
                  <a:cxn ang="T13">
                    <a:pos x="T6" y="T7"/>
                  </a:cxn>
                  <a:cxn ang="T14">
                    <a:pos x="T8" y="T9"/>
                  </a:cxn>
                </a:cxnLst>
                <a:rect l="T15" t="T16" r="T17" b="T18"/>
                <a:pathLst>
                  <a:path w="21" h="34">
                    <a:moveTo>
                      <a:pt x="20" y="11"/>
                    </a:moveTo>
                    <a:lnTo>
                      <a:pt x="0" y="0"/>
                    </a:lnTo>
                    <a:lnTo>
                      <a:pt x="0" y="22"/>
                    </a:lnTo>
                    <a:lnTo>
                      <a:pt x="20" y="33"/>
                    </a:lnTo>
                    <a:lnTo>
                      <a:pt x="20" y="11"/>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0" name="Freeform 2135">
                <a:extLst>
                  <a:ext uri="{FF2B5EF4-FFF2-40B4-BE49-F238E27FC236}">
                    <a16:creationId xmlns:a16="http://schemas.microsoft.com/office/drawing/2014/main" id="{E1A2F07F-84D1-4BAF-BCC8-00C509BC5295}"/>
                  </a:ext>
                </a:extLst>
              </p:cNvPr>
              <p:cNvSpPr>
                <a:spLocks/>
              </p:cNvSpPr>
              <p:nvPr/>
            </p:nvSpPr>
            <p:spPr bwMode="auto">
              <a:xfrm>
                <a:off x="4284" y="2558"/>
                <a:ext cx="20" cy="33"/>
              </a:xfrm>
              <a:custGeom>
                <a:avLst/>
                <a:gdLst>
                  <a:gd name="T0" fmla="*/ 19 w 20"/>
                  <a:gd name="T1" fmla="*/ 10 h 33"/>
                  <a:gd name="T2" fmla="*/ 0 w 20"/>
                  <a:gd name="T3" fmla="*/ 0 h 33"/>
                  <a:gd name="T4" fmla="*/ 0 w 20"/>
                  <a:gd name="T5" fmla="*/ 21 h 33"/>
                  <a:gd name="T6" fmla="*/ 19 w 20"/>
                  <a:gd name="T7" fmla="*/ 32 h 33"/>
                  <a:gd name="T8" fmla="*/ 19 w 20"/>
                  <a:gd name="T9" fmla="*/ 10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19" y="10"/>
                    </a:moveTo>
                    <a:lnTo>
                      <a:pt x="0" y="0"/>
                    </a:lnTo>
                    <a:lnTo>
                      <a:pt x="0" y="21"/>
                    </a:lnTo>
                    <a:lnTo>
                      <a:pt x="19" y="32"/>
                    </a:lnTo>
                    <a:lnTo>
                      <a:pt x="19" y="1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1" name="Freeform 2136">
                <a:extLst>
                  <a:ext uri="{FF2B5EF4-FFF2-40B4-BE49-F238E27FC236}">
                    <a16:creationId xmlns:a16="http://schemas.microsoft.com/office/drawing/2014/main" id="{DDFB426F-5B13-4B25-89A9-F8807B0265A9}"/>
                  </a:ext>
                </a:extLst>
              </p:cNvPr>
              <p:cNvSpPr>
                <a:spLocks/>
              </p:cNvSpPr>
              <p:nvPr/>
            </p:nvSpPr>
            <p:spPr bwMode="auto">
              <a:xfrm>
                <a:off x="4199" y="2472"/>
                <a:ext cx="78" cy="65"/>
              </a:xfrm>
              <a:custGeom>
                <a:avLst/>
                <a:gdLst>
                  <a:gd name="T0" fmla="*/ 76 w 78"/>
                  <a:gd name="T1" fmla="*/ 0 h 65"/>
                  <a:gd name="T2" fmla="*/ 0 w 78"/>
                  <a:gd name="T3" fmla="*/ 42 h 65"/>
                  <a:gd name="T4" fmla="*/ 0 w 78"/>
                  <a:gd name="T5" fmla="*/ 64 h 65"/>
                  <a:gd name="T6" fmla="*/ 77 w 78"/>
                  <a:gd name="T7" fmla="*/ 21 h 65"/>
                  <a:gd name="T8" fmla="*/ 76 w 78"/>
                  <a:gd name="T9" fmla="*/ 0 h 65"/>
                  <a:gd name="T10" fmla="*/ 0 60000 65536"/>
                  <a:gd name="T11" fmla="*/ 0 60000 65536"/>
                  <a:gd name="T12" fmla="*/ 0 60000 65536"/>
                  <a:gd name="T13" fmla="*/ 0 60000 65536"/>
                  <a:gd name="T14" fmla="*/ 0 60000 65536"/>
                  <a:gd name="T15" fmla="*/ 0 w 78"/>
                  <a:gd name="T16" fmla="*/ 0 h 65"/>
                  <a:gd name="T17" fmla="*/ 78 w 78"/>
                  <a:gd name="T18" fmla="*/ 65 h 65"/>
                </a:gdLst>
                <a:ahLst/>
                <a:cxnLst>
                  <a:cxn ang="T10">
                    <a:pos x="T0" y="T1"/>
                  </a:cxn>
                  <a:cxn ang="T11">
                    <a:pos x="T2" y="T3"/>
                  </a:cxn>
                  <a:cxn ang="T12">
                    <a:pos x="T4" y="T5"/>
                  </a:cxn>
                  <a:cxn ang="T13">
                    <a:pos x="T6" y="T7"/>
                  </a:cxn>
                  <a:cxn ang="T14">
                    <a:pos x="T8" y="T9"/>
                  </a:cxn>
                </a:cxnLst>
                <a:rect l="T15" t="T16" r="T17" b="T18"/>
                <a:pathLst>
                  <a:path w="78" h="65">
                    <a:moveTo>
                      <a:pt x="76" y="0"/>
                    </a:moveTo>
                    <a:lnTo>
                      <a:pt x="0" y="42"/>
                    </a:lnTo>
                    <a:lnTo>
                      <a:pt x="0" y="64"/>
                    </a:lnTo>
                    <a:lnTo>
                      <a:pt x="77" y="21"/>
                    </a:lnTo>
                    <a:lnTo>
                      <a:pt x="76"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2" name="Freeform 2137">
                <a:extLst>
                  <a:ext uri="{FF2B5EF4-FFF2-40B4-BE49-F238E27FC236}">
                    <a16:creationId xmlns:a16="http://schemas.microsoft.com/office/drawing/2014/main" id="{2C5100A2-8DAD-408A-83A8-9EC215FA1B51}"/>
                  </a:ext>
                </a:extLst>
              </p:cNvPr>
              <p:cNvSpPr>
                <a:spLocks/>
              </p:cNvSpPr>
              <p:nvPr/>
            </p:nvSpPr>
            <p:spPr bwMode="auto">
              <a:xfrm>
                <a:off x="4370" y="2478"/>
                <a:ext cx="17" cy="15"/>
              </a:xfrm>
              <a:custGeom>
                <a:avLst/>
                <a:gdLst>
                  <a:gd name="T0" fmla="*/ 4 w 17"/>
                  <a:gd name="T1" fmla="*/ 0 h 15"/>
                  <a:gd name="T2" fmla="*/ 16 w 17"/>
                  <a:gd name="T3" fmla="*/ 8 h 15"/>
                  <a:gd name="T4" fmla="*/ 12 w 17"/>
                  <a:gd name="T5" fmla="*/ 14 h 15"/>
                  <a:gd name="T6" fmla="*/ 0 w 17"/>
                  <a:gd name="T7" fmla="*/ 4 h 15"/>
                  <a:gd name="T8" fmla="*/ 4 w 17"/>
                  <a:gd name="T9" fmla="*/ 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4" y="0"/>
                    </a:moveTo>
                    <a:lnTo>
                      <a:pt x="16" y="8"/>
                    </a:lnTo>
                    <a:lnTo>
                      <a:pt x="12" y="14"/>
                    </a:lnTo>
                    <a:lnTo>
                      <a:pt x="0" y="4"/>
                    </a:lnTo>
                    <a:lnTo>
                      <a:pt x="4"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3" name="Freeform 2138">
                <a:extLst>
                  <a:ext uri="{FF2B5EF4-FFF2-40B4-BE49-F238E27FC236}">
                    <a16:creationId xmlns:a16="http://schemas.microsoft.com/office/drawing/2014/main" id="{F32474E6-095E-40EA-B153-F243AEC39446}"/>
                  </a:ext>
                </a:extLst>
              </p:cNvPr>
              <p:cNvSpPr>
                <a:spLocks/>
              </p:cNvSpPr>
              <p:nvPr/>
            </p:nvSpPr>
            <p:spPr bwMode="auto">
              <a:xfrm>
                <a:off x="4336" y="2454"/>
                <a:ext cx="30" cy="15"/>
              </a:xfrm>
              <a:custGeom>
                <a:avLst/>
                <a:gdLst>
                  <a:gd name="T0" fmla="*/ 19 w 30"/>
                  <a:gd name="T1" fmla="*/ 0 h 15"/>
                  <a:gd name="T2" fmla="*/ 29 w 30"/>
                  <a:gd name="T3" fmla="*/ 4 h 15"/>
                  <a:gd name="T4" fmla="*/ 10 w 30"/>
                  <a:gd name="T5" fmla="*/ 14 h 15"/>
                  <a:gd name="T6" fmla="*/ 0 w 30"/>
                  <a:gd name="T7" fmla="*/ 9 h 15"/>
                  <a:gd name="T8" fmla="*/ 19 w 30"/>
                  <a:gd name="T9" fmla="*/ 0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19" y="0"/>
                    </a:moveTo>
                    <a:lnTo>
                      <a:pt x="29" y="4"/>
                    </a:lnTo>
                    <a:lnTo>
                      <a:pt x="10" y="14"/>
                    </a:lnTo>
                    <a:lnTo>
                      <a:pt x="0" y="9"/>
                    </a:lnTo>
                    <a:lnTo>
                      <a:pt x="19"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4" name="Freeform 2139">
                <a:extLst>
                  <a:ext uri="{FF2B5EF4-FFF2-40B4-BE49-F238E27FC236}">
                    <a16:creationId xmlns:a16="http://schemas.microsoft.com/office/drawing/2014/main" id="{09C26B09-B6A4-416A-B896-31603EE1CFCA}"/>
                  </a:ext>
                </a:extLst>
              </p:cNvPr>
              <p:cNvSpPr>
                <a:spLocks/>
              </p:cNvSpPr>
              <p:nvPr/>
            </p:nvSpPr>
            <p:spPr bwMode="auto">
              <a:xfrm>
                <a:off x="4336" y="2463"/>
                <a:ext cx="17" cy="25"/>
              </a:xfrm>
              <a:custGeom>
                <a:avLst/>
                <a:gdLst>
                  <a:gd name="T0" fmla="*/ 0 w 17"/>
                  <a:gd name="T1" fmla="*/ 19 h 25"/>
                  <a:gd name="T2" fmla="*/ 16 w 17"/>
                  <a:gd name="T3" fmla="*/ 24 h 25"/>
                  <a:gd name="T4" fmla="*/ 16 w 17"/>
                  <a:gd name="T5" fmla="*/ 6 h 25"/>
                  <a:gd name="T6" fmla="*/ 0 w 17"/>
                  <a:gd name="T7" fmla="*/ 0 h 25"/>
                  <a:gd name="T8" fmla="*/ 0 w 17"/>
                  <a:gd name="T9" fmla="*/ 19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19"/>
                    </a:moveTo>
                    <a:lnTo>
                      <a:pt x="16" y="24"/>
                    </a:lnTo>
                    <a:lnTo>
                      <a:pt x="16" y="6"/>
                    </a:lnTo>
                    <a:lnTo>
                      <a:pt x="0" y="0"/>
                    </a:lnTo>
                    <a:lnTo>
                      <a:pt x="0" y="19"/>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5" name="Freeform 2140">
                <a:extLst>
                  <a:ext uri="{FF2B5EF4-FFF2-40B4-BE49-F238E27FC236}">
                    <a16:creationId xmlns:a16="http://schemas.microsoft.com/office/drawing/2014/main" id="{96FBAA8D-D41F-49F0-99B1-4FF4D5EC812B}"/>
                  </a:ext>
                </a:extLst>
              </p:cNvPr>
              <p:cNvSpPr>
                <a:spLocks/>
              </p:cNvSpPr>
              <p:nvPr/>
            </p:nvSpPr>
            <p:spPr bwMode="auto">
              <a:xfrm>
                <a:off x="4346" y="2458"/>
                <a:ext cx="20" cy="30"/>
              </a:xfrm>
              <a:custGeom>
                <a:avLst/>
                <a:gdLst>
                  <a:gd name="T0" fmla="*/ 19 w 20"/>
                  <a:gd name="T1" fmla="*/ 20 h 30"/>
                  <a:gd name="T2" fmla="*/ 0 w 20"/>
                  <a:gd name="T3" fmla="*/ 29 h 30"/>
                  <a:gd name="T4" fmla="*/ 0 w 20"/>
                  <a:gd name="T5" fmla="*/ 9 h 30"/>
                  <a:gd name="T6" fmla="*/ 19 w 20"/>
                  <a:gd name="T7" fmla="*/ 0 h 30"/>
                  <a:gd name="T8" fmla="*/ 19 w 20"/>
                  <a:gd name="T9" fmla="*/ 20 h 30"/>
                  <a:gd name="T10" fmla="*/ 0 60000 65536"/>
                  <a:gd name="T11" fmla="*/ 0 60000 65536"/>
                  <a:gd name="T12" fmla="*/ 0 60000 65536"/>
                  <a:gd name="T13" fmla="*/ 0 60000 65536"/>
                  <a:gd name="T14" fmla="*/ 0 60000 65536"/>
                  <a:gd name="T15" fmla="*/ 0 w 20"/>
                  <a:gd name="T16" fmla="*/ 0 h 30"/>
                  <a:gd name="T17" fmla="*/ 20 w 20"/>
                  <a:gd name="T18" fmla="*/ 30 h 30"/>
                </a:gdLst>
                <a:ahLst/>
                <a:cxnLst>
                  <a:cxn ang="T10">
                    <a:pos x="T0" y="T1"/>
                  </a:cxn>
                  <a:cxn ang="T11">
                    <a:pos x="T2" y="T3"/>
                  </a:cxn>
                  <a:cxn ang="T12">
                    <a:pos x="T4" y="T5"/>
                  </a:cxn>
                  <a:cxn ang="T13">
                    <a:pos x="T6" y="T7"/>
                  </a:cxn>
                  <a:cxn ang="T14">
                    <a:pos x="T8" y="T9"/>
                  </a:cxn>
                </a:cxnLst>
                <a:rect l="T15" t="T16" r="T17" b="T18"/>
                <a:pathLst>
                  <a:path w="20" h="30">
                    <a:moveTo>
                      <a:pt x="19" y="20"/>
                    </a:moveTo>
                    <a:lnTo>
                      <a:pt x="0" y="29"/>
                    </a:lnTo>
                    <a:lnTo>
                      <a:pt x="0" y="9"/>
                    </a:lnTo>
                    <a:lnTo>
                      <a:pt x="19" y="0"/>
                    </a:lnTo>
                    <a:lnTo>
                      <a:pt x="19" y="2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6" name="Freeform 2141">
                <a:extLst>
                  <a:ext uri="{FF2B5EF4-FFF2-40B4-BE49-F238E27FC236}">
                    <a16:creationId xmlns:a16="http://schemas.microsoft.com/office/drawing/2014/main" id="{6CEEE7D3-86E8-4107-AE4C-BFDC7208504C}"/>
                  </a:ext>
                </a:extLst>
              </p:cNvPr>
              <p:cNvSpPr>
                <a:spLocks/>
              </p:cNvSpPr>
              <p:nvPr/>
            </p:nvSpPr>
            <p:spPr bwMode="auto">
              <a:xfrm>
                <a:off x="4348" y="2463"/>
                <a:ext cx="21" cy="16"/>
              </a:xfrm>
              <a:custGeom>
                <a:avLst/>
                <a:gdLst>
                  <a:gd name="T0" fmla="*/ 14 w 21"/>
                  <a:gd name="T1" fmla="*/ 0 h 16"/>
                  <a:gd name="T2" fmla="*/ 20 w 21"/>
                  <a:gd name="T3" fmla="*/ 5 h 16"/>
                  <a:gd name="T4" fmla="*/ 16 w 21"/>
                  <a:gd name="T5" fmla="*/ 12 h 16"/>
                  <a:gd name="T6" fmla="*/ 7 w 21"/>
                  <a:gd name="T7" fmla="*/ 15 h 16"/>
                  <a:gd name="T8" fmla="*/ 0 w 21"/>
                  <a:gd name="T9" fmla="*/ 9 h 16"/>
                  <a:gd name="T10" fmla="*/ 14 w 21"/>
                  <a:gd name="T11" fmla="*/ 0 h 16"/>
                  <a:gd name="T12" fmla="*/ 0 60000 65536"/>
                  <a:gd name="T13" fmla="*/ 0 60000 65536"/>
                  <a:gd name="T14" fmla="*/ 0 60000 65536"/>
                  <a:gd name="T15" fmla="*/ 0 60000 65536"/>
                  <a:gd name="T16" fmla="*/ 0 60000 65536"/>
                  <a:gd name="T17" fmla="*/ 0 60000 65536"/>
                  <a:gd name="T18" fmla="*/ 0 w 21"/>
                  <a:gd name="T19" fmla="*/ 0 h 16"/>
                  <a:gd name="T20" fmla="*/ 21 w 21"/>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1" h="16">
                    <a:moveTo>
                      <a:pt x="14" y="0"/>
                    </a:moveTo>
                    <a:lnTo>
                      <a:pt x="20" y="5"/>
                    </a:lnTo>
                    <a:lnTo>
                      <a:pt x="16" y="12"/>
                    </a:lnTo>
                    <a:lnTo>
                      <a:pt x="7" y="15"/>
                    </a:lnTo>
                    <a:lnTo>
                      <a:pt x="0" y="9"/>
                    </a:lnTo>
                    <a:lnTo>
                      <a:pt x="14"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7" name="Freeform 2142">
                <a:extLst>
                  <a:ext uri="{FF2B5EF4-FFF2-40B4-BE49-F238E27FC236}">
                    <a16:creationId xmlns:a16="http://schemas.microsoft.com/office/drawing/2014/main" id="{B66E58E7-26E5-4922-BBB8-84066ACB73CD}"/>
                  </a:ext>
                </a:extLst>
              </p:cNvPr>
              <p:cNvSpPr>
                <a:spLocks/>
              </p:cNvSpPr>
              <p:nvPr/>
            </p:nvSpPr>
            <p:spPr bwMode="auto">
              <a:xfrm>
                <a:off x="4348" y="2471"/>
                <a:ext cx="17" cy="23"/>
              </a:xfrm>
              <a:custGeom>
                <a:avLst/>
                <a:gdLst>
                  <a:gd name="T0" fmla="*/ 0 w 17"/>
                  <a:gd name="T1" fmla="*/ 16 h 23"/>
                  <a:gd name="T2" fmla="*/ 15 w 17"/>
                  <a:gd name="T3" fmla="*/ 22 h 23"/>
                  <a:gd name="T4" fmla="*/ 16 w 17"/>
                  <a:gd name="T5" fmla="*/ 9 h 23"/>
                  <a:gd name="T6" fmla="*/ 12 w 17"/>
                  <a:gd name="T7" fmla="*/ 4 h 23"/>
                  <a:gd name="T8" fmla="*/ 0 w 17"/>
                  <a:gd name="T9" fmla="*/ 0 h 23"/>
                  <a:gd name="T10" fmla="*/ 0 w 17"/>
                  <a:gd name="T11" fmla="*/ 16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16"/>
                    </a:moveTo>
                    <a:lnTo>
                      <a:pt x="15" y="22"/>
                    </a:lnTo>
                    <a:lnTo>
                      <a:pt x="16" y="9"/>
                    </a:lnTo>
                    <a:lnTo>
                      <a:pt x="12" y="4"/>
                    </a:lnTo>
                    <a:lnTo>
                      <a:pt x="0" y="0"/>
                    </a:lnTo>
                    <a:lnTo>
                      <a:pt x="0" y="16"/>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8" name="Freeform 2143">
                <a:extLst>
                  <a:ext uri="{FF2B5EF4-FFF2-40B4-BE49-F238E27FC236}">
                    <a16:creationId xmlns:a16="http://schemas.microsoft.com/office/drawing/2014/main" id="{9FA48CAD-C8DE-47E4-87CE-3EA40C798171}"/>
                  </a:ext>
                </a:extLst>
              </p:cNvPr>
              <p:cNvSpPr>
                <a:spLocks/>
              </p:cNvSpPr>
              <p:nvPr/>
            </p:nvSpPr>
            <p:spPr bwMode="auto">
              <a:xfrm>
                <a:off x="4358" y="2481"/>
                <a:ext cx="17" cy="16"/>
              </a:xfrm>
              <a:custGeom>
                <a:avLst/>
                <a:gdLst>
                  <a:gd name="T0" fmla="*/ 0 w 17"/>
                  <a:gd name="T1" fmla="*/ 11 h 16"/>
                  <a:gd name="T2" fmla="*/ 2 w 17"/>
                  <a:gd name="T3" fmla="*/ 7 h 16"/>
                  <a:gd name="T4" fmla="*/ 9 w 17"/>
                  <a:gd name="T5" fmla="*/ 9 h 16"/>
                  <a:gd name="T6" fmla="*/ 13 w 17"/>
                  <a:gd name="T7" fmla="*/ 15 h 16"/>
                  <a:gd name="T8" fmla="*/ 16 w 17"/>
                  <a:gd name="T9" fmla="*/ 14 h 16"/>
                  <a:gd name="T10" fmla="*/ 13 w 17"/>
                  <a:gd name="T11" fmla="*/ 6 h 16"/>
                  <a:gd name="T12" fmla="*/ 0 w 17"/>
                  <a:gd name="T13" fmla="*/ 0 h 16"/>
                  <a:gd name="T14" fmla="*/ 0 w 17"/>
                  <a:gd name="T15" fmla="*/ 11 h 16"/>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6"/>
                  <a:gd name="T26" fmla="*/ 17 w 1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6">
                    <a:moveTo>
                      <a:pt x="0" y="11"/>
                    </a:moveTo>
                    <a:lnTo>
                      <a:pt x="2" y="7"/>
                    </a:lnTo>
                    <a:lnTo>
                      <a:pt x="9" y="9"/>
                    </a:lnTo>
                    <a:lnTo>
                      <a:pt x="13" y="15"/>
                    </a:lnTo>
                    <a:lnTo>
                      <a:pt x="16" y="14"/>
                    </a:lnTo>
                    <a:lnTo>
                      <a:pt x="13" y="6"/>
                    </a:lnTo>
                    <a:lnTo>
                      <a:pt x="0" y="0"/>
                    </a:lnTo>
                    <a:lnTo>
                      <a:pt x="0" y="11"/>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9" name="Freeform 2144">
                <a:extLst>
                  <a:ext uri="{FF2B5EF4-FFF2-40B4-BE49-F238E27FC236}">
                    <a16:creationId xmlns:a16="http://schemas.microsoft.com/office/drawing/2014/main" id="{074AE1E4-09E6-4687-A1EC-45566C8AAEB8}"/>
                  </a:ext>
                </a:extLst>
              </p:cNvPr>
              <p:cNvSpPr>
                <a:spLocks/>
              </p:cNvSpPr>
              <p:nvPr/>
            </p:nvSpPr>
            <p:spPr bwMode="auto">
              <a:xfrm>
                <a:off x="4370" y="2482"/>
                <a:ext cx="17" cy="16"/>
              </a:xfrm>
              <a:custGeom>
                <a:avLst/>
                <a:gdLst>
                  <a:gd name="T0" fmla="*/ 16 w 17"/>
                  <a:gd name="T1" fmla="*/ 10 h 16"/>
                  <a:gd name="T2" fmla="*/ 2 w 17"/>
                  <a:gd name="T3" fmla="*/ 15 h 16"/>
                  <a:gd name="T4" fmla="*/ 0 w 17"/>
                  <a:gd name="T5" fmla="*/ 5 h 16"/>
                  <a:gd name="T6" fmla="*/ 9 w 17"/>
                  <a:gd name="T7" fmla="*/ 3 h 16"/>
                  <a:gd name="T8" fmla="*/ 14 w 17"/>
                  <a:gd name="T9" fmla="*/ 0 h 16"/>
                  <a:gd name="T10" fmla="*/ 16 w 17"/>
                  <a:gd name="T11" fmla="*/ 1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0"/>
                    </a:moveTo>
                    <a:lnTo>
                      <a:pt x="2" y="15"/>
                    </a:lnTo>
                    <a:lnTo>
                      <a:pt x="0" y="5"/>
                    </a:lnTo>
                    <a:lnTo>
                      <a:pt x="9" y="3"/>
                    </a:lnTo>
                    <a:lnTo>
                      <a:pt x="14" y="0"/>
                    </a:lnTo>
                    <a:lnTo>
                      <a:pt x="16" y="1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0" name="Freeform 2145">
                <a:extLst>
                  <a:ext uri="{FF2B5EF4-FFF2-40B4-BE49-F238E27FC236}">
                    <a16:creationId xmlns:a16="http://schemas.microsoft.com/office/drawing/2014/main" id="{B5103132-F070-4A3A-82C9-AA6867CC2503}"/>
                  </a:ext>
                </a:extLst>
              </p:cNvPr>
              <p:cNvSpPr>
                <a:spLocks/>
              </p:cNvSpPr>
              <p:nvPr/>
            </p:nvSpPr>
            <p:spPr bwMode="auto">
              <a:xfrm>
                <a:off x="4349" y="2473"/>
                <a:ext cx="17" cy="16"/>
              </a:xfrm>
              <a:custGeom>
                <a:avLst/>
                <a:gdLst>
                  <a:gd name="T0" fmla="*/ 0 w 17"/>
                  <a:gd name="T1" fmla="*/ 8 h 16"/>
                  <a:gd name="T2" fmla="*/ 16 w 17"/>
                  <a:gd name="T3" fmla="*/ 15 h 16"/>
                  <a:gd name="T4" fmla="*/ 11 w 17"/>
                  <a:gd name="T5" fmla="*/ 4 h 16"/>
                  <a:gd name="T6" fmla="*/ 0 w 17"/>
                  <a:gd name="T7" fmla="*/ 0 h 16"/>
                  <a:gd name="T8" fmla="*/ 0 w 17"/>
                  <a:gd name="T9" fmla="*/ 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8"/>
                    </a:moveTo>
                    <a:lnTo>
                      <a:pt x="16" y="15"/>
                    </a:lnTo>
                    <a:lnTo>
                      <a:pt x="11" y="4"/>
                    </a:lnTo>
                    <a:lnTo>
                      <a:pt x="0" y="0"/>
                    </a:lnTo>
                    <a:lnTo>
                      <a:pt x="0" y="8"/>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1" name="Freeform 2146">
                <a:extLst>
                  <a:ext uri="{FF2B5EF4-FFF2-40B4-BE49-F238E27FC236}">
                    <a16:creationId xmlns:a16="http://schemas.microsoft.com/office/drawing/2014/main" id="{5BA2AEF2-7D74-4719-9A9C-0000AA4F0890}"/>
                  </a:ext>
                </a:extLst>
              </p:cNvPr>
              <p:cNvSpPr>
                <a:spLocks/>
              </p:cNvSpPr>
              <p:nvPr/>
            </p:nvSpPr>
            <p:spPr bwMode="auto">
              <a:xfrm>
                <a:off x="4358" y="2480"/>
                <a:ext cx="20" cy="15"/>
              </a:xfrm>
              <a:custGeom>
                <a:avLst/>
                <a:gdLst>
                  <a:gd name="T0" fmla="*/ 19 w 20"/>
                  <a:gd name="T1" fmla="*/ 11 h 15"/>
                  <a:gd name="T2" fmla="*/ 12 w 20"/>
                  <a:gd name="T3" fmla="*/ 14 h 15"/>
                  <a:gd name="T4" fmla="*/ 0 w 20"/>
                  <a:gd name="T5" fmla="*/ 3 h 15"/>
                  <a:gd name="T6" fmla="*/ 10 w 20"/>
                  <a:gd name="T7" fmla="*/ 0 h 15"/>
                  <a:gd name="T8" fmla="*/ 19 w 20"/>
                  <a:gd name="T9" fmla="*/ 11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19" y="11"/>
                    </a:moveTo>
                    <a:lnTo>
                      <a:pt x="12" y="14"/>
                    </a:lnTo>
                    <a:lnTo>
                      <a:pt x="0" y="3"/>
                    </a:lnTo>
                    <a:lnTo>
                      <a:pt x="10" y="0"/>
                    </a:lnTo>
                    <a:lnTo>
                      <a:pt x="19" y="11"/>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2" name="Freeform 2147">
                <a:extLst>
                  <a:ext uri="{FF2B5EF4-FFF2-40B4-BE49-F238E27FC236}">
                    <a16:creationId xmlns:a16="http://schemas.microsoft.com/office/drawing/2014/main" id="{A3434E3C-0517-43C0-BC10-60E34C9CF919}"/>
                  </a:ext>
                </a:extLst>
              </p:cNvPr>
              <p:cNvSpPr>
                <a:spLocks/>
              </p:cNvSpPr>
              <p:nvPr/>
            </p:nvSpPr>
            <p:spPr bwMode="auto">
              <a:xfrm>
                <a:off x="4368" y="2474"/>
                <a:ext cx="17" cy="16"/>
              </a:xfrm>
              <a:custGeom>
                <a:avLst/>
                <a:gdLst>
                  <a:gd name="T0" fmla="*/ 0 w 17"/>
                  <a:gd name="T1" fmla="*/ 7 h 16"/>
                  <a:gd name="T2" fmla="*/ 3 w 17"/>
                  <a:gd name="T3" fmla="*/ 0 h 16"/>
                  <a:gd name="T4" fmla="*/ 16 w 17"/>
                  <a:gd name="T5" fmla="*/ 11 h 16"/>
                  <a:gd name="T6" fmla="*/ 11 w 17"/>
                  <a:gd name="T7" fmla="*/ 15 h 16"/>
                  <a:gd name="T8" fmla="*/ 0 w 17"/>
                  <a:gd name="T9" fmla="*/ 7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7"/>
                    </a:moveTo>
                    <a:lnTo>
                      <a:pt x="3" y="0"/>
                    </a:lnTo>
                    <a:lnTo>
                      <a:pt x="16" y="11"/>
                    </a:lnTo>
                    <a:lnTo>
                      <a:pt x="11" y="15"/>
                    </a:lnTo>
                    <a:lnTo>
                      <a:pt x="0" y="7"/>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3" name="Freeform 2148">
                <a:extLst>
                  <a:ext uri="{FF2B5EF4-FFF2-40B4-BE49-F238E27FC236}">
                    <a16:creationId xmlns:a16="http://schemas.microsoft.com/office/drawing/2014/main" id="{73C29C11-3EEC-4E66-9EAB-02B2880E33A6}"/>
                  </a:ext>
                </a:extLst>
              </p:cNvPr>
              <p:cNvSpPr>
                <a:spLocks/>
              </p:cNvSpPr>
              <p:nvPr/>
            </p:nvSpPr>
            <p:spPr bwMode="auto">
              <a:xfrm>
                <a:off x="4356" y="2470"/>
                <a:ext cx="18" cy="16"/>
              </a:xfrm>
              <a:custGeom>
                <a:avLst/>
                <a:gdLst>
                  <a:gd name="T0" fmla="*/ 17 w 18"/>
                  <a:gd name="T1" fmla="*/ 11 h 16"/>
                  <a:gd name="T2" fmla="*/ 3 w 18"/>
                  <a:gd name="T3" fmla="*/ 15 h 16"/>
                  <a:gd name="T4" fmla="*/ 0 w 18"/>
                  <a:gd name="T5" fmla="*/ 3 h 16"/>
                  <a:gd name="T6" fmla="*/ 12 w 18"/>
                  <a:gd name="T7" fmla="*/ 0 h 16"/>
                  <a:gd name="T8" fmla="*/ 17 w 18"/>
                  <a:gd name="T9" fmla="*/ 11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17" y="11"/>
                    </a:moveTo>
                    <a:lnTo>
                      <a:pt x="3" y="15"/>
                    </a:lnTo>
                    <a:lnTo>
                      <a:pt x="0" y="3"/>
                    </a:lnTo>
                    <a:lnTo>
                      <a:pt x="12" y="0"/>
                    </a:lnTo>
                    <a:lnTo>
                      <a:pt x="17"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4" name="Freeform 2149">
                <a:extLst>
                  <a:ext uri="{FF2B5EF4-FFF2-40B4-BE49-F238E27FC236}">
                    <a16:creationId xmlns:a16="http://schemas.microsoft.com/office/drawing/2014/main" id="{91A5981F-5F2D-40F8-9127-983D6B9D6721}"/>
                  </a:ext>
                </a:extLst>
              </p:cNvPr>
              <p:cNvSpPr>
                <a:spLocks/>
              </p:cNvSpPr>
              <p:nvPr/>
            </p:nvSpPr>
            <p:spPr bwMode="auto">
              <a:xfrm>
                <a:off x="4248" y="2498"/>
                <a:ext cx="99" cy="53"/>
              </a:xfrm>
              <a:custGeom>
                <a:avLst/>
                <a:gdLst>
                  <a:gd name="T0" fmla="*/ 98 w 99"/>
                  <a:gd name="T1" fmla="*/ 10 h 53"/>
                  <a:gd name="T2" fmla="*/ 78 w 99"/>
                  <a:gd name="T3" fmla="*/ 0 h 53"/>
                  <a:gd name="T4" fmla="*/ 0 w 99"/>
                  <a:gd name="T5" fmla="*/ 42 h 53"/>
                  <a:gd name="T6" fmla="*/ 20 w 99"/>
                  <a:gd name="T7" fmla="*/ 52 h 53"/>
                  <a:gd name="T8" fmla="*/ 98 w 99"/>
                  <a:gd name="T9" fmla="*/ 10 h 53"/>
                  <a:gd name="T10" fmla="*/ 0 60000 65536"/>
                  <a:gd name="T11" fmla="*/ 0 60000 65536"/>
                  <a:gd name="T12" fmla="*/ 0 60000 65536"/>
                  <a:gd name="T13" fmla="*/ 0 60000 65536"/>
                  <a:gd name="T14" fmla="*/ 0 60000 65536"/>
                  <a:gd name="T15" fmla="*/ 0 w 99"/>
                  <a:gd name="T16" fmla="*/ 0 h 53"/>
                  <a:gd name="T17" fmla="*/ 99 w 99"/>
                  <a:gd name="T18" fmla="*/ 53 h 53"/>
                </a:gdLst>
                <a:ahLst/>
                <a:cxnLst>
                  <a:cxn ang="T10">
                    <a:pos x="T0" y="T1"/>
                  </a:cxn>
                  <a:cxn ang="T11">
                    <a:pos x="T2" y="T3"/>
                  </a:cxn>
                  <a:cxn ang="T12">
                    <a:pos x="T4" y="T5"/>
                  </a:cxn>
                  <a:cxn ang="T13">
                    <a:pos x="T6" y="T7"/>
                  </a:cxn>
                  <a:cxn ang="T14">
                    <a:pos x="T8" y="T9"/>
                  </a:cxn>
                </a:cxnLst>
                <a:rect l="T15" t="T16" r="T17" b="T18"/>
                <a:pathLst>
                  <a:path w="99" h="53">
                    <a:moveTo>
                      <a:pt x="98" y="10"/>
                    </a:moveTo>
                    <a:lnTo>
                      <a:pt x="78" y="0"/>
                    </a:lnTo>
                    <a:lnTo>
                      <a:pt x="0" y="42"/>
                    </a:lnTo>
                    <a:lnTo>
                      <a:pt x="20" y="52"/>
                    </a:lnTo>
                    <a:lnTo>
                      <a:pt x="98"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5" name="Freeform 2150">
                <a:extLst>
                  <a:ext uri="{FF2B5EF4-FFF2-40B4-BE49-F238E27FC236}">
                    <a16:creationId xmlns:a16="http://schemas.microsoft.com/office/drawing/2014/main" id="{F3EC6910-5B38-43BE-8297-03F8C2B95EC8}"/>
                  </a:ext>
                </a:extLst>
              </p:cNvPr>
              <p:cNvSpPr>
                <a:spLocks/>
              </p:cNvSpPr>
              <p:nvPr/>
            </p:nvSpPr>
            <p:spPr bwMode="auto">
              <a:xfrm>
                <a:off x="4179" y="2462"/>
                <a:ext cx="97" cy="52"/>
              </a:xfrm>
              <a:custGeom>
                <a:avLst/>
                <a:gdLst>
                  <a:gd name="T0" fmla="*/ 96 w 97"/>
                  <a:gd name="T1" fmla="*/ 10 h 52"/>
                  <a:gd name="T2" fmla="*/ 76 w 97"/>
                  <a:gd name="T3" fmla="*/ 0 h 52"/>
                  <a:gd name="T4" fmla="*/ 0 w 97"/>
                  <a:gd name="T5" fmla="*/ 40 h 52"/>
                  <a:gd name="T6" fmla="*/ 19 w 97"/>
                  <a:gd name="T7" fmla="*/ 51 h 52"/>
                  <a:gd name="T8" fmla="*/ 96 w 97"/>
                  <a:gd name="T9" fmla="*/ 10 h 52"/>
                  <a:gd name="T10" fmla="*/ 0 60000 65536"/>
                  <a:gd name="T11" fmla="*/ 0 60000 65536"/>
                  <a:gd name="T12" fmla="*/ 0 60000 65536"/>
                  <a:gd name="T13" fmla="*/ 0 60000 65536"/>
                  <a:gd name="T14" fmla="*/ 0 60000 65536"/>
                  <a:gd name="T15" fmla="*/ 0 w 97"/>
                  <a:gd name="T16" fmla="*/ 0 h 52"/>
                  <a:gd name="T17" fmla="*/ 97 w 97"/>
                  <a:gd name="T18" fmla="*/ 52 h 52"/>
                </a:gdLst>
                <a:ahLst/>
                <a:cxnLst>
                  <a:cxn ang="T10">
                    <a:pos x="T0" y="T1"/>
                  </a:cxn>
                  <a:cxn ang="T11">
                    <a:pos x="T2" y="T3"/>
                  </a:cxn>
                  <a:cxn ang="T12">
                    <a:pos x="T4" y="T5"/>
                  </a:cxn>
                  <a:cxn ang="T13">
                    <a:pos x="T6" y="T7"/>
                  </a:cxn>
                  <a:cxn ang="T14">
                    <a:pos x="T8" y="T9"/>
                  </a:cxn>
                </a:cxnLst>
                <a:rect l="T15" t="T16" r="T17" b="T18"/>
                <a:pathLst>
                  <a:path w="97" h="52">
                    <a:moveTo>
                      <a:pt x="96" y="10"/>
                    </a:moveTo>
                    <a:lnTo>
                      <a:pt x="76" y="0"/>
                    </a:lnTo>
                    <a:lnTo>
                      <a:pt x="0" y="40"/>
                    </a:lnTo>
                    <a:lnTo>
                      <a:pt x="19" y="51"/>
                    </a:lnTo>
                    <a:lnTo>
                      <a:pt x="96"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6" name="Freeform 2151">
                <a:extLst>
                  <a:ext uri="{FF2B5EF4-FFF2-40B4-BE49-F238E27FC236}">
                    <a16:creationId xmlns:a16="http://schemas.microsoft.com/office/drawing/2014/main" id="{6DE9420A-E636-440F-9A68-D1C475E180C0}"/>
                  </a:ext>
                </a:extLst>
              </p:cNvPr>
              <p:cNvSpPr>
                <a:spLocks/>
              </p:cNvSpPr>
              <p:nvPr/>
            </p:nvSpPr>
            <p:spPr bwMode="auto">
              <a:xfrm>
                <a:off x="3941" y="2481"/>
                <a:ext cx="75" cy="131"/>
              </a:xfrm>
              <a:custGeom>
                <a:avLst/>
                <a:gdLst>
                  <a:gd name="T0" fmla="*/ 74 w 75"/>
                  <a:gd name="T1" fmla="*/ 39 h 131"/>
                  <a:gd name="T2" fmla="*/ 0 w 75"/>
                  <a:gd name="T3" fmla="*/ 0 h 131"/>
                  <a:gd name="T4" fmla="*/ 0 w 75"/>
                  <a:gd name="T5" fmla="*/ 90 h 131"/>
                  <a:gd name="T6" fmla="*/ 74 w 75"/>
                  <a:gd name="T7" fmla="*/ 130 h 131"/>
                  <a:gd name="T8" fmla="*/ 74 w 75"/>
                  <a:gd name="T9" fmla="*/ 39 h 131"/>
                  <a:gd name="T10" fmla="*/ 0 60000 65536"/>
                  <a:gd name="T11" fmla="*/ 0 60000 65536"/>
                  <a:gd name="T12" fmla="*/ 0 60000 65536"/>
                  <a:gd name="T13" fmla="*/ 0 60000 65536"/>
                  <a:gd name="T14" fmla="*/ 0 60000 65536"/>
                  <a:gd name="T15" fmla="*/ 0 w 75"/>
                  <a:gd name="T16" fmla="*/ 0 h 131"/>
                  <a:gd name="T17" fmla="*/ 75 w 75"/>
                  <a:gd name="T18" fmla="*/ 131 h 131"/>
                </a:gdLst>
                <a:ahLst/>
                <a:cxnLst>
                  <a:cxn ang="T10">
                    <a:pos x="T0" y="T1"/>
                  </a:cxn>
                  <a:cxn ang="T11">
                    <a:pos x="T2" y="T3"/>
                  </a:cxn>
                  <a:cxn ang="T12">
                    <a:pos x="T4" y="T5"/>
                  </a:cxn>
                  <a:cxn ang="T13">
                    <a:pos x="T6" y="T7"/>
                  </a:cxn>
                  <a:cxn ang="T14">
                    <a:pos x="T8" y="T9"/>
                  </a:cxn>
                </a:cxnLst>
                <a:rect l="T15" t="T16" r="T17" b="T18"/>
                <a:pathLst>
                  <a:path w="75" h="131">
                    <a:moveTo>
                      <a:pt x="74" y="39"/>
                    </a:moveTo>
                    <a:lnTo>
                      <a:pt x="0" y="0"/>
                    </a:lnTo>
                    <a:lnTo>
                      <a:pt x="0" y="90"/>
                    </a:lnTo>
                    <a:lnTo>
                      <a:pt x="74" y="130"/>
                    </a:lnTo>
                    <a:lnTo>
                      <a:pt x="74" y="39"/>
                    </a:lnTo>
                  </a:path>
                </a:pathLst>
              </a:custGeom>
              <a:solidFill>
                <a:srgbClr val="A19ACB"/>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7" name="Freeform 2152">
                <a:extLst>
                  <a:ext uri="{FF2B5EF4-FFF2-40B4-BE49-F238E27FC236}">
                    <a16:creationId xmlns:a16="http://schemas.microsoft.com/office/drawing/2014/main" id="{B069A327-4324-47E1-A99B-30EFC3E6B288}"/>
                  </a:ext>
                </a:extLst>
              </p:cNvPr>
              <p:cNvSpPr>
                <a:spLocks/>
              </p:cNvSpPr>
              <p:nvPr/>
            </p:nvSpPr>
            <p:spPr bwMode="auto">
              <a:xfrm>
                <a:off x="3941" y="2390"/>
                <a:ext cx="247" cy="132"/>
              </a:xfrm>
              <a:custGeom>
                <a:avLst/>
                <a:gdLst>
                  <a:gd name="T0" fmla="*/ 246 w 247"/>
                  <a:gd name="T1" fmla="*/ 39 h 132"/>
                  <a:gd name="T2" fmla="*/ 171 w 247"/>
                  <a:gd name="T3" fmla="*/ 0 h 132"/>
                  <a:gd name="T4" fmla="*/ 0 w 247"/>
                  <a:gd name="T5" fmla="*/ 91 h 132"/>
                  <a:gd name="T6" fmla="*/ 74 w 247"/>
                  <a:gd name="T7" fmla="*/ 131 h 132"/>
                  <a:gd name="T8" fmla="*/ 246 w 247"/>
                  <a:gd name="T9" fmla="*/ 39 h 132"/>
                  <a:gd name="T10" fmla="*/ 0 60000 65536"/>
                  <a:gd name="T11" fmla="*/ 0 60000 65536"/>
                  <a:gd name="T12" fmla="*/ 0 60000 65536"/>
                  <a:gd name="T13" fmla="*/ 0 60000 65536"/>
                  <a:gd name="T14" fmla="*/ 0 60000 65536"/>
                  <a:gd name="T15" fmla="*/ 0 w 247"/>
                  <a:gd name="T16" fmla="*/ 0 h 132"/>
                  <a:gd name="T17" fmla="*/ 247 w 247"/>
                  <a:gd name="T18" fmla="*/ 132 h 132"/>
                </a:gdLst>
                <a:ahLst/>
                <a:cxnLst>
                  <a:cxn ang="T10">
                    <a:pos x="T0" y="T1"/>
                  </a:cxn>
                  <a:cxn ang="T11">
                    <a:pos x="T2" y="T3"/>
                  </a:cxn>
                  <a:cxn ang="T12">
                    <a:pos x="T4" y="T5"/>
                  </a:cxn>
                  <a:cxn ang="T13">
                    <a:pos x="T6" y="T7"/>
                  </a:cxn>
                  <a:cxn ang="T14">
                    <a:pos x="T8" y="T9"/>
                  </a:cxn>
                </a:cxnLst>
                <a:rect l="T15" t="T16" r="T17" b="T18"/>
                <a:pathLst>
                  <a:path w="247" h="132">
                    <a:moveTo>
                      <a:pt x="246" y="39"/>
                    </a:moveTo>
                    <a:lnTo>
                      <a:pt x="171" y="0"/>
                    </a:lnTo>
                    <a:lnTo>
                      <a:pt x="0" y="91"/>
                    </a:lnTo>
                    <a:lnTo>
                      <a:pt x="74" y="131"/>
                    </a:lnTo>
                    <a:lnTo>
                      <a:pt x="246" y="39"/>
                    </a:lnTo>
                  </a:path>
                </a:pathLst>
              </a:custGeom>
              <a:solidFill>
                <a:srgbClr val="D0CDE5"/>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8" name="Freeform 2153">
                <a:extLst>
                  <a:ext uri="{FF2B5EF4-FFF2-40B4-BE49-F238E27FC236}">
                    <a16:creationId xmlns:a16="http://schemas.microsoft.com/office/drawing/2014/main" id="{76C305C5-B045-4255-BCFC-8FA09DB418B5}"/>
                  </a:ext>
                </a:extLst>
              </p:cNvPr>
              <p:cNvSpPr>
                <a:spLocks/>
              </p:cNvSpPr>
              <p:nvPr/>
            </p:nvSpPr>
            <p:spPr bwMode="auto">
              <a:xfrm>
                <a:off x="4015" y="2430"/>
                <a:ext cx="173" cy="182"/>
              </a:xfrm>
              <a:custGeom>
                <a:avLst/>
                <a:gdLst>
                  <a:gd name="T0" fmla="*/ 172 w 173"/>
                  <a:gd name="T1" fmla="*/ 0 h 182"/>
                  <a:gd name="T2" fmla="*/ 0 w 173"/>
                  <a:gd name="T3" fmla="*/ 90 h 182"/>
                  <a:gd name="T4" fmla="*/ 0 w 173"/>
                  <a:gd name="T5" fmla="*/ 181 h 182"/>
                  <a:gd name="T6" fmla="*/ 172 w 173"/>
                  <a:gd name="T7" fmla="*/ 90 h 182"/>
                  <a:gd name="T8" fmla="*/ 172 w 173"/>
                  <a:gd name="T9" fmla="*/ 0 h 182"/>
                  <a:gd name="T10" fmla="*/ 0 60000 65536"/>
                  <a:gd name="T11" fmla="*/ 0 60000 65536"/>
                  <a:gd name="T12" fmla="*/ 0 60000 65536"/>
                  <a:gd name="T13" fmla="*/ 0 60000 65536"/>
                  <a:gd name="T14" fmla="*/ 0 60000 65536"/>
                  <a:gd name="T15" fmla="*/ 0 w 173"/>
                  <a:gd name="T16" fmla="*/ 0 h 182"/>
                  <a:gd name="T17" fmla="*/ 173 w 173"/>
                  <a:gd name="T18" fmla="*/ 182 h 182"/>
                </a:gdLst>
                <a:ahLst/>
                <a:cxnLst>
                  <a:cxn ang="T10">
                    <a:pos x="T0" y="T1"/>
                  </a:cxn>
                  <a:cxn ang="T11">
                    <a:pos x="T2" y="T3"/>
                  </a:cxn>
                  <a:cxn ang="T12">
                    <a:pos x="T4" y="T5"/>
                  </a:cxn>
                  <a:cxn ang="T13">
                    <a:pos x="T6" y="T7"/>
                  </a:cxn>
                  <a:cxn ang="T14">
                    <a:pos x="T8" y="T9"/>
                  </a:cxn>
                </a:cxnLst>
                <a:rect l="T15" t="T16" r="T17" b="T18"/>
                <a:pathLst>
                  <a:path w="173" h="182">
                    <a:moveTo>
                      <a:pt x="172" y="0"/>
                    </a:moveTo>
                    <a:lnTo>
                      <a:pt x="0" y="90"/>
                    </a:lnTo>
                    <a:lnTo>
                      <a:pt x="0" y="181"/>
                    </a:lnTo>
                    <a:lnTo>
                      <a:pt x="172" y="90"/>
                    </a:lnTo>
                    <a:lnTo>
                      <a:pt x="172" y="0"/>
                    </a:lnTo>
                  </a:path>
                </a:pathLst>
              </a:custGeom>
              <a:solidFill>
                <a:srgbClr val="3E347E"/>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9" name="Freeform 2154">
                <a:extLst>
                  <a:ext uri="{FF2B5EF4-FFF2-40B4-BE49-F238E27FC236}">
                    <a16:creationId xmlns:a16="http://schemas.microsoft.com/office/drawing/2014/main" id="{6F40FA86-491B-4931-A88C-B4103B538658}"/>
                  </a:ext>
                </a:extLst>
              </p:cNvPr>
              <p:cNvSpPr>
                <a:spLocks/>
              </p:cNvSpPr>
              <p:nvPr/>
            </p:nvSpPr>
            <p:spPr bwMode="auto">
              <a:xfrm>
                <a:off x="4033" y="2536"/>
                <a:ext cx="150" cy="144"/>
              </a:xfrm>
              <a:custGeom>
                <a:avLst/>
                <a:gdLst>
                  <a:gd name="T0" fmla="*/ 149 w 150"/>
                  <a:gd name="T1" fmla="*/ 78 h 144"/>
                  <a:gd name="T2" fmla="*/ 0 w 150"/>
                  <a:gd name="T3" fmla="*/ 0 h 144"/>
                  <a:gd name="T4" fmla="*/ 0 w 150"/>
                  <a:gd name="T5" fmla="*/ 64 h 144"/>
                  <a:gd name="T6" fmla="*/ 149 w 150"/>
                  <a:gd name="T7" fmla="*/ 143 h 144"/>
                  <a:gd name="T8" fmla="*/ 149 w 150"/>
                  <a:gd name="T9" fmla="*/ 78 h 144"/>
                  <a:gd name="T10" fmla="*/ 0 60000 65536"/>
                  <a:gd name="T11" fmla="*/ 0 60000 65536"/>
                  <a:gd name="T12" fmla="*/ 0 60000 65536"/>
                  <a:gd name="T13" fmla="*/ 0 60000 65536"/>
                  <a:gd name="T14" fmla="*/ 0 60000 65536"/>
                  <a:gd name="T15" fmla="*/ 0 w 150"/>
                  <a:gd name="T16" fmla="*/ 0 h 144"/>
                  <a:gd name="T17" fmla="*/ 150 w 150"/>
                  <a:gd name="T18" fmla="*/ 144 h 144"/>
                </a:gdLst>
                <a:ahLst/>
                <a:cxnLst>
                  <a:cxn ang="T10">
                    <a:pos x="T0" y="T1"/>
                  </a:cxn>
                  <a:cxn ang="T11">
                    <a:pos x="T2" y="T3"/>
                  </a:cxn>
                  <a:cxn ang="T12">
                    <a:pos x="T4" y="T5"/>
                  </a:cxn>
                  <a:cxn ang="T13">
                    <a:pos x="T6" y="T7"/>
                  </a:cxn>
                  <a:cxn ang="T14">
                    <a:pos x="T8" y="T9"/>
                  </a:cxn>
                </a:cxnLst>
                <a:rect l="T15" t="T16" r="T17" b="T18"/>
                <a:pathLst>
                  <a:path w="150" h="144">
                    <a:moveTo>
                      <a:pt x="149" y="78"/>
                    </a:moveTo>
                    <a:lnTo>
                      <a:pt x="0" y="0"/>
                    </a:lnTo>
                    <a:lnTo>
                      <a:pt x="0" y="64"/>
                    </a:lnTo>
                    <a:lnTo>
                      <a:pt x="149" y="143"/>
                    </a:lnTo>
                    <a:lnTo>
                      <a:pt x="149" y="78"/>
                    </a:lnTo>
                  </a:path>
                </a:pathLst>
              </a:custGeom>
              <a:solidFill>
                <a:srgbClr val="A19ACB"/>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0" name="Freeform 2155">
                <a:extLst>
                  <a:ext uri="{FF2B5EF4-FFF2-40B4-BE49-F238E27FC236}">
                    <a16:creationId xmlns:a16="http://schemas.microsoft.com/office/drawing/2014/main" id="{024ADEA9-BE4B-47B0-A606-362E6B6FF8EA}"/>
                  </a:ext>
                </a:extLst>
              </p:cNvPr>
              <p:cNvSpPr>
                <a:spLocks/>
              </p:cNvSpPr>
              <p:nvPr/>
            </p:nvSpPr>
            <p:spPr bwMode="auto">
              <a:xfrm>
                <a:off x="4032" y="2460"/>
                <a:ext cx="292" cy="155"/>
              </a:xfrm>
              <a:custGeom>
                <a:avLst/>
                <a:gdLst>
                  <a:gd name="T0" fmla="*/ 291 w 292"/>
                  <a:gd name="T1" fmla="*/ 79 h 155"/>
                  <a:gd name="T2" fmla="*/ 141 w 292"/>
                  <a:gd name="T3" fmla="*/ 0 h 155"/>
                  <a:gd name="T4" fmla="*/ 0 w 292"/>
                  <a:gd name="T5" fmla="*/ 74 h 155"/>
                  <a:gd name="T6" fmla="*/ 149 w 292"/>
                  <a:gd name="T7" fmla="*/ 154 h 155"/>
                  <a:gd name="T8" fmla="*/ 291 w 292"/>
                  <a:gd name="T9" fmla="*/ 79 h 155"/>
                  <a:gd name="T10" fmla="*/ 0 60000 65536"/>
                  <a:gd name="T11" fmla="*/ 0 60000 65536"/>
                  <a:gd name="T12" fmla="*/ 0 60000 65536"/>
                  <a:gd name="T13" fmla="*/ 0 60000 65536"/>
                  <a:gd name="T14" fmla="*/ 0 60000 65536"/>
                  <a:gd name="T15" fmla="*/ 0 w 292"/>
                  <a:gd name="T16" fmla="*/ 0 h 155"/>
                  <a:gd name="T17" fmla="*/ 292 w 292"/>
                  <a:gd name="T18" fmla="*/ 155 h 155"/>
                </a:gdLst>
                <a:ahLst/>
                <a:cxnLst>
                  <a:cxn ang="T10">
                    <a:pos x="T0" y="T1"/>
                  </a:cxn>
                  <a:cxn ang="T11">
                    <a:pos x="T2" y="T3"/>
                  </a:cxn>
                  <a:cxn ang="T12">
                    <a:pos x="T4" y="T5"/>
                  </a:cxn>
                  <a:cxn ang="T13">
                    <a:pos x="T6" y="T7"/>
                  </a:cxn>
                  <a:cxn ang="T14">
                    <a:pos x="T8" y="T9"/>
                  </a:cxn>
                </a:cxnLst>
                <a:rect l="T15" t="T16" r="T17" b="T18"/>
                <a:pathLst>
                  <a:path w="292" h="155">
                    <a:moveTo>
                      <a:pt x="291" y="79"/>
                    </a:moveTo>
                    <a:lnTo>
                      <a:pt x="141" y="0"/>
                    </a:lnTo>
                    <a:lnTo>
                      <a:pt x="0" y="74"/>
                    </a:lnTo>
                    <a:lnTo>
                      <a:pt x="149" y="154"/>
                    </a:lnTo>
                    <a:lnTo>
                      <a:pt x="291" y="79"/>
                    </a:lnTo>
                  </a:path>
                </a:pathLst>
              </a:custGeom>
              <a:solidFill>
                <a:srgbClr val="D0CDE5"/>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1" name="Freeform 2156">
                <a:extLst>
                  <a:ext uri="{FF2B5EF4-FFF2-40B4-BE49-F238E27FC236}">
                    <a16:creationId xmlns:a16="http://schemas.microsoft.com/office/drawing/2014/main" id="{19A26448-625E-4883-B100-35D63EEE2B09}"/>
                  </a:ext>
                </a:extLst>
              </p:cNvPr>
              <p:cNvSpPr>
                <a:spLocks/>
              </p:cNvSpPr>
              <p:nvPr/>
            </p:nvSpPr>
            <p:spPr bwMode="auto">
              <a:xfrm>
                <a:off x="4182" y="2539"/>
                <a:ext cx="143" cy="141"/>
              </a:xfrm>
              <a:custGeom>
                <a:avLst/>
                <a:gdLst>
                  <a:gd name="T0" fmla="*/ 142 w 143"/>
                  <a:gd name="T1" fmla="*/ 0 h 141"/>
                  <a:gd name="T2" fmla="*/ 0 w 143"/>
                  <a:gd name="T3" fmla="*/ 75 h 141"/>
                  <a:gd name="T4" fmla="*/ 0 w 143"/>
                  <a:gd name="T5" fmla="*/ 140 h 141"/>
                  <a:gd name="T6" fmla="*/ 142 w 143"/>
                  <a:gd name="T7" fmla="*/ 65 h 141"/>
                  <a:gd name="T8" fmla="*/ 142 w 143"/>
                  <a:gd name="T9" fmla="*/ 0 h 141"/>
                  <a:gd name="T10" fmla="*/ 0 60000 65536"/>
                  <a:gd name="T11" fmla="*/ 0 60000 65536"/>
                  <a:gd name="T12" fmla="*/ 0 60000 65536"/>
                  <a:gd name="T13" fmla="*/ 0 60000 65536"/>
                  <a:gd name="T14" fmla="*/ 0 60000 65536"/>
                  <a:gd name="T15" fmla="*/ 0 w 143"/>
                  <a:gd name="T16" fmla="*/ 0 h 141"/>
                  <a:gd name="T17" fmla="*/ 143 w 143"/>
                  <a:gd name="T18" fmla="*/ 141 h 141"/>
                </a:gdLst>
                <a:ahLst/>
                <a:cxnLst>
                  <a:cxn ang="T10">
                    <a:pos x="T0" y="T1"/>
                  </a:cxn>
                  <a:cxn ang="T11">
                    <a:pos x="T2" y="T3"/>
                  </a:cxn>
                  <a:cxn ang="T12">
                    <a:pos x="T4" y="T5"/>
                  </a:cxn>
                  <a:cxn ang="T13">
                    <a:pos x="T6" y="T7"/>
                  </a:cxn>
                  <a:cxn ang="T14">
                    <a:pos x="T8" y="T9"/>
                  </a:cxn>
                </a:cxnLst>
                <a:rect l="T15" t="T16" r="T17" b="T18"/>
                <a:pathLst>
                  <a:path w="143" h="141">
                    <a:moveTo>
                      <a:pt x="142" y="0"/>
                    </a:moveTo>
                    <a:lnTo>
                      <a:pt x="0" y="75"/>
                    </a:lnTo>
                    <a:lnTo>
                      <a:pt x="0" y="140"/>
                    </a:lnTo>
                    <a:lnTo>
                      <a:pt x="142" y="65"/>
                    </a:lnTo>
                    <a:lnTo>
                      <a:pt x="142" y="0"/>
                    </a:lnTo>
                  </a:path>
                </a:pathLst>
              </a:custGeom>
              <a:solidFill>
                <a:srgbClr val="3E347E"/>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2" name="Freeform 2157">
                <a:extLst>
                  <a:ext uri="{FF2B5EF4-FFF2-40B4-BE49-F238E27FC236}">
                    <a16:creationId xmlns:a16="http://schemas.microsoft.com/office/drawing/2014/main" id="{29C15574-299C-4256-A4A1-744F80EBA601}"/>
                  </a:ext>
                </a:extLst>
              </p:cNvPr>
              <p:cNvSpPr>
                <a:spLocks/>
              </p:cNvSpPr>
              <p:nvPr/>
            </p:nvSpPr>
            <p:spPr bwMode="auto">
              <a:xfrm>
                <a:off x="4043" y="2570"/>
                <a:ext cx="26" cy="45"/>
              </a:xfrm>
              <a:custGeom>
                <a:avLst/>
                <a:gdLst>
                  <a:gd name="T0" fmla="*/ 25 w 26"/>
                  <a:gd name="T1" fmla="*/ 44 h 45"/>
                  <a:gd name="T2" fmla="*/ 25 w 26"/>
                  <a:gd name="T3" fmla="*/ 13 h 45"/>
                  <a:gd name="T4" fmla="*/ 0 w 26"/>
                  <a:gd name="T5" fmla="*/ 0 h 45"/>
                  <a:gd name="T6" fmla="*/ 0 w 26"/>
                  <a:gd name="T7" fmla="*/ 31 h 45"/>
                  <a:gd name="T8" fmla="*/ 25 w 26"/>
                  <a:gd name="T9" fmla="*/ 44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25" y="44"/>
                    </a:moveTo>
                    <a:lnTo>
                      <a:pt x="25" y="13"/>
                    </a:lnTo>
                    <a:lnTo>
                      <a:pt x="0" y="0"/>
                    </a:lnTo>
                    <a:lnTo>
                      <a:pt x="0" y="31"/>
                    </a:lnTo>
                    <a:lnTo>
                      <a:pt x="25" y="4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3" name="Freeform 2158">
                <a:extLst>
                  <a:ext uri="{FF2B5EF4-FFF2-40B4-BE49-F238E27FC236}">
                    <a16:creationId xmlns:a16="http://schemas.microsoft.com/office/drawing/2014/main" id="{156FB383-5252-4C34-9AE4-9F33EA121478}"/>
                  </a:ext>
                </a:extLst>
              </p:cNvPr>
              <p:cNvSpPr>
                <a:spLocks/>
              </p:cNvSpPr>
              <p:nvPr/>
            </p:nvSpPr>
            <p:spPr bwMode="auto">
              <a:xfrm>
                <a:off x="4043" y="2599"/>
                <a:ext cx="26" cy="16"/>
              </a:xfrm>
              <a:custGeom>
                <a:avLst/>
                <a:gdLst>
                  <a:gd name="T0" fmla="*/ 25 w 26"/>
                  <a:gd name="T1" fmla="*/ 10 h 16"/>
                  <a:gd name="T2" fmla="*/ 4 w 26"/>
                  <a:gd name="T3" fmla="*/ 0 h 16"/>
                  <a:gd name="T4" fmla="*/ 0 w 26"/>
                  <a:gd name="T5" fmla="*/ 2 h 16"/>
                  <a:gd name="T6" fmla="*/ 25 w 26"/>
                  <a:gd name="T7" fmla="*/ 15 h 16"/>
                  <a:gd name="T8" fmla="*/ 25 w 26"/>
                  <a:gd name="T9" fmla="*/ 1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25" y="10"/>
                    </a:moveTo>
                    <a:lnTo>
                      <a:pt x="4" y="0"/>
                    </a:lnTo>
                    <a:lnTo>
                      <a:pt x="0" y="2"/>
                    </a:lnTo>
                    <a:lnTo>
                      <a:pt x="25" y="15"/>
                    </a:lnTo>
                    <a:lnTo>
                      <a:pt x="25" y="10"/>
                    </a:lnTo>
                  </a:path>
                </a:pathLst>
              </a:custGeom>
              <a:solidFill>
                <a:srgbClr val="D0CDE5"/>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4" name="Freeform 2159">
                <a:extLst>
                  <a:ext uri="{FF2B5EF4-FFF2-40B4-BE49-F238E27FC236}">
                    <a16:creationId xmlns:a16="http://schemas.microsoft.com/office/drawing/2014/main" id="{F3063200-AABA-4DD7-A9EE-0F35AEDC0AF3}"/>
                  </a:ext>
                </a:extLst>
              </p:cNvPr>
              <p:cNvSpPr>
                <a:spLocks/>
              </p:cNvSpPr>
              <p:nvPr/>
            </p:nvSpPr>
            <p:spPr bwMode="auto">
              <a:xfrm>
                <a:off x="4075" y="2587"/>
                <a:ext cx="26" cy="46"/>
              </a:xfrm>
              <a:custGeom>
                <a:avLst/>
                <a:gdLst>
                  <a:gd name="T0" fmla="*/ 25 w 26"/>
                  <a:gd name="T1" fmla="*/ 45 h 46"/>
                  <a:gd name="T2" fmla="*/ 25 w 26"/>
                  <a:gd name="T3" fmla="*/ 13 h 46"/>
                  <a:gd name="T4" fmla="*/ 0 w 26"/>
                  <a:gd name="T5" fmla="*/ 0 h 46"/>
                  <a:gd name="T6" fmla="*/ 0 w 26"/>
                  <a:gd name="T7" fmla="*/ 31 h 46"/>
                  <a:gd name="T8" fmla="*/ 25 w 26"/>
                  <a:gd name="T9" fmla="*/ 45 h 46"/>
                  <a:gd name="T10" fmla="*/ 0 60000 65536"/>
                  <a:gd name="T11" fmla="*/ 0 60000 65536"/>
                  <a:gd name="T12" fmla="*/ 0 60000 65536"/>
                  <a:gd name="T13" fmla="*/ 0 60000 65536"/>
                  <a:gd name="T14" fmla="*/ 0 60000 65536"/>
                  <a:gd name="T15" fmla="*/ 0 w 26"/>
                  <a:gd name="T16" fmla="*/ 0 h 46"/>
                  <a:gd name="T17" fmla="*/ 26 w 26"/>
                  <a:gd name="T18" fmla="*/ 46 h 46"/>
                </a:gdLst>
                <a:ahLst/>
                <a:cxnLst>
                  <a:cxn ang="T10">
                    <a:pos x="T0" y="T1"/>
                  </a:cxn>
                  <a:cxn ang="T11">
                    <a:pos x="T2" y="T3"/>
                  </a:cxn>
                  <a:cxn ang="T12">
                    <a:pos x="T4" y="T5"/>
                  </a:cxn>
                  <a:cxn ang="T13">
                    <a:pos x="T6" y="T7"/>
                  </a:cxn>
                  <a:cxn ang="T14">
                    <a:pos x="T8" y="T9"/>
                  </a:cxn>
                </a:cxnLst>
                <a:rect l="T15" t="T16" r="T17" b="T18"/>
                <a:pathLst>
                  <a:path w="26" h="46">
                    <a:moveTo>
                      <a:pt x="25" y="45"/>
                    </a:moveTo>
                    <a:lnTo>
                      <a:pt x="25" y="13"/>
                    </a:lnTo>
                    <a:lnTo>
                      <a:pt x="0" y="0"/>
                    </a:lnTo>
                    <a:lnTo>
                      <a:pt x="0" y="31"/>
                    </a:lnTo>
                    <a:lnTo>
                      <a:pt x="25" y="4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5" name="Freeform 2160">
                <a:extLst>
                  <a:ext uri="{FF2B5EF4-FFF2-40B4-BE49-F238E27FC236}">
                    <a16:creationId xmlns:a16="http://schemas.microsoft.com/office/drawing/2014/main" id="{D5F20241-17EF-4E30-946B-9FCE2AADB863}"/>
                  </a:ext>
                </a:extLst>
              </p:cNvPr>
              <p:cNvSpPr>
                <a:spLocks/>
              </p:cNvSpPr>
              <p:nvPr/>
            </p:nvSpPr>
            <p:spPr bwMode="auto">
              <a:xfrm>
                <a:off x="4107" y="2604"/>
                <a:ext cx="26" cy="46"/>
              </a:xfrm>
              <a:custGeom>
                <a:avLst/>
                <a:gdLst>
                  <a:gd name="T0" fmla="*/ 25 w 26"/>
                  <a:gd name="T1" fmla="*/ 45 h 46"/>
                  <a:gd name="T2" fmla="*/ 25 w 26"/>
                  <a:gd name="T3" fmla="*/ 14 h 46"/>
                  <a:gd name="T4" fmla="*/ 0 w 26"/>
                  <a:gd name="T5" fmla="*/ 0 h 46"/>
                  <a:gd name="T6" fmla="*/ 0 w 26"/>
                  <a:gd name="T7" fmla="*/ 31 h 46"/>
                  <a:gd name="T8" fmla="*/ 25 w 26"/>
                  <a:gd name="T9" fmla="*/ 45 h 46"/>
                  <a:gd name="T10" fmla="*/ 0 60000 65536"/>
                  <a:gd name="T11" fmla="*/ 0 60000 65536"/>
                  <a:gd name="T12" fmla="*/ 0 60000 65536"/>
                  <a:gd name="T13" fmla="*/ 0 60000 65536"/>
                  <a:gd name="T14" fmla="*/ 0 60000 65536"/>
                  <a:gd name="T15" fmla="*/ 0 w 26"/>
                  <a:gd name="T16" fmla="*/ 0 h 46"/>
                  <a:gd name="T17" fmla="*/ 26 w 26"/>
                  <a:gd name="T18" fmla="*/ 46 h 46"/>
                </a:gdLst>
                <a:ahLst/>
                <a:cxnLst>
                  <a:cxn ang="T10">
                    <a:pos x="T0" y="T1"/>
                  </a:cxn>
                  <a:cxn ang="T11">
                    <a:pos x="T2" y="T3"/>
                  </a:cxn>
                  <a:cxn ang="T12">
                    <a:pos x="T4" y="T5"/>
                  </a:cxn>
                  <a:cxn ang="T13">
                    <a:pos x="T6" y="T7"/>
                  </a:cxn>
                  <a:cxn ang="T14">
                    <a:pos x="T8" y="T9"/>
                  </a:cxn>
                </a:cxnLst>
                <a:rect l="T15" t="T16" r="T17" b="T18"/>
                <a:pathLst>
                  <a:path w="26" h="46">
                    <a:moveTo>
                      <a:pt x="25" y="45"/>
                    </a:moveTo>
                    <a:lnTo>
                      <a:pt x="25" y="14"/>
                    </a:lnTo>
                    <a:lnTo>
                      <a:pt x="0" y="0"/>
                    </a:lnTo>
                    <a:lnTo>
                      <a:pt x="0" y="31"/>
                    </a:lnTo>
                    <a:lnTo>
                      <a:pt x="25" y="4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6" name="Freeform 2161">
                <a:extLst>
                  <a:ext uri="{FF2B5EF4-FFF2-40B4-BE49-F238E27FC236}">
                    <a16:creationId xmlns:a16="http://schemas.microsoft.com/office/drawing/2014/main" id="{9473AAE7-900E-4282-BE5F-D45CB3958A1C}"/>
                  </a:ext>
                </a:extLst>
              </p:cNvPr>
              <p:cNvSpPr>
                <a:spLocks/>
              </p:cNvSpPr>
              <p:nvPr/>
            </p:nvSpPr>
            <p:spPr bwMode="auto">
              <a:xfrm>
                <a:off x="4139" y="2621"/>
                <a:ext cx="27" cy="47"/>
              </a:xfrm>
              <a:custGeom>
                <a:avLst/>
                <a:gdLst>
                  <a:gd name="T0" fmla="*/ 26 w 27"/>
                  <a:gd name="T1" fmla="*/ 46 h 47"/>
                  <a:gd name="T2" fmla="*/ 26 w 27"/>
                  <a:gd name="T3" fmla="*/ 14 h 47"/>
                  <a:gd name="T4" fmla="*/ 0 w 27"/>
                  <a:gd name="T5" fmla="*/ 0 h 47"/>
                  <a:gd name="T6" fmla="*/ 0 w 27"/>
                  <a:gd name="T7" fmla="*/ 31 h 47"/>
                  <a:gd name="T8" fmla="*/ 26 w 27"/>
                  <a:gd name="T9" fmla="*/ 46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46"/>
                    </a:moveTo>
                    <a:lnTo>
                      <a:pt x="26" y="14"/>
                    </a:lnTo>
                    <a:lnTo>
                      <a:pt x="0" y="0"/>
                    </a:lnTo>
                    <a:lnTo>
                      <a:pt x="0" y="31"/>
                    </a:lnTo>
                    <a:lnTo>
                      <a:pt x="26" y="4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7" name="Line 2162">
                <a:extLst>
                  <a:ext uri="{FF2B5EF4-FFF2-40B4-BE49-F238E27FC236}">
                    <a16:creationId xmlns:a16="http://schemas.microsoft.com/office/drawing/2014/main" id="{9355CB51-B7A3-497E-A2AF-2D68ACD72400}"/>
                  </a:ext>
                </a:extLst>
              </p:cNvPr>
              <p:cNvSpPr>
                <a:spLocks noChangeShapeType="1"/>
              </p:cNvSpPr>
              <p:nvPr/>
            </p:nvSpPr>
            <p:spPr bwMode="auto">
              <a:xfrm>
                <a:off x="3942" y="2496"/>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18" name="Line 2163">
                <a:extLst>
                  <a:ext uri="{FF2B5EF4-FFF2-40B4-BE49-F238E27FC236}">
                    <a16:creationId xmlns:a16="http://schemas.microsoft.com/office/drawing/2014/main" id="{09654D5E-940C-485C-A08F-75908DB056B7}"/>
                  </a:ext>
                </a:extLst>
              </p:cNvPr>
              <p:cNvSpPr>
                <a:spLocks noChangeShapeType="1"/>
              </p:cNvSpPr>
              <p:nvPr/>
            </p:nvSpPr>
            <p:spPr bwMode="auto">
              <a:xfrm>
                <a:off x="3942" y="2499"/>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19" name="Line 2164">
                <a:extLst>
                  <a:ext uri="{FF2B5EF4-FFF2-40B4-BE49-F238E27FC236}">
                    <a16:creationId xmlns:a16="http://schemas.microsoft.com/office/drawing/2014/main" id="{767DE7F1-ED40-4280-A870-A0956388C45C}"/>
                  </a:ext>
                </a:extLst>
              </p:cNvPr>
              <p:cNvSpPr>
                <a:spLocks noChangeShapeType="1"/>
              </p:cNvSpPr>
              <p:nvPr/>
            </p:nvSpPr>
            <p:spPr bwMode="auto">
              <a:xfrm>
                <a:off x="3942" y="2503"/>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0" name="Line 2165">
                <a:extLst>
                  <a:ext uri="{FF2B5EF4-FFF2-40B4-BE49-F238E27FC236}">
                    <a16:creationId xmlns:a16="http://schemas.microsoft.com/office/drawing/2014/main" id="{FD1896FE-FDB4-4BEA-A0ED-A4D6F0B8D368}"/>
                  </a:ext>
                </a:extLst>
              </p:cNvPr>
              <p:cNvSpPr>
                <a:spLocks noChangeShapeType="1"/>
              </p:cNvSpPr>
              <p:nvPr/>
            </p:nvSpPr>
            <p:spPr bwMode="auto">
              <a:xfrm>
                <a:off x="3942" y="2505"/>
                <a:ext cx="73" cy="40"/>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1" name="Line 2166">
                <a:extLst>
                  <a:ext uri="{FF2B5EF4-FFF2-40B4-BE49-F238E27FC236}">
                    <a16:creationId xmlns:a16="http://schemas.microsoft.com/office/drawing/2014/main" id="{078C04AA-2E35-48D0-94B6-913D53606D2C}"/>
                  </a:ext>
                </a:extLst>
              </p:cNvPr>
              <p:cNvSpPr>
                <a:spLocks noChangeShapeType="1"/>
              </p:cNvSpPr>
              <p:nvPr/>
            </p:nvSpPr>
            <p:spPr bwMode="auto">
              <a:xfrm>
                <a:off x="3942" y="2509"/>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2" name="Line 2167">
                <a:extLst>
                  <a:ext uri="{FF2B5EF4-FFF2-40B4-BE49-F238E27FC236}">
                    <a16:creationId xmlns:a16="http://schemas.microsoft.com/office/drawing/2014/main" id="{8F3005CA-9B8A-4AB5-A9D7-265DD895EC2A}"/>
                  </a:ext>
                </a:extLst>
              </p:cNvPr>
              <p:cNvSpPr>
                <a:spLocks noChangeShapeType="1"/>
              </p:cNvSpPr>
              <p:nvPr/>
            </p:nvSpPr>
            <p:spPr bwMode="auto">
              <a:xfrm>
                <a:off x="3942" y="2514"/>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3" name="Line 2168">
                <a:extLst>
                  <a:ext uri="{FF2B5EF4-FFF2-40B4-BE49-F238E27FC236}">
                    <a16:creationId xmlns:a16="http://schemas.microsoft.com/office/drawing/2014/main" id="{D6F207E6-0388-4A4D-A0EB-1BEB578255BC}"/>
                  </a:ext>
                </a:extLst>
              </p:cNvPr>
              <p:cNvSpPr>
                <a:spLocks noChangeShapeType="1"/>
              </p:cNvSpPr>
              <p:nvPr/>
            </p:nvSpPr>
            <p:spPr bwMode="auto">
              <a:xfrm>
                <a:off x="3942" y="2516"/>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4" name="Line 2169">
                <a:extLst>
                  <a:ext uri="{FF2B5EF4-FFF2-40B4-BE49-F238E27FC236}">
                    <a16:creationId xmlns:a16="http://schemas.microsoft.com/office/drawing/2014/main" id="{F11C56C5-19A3-43A0-85E1-056BFDFFA00F}"/>
                  </a:ext>
                </a:extLst>
              </p:cNvPr>
              <p:cNvSpPr>
                <a:spLocks noChangeShapeType="1"/>
              </p:cNvSpPr>
              <p:nvPr/>
            </p:nvSpPr>
            <p:spPr bwMode="auto">
              <a:xfrm>
                <a:off x="3942" y="2521"/>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5" name="Line 2170">
                <a:extLst>
                  <a:ext uri="{FF2B5EF4-FFF2-40B4-BE49-F238E27FC236}">
                    <a16:creationId xmlns:a16="http://schemas.microsoft.com/office/drawing/2014/main" id="{159161A6-A39D-41D3-8D94-4B2DF30DF763}"/>
                  </a:ext>
                </a:extLst>
              </p:cNvPr>
              <p:cNvSpPr>
                <a:spLocks noChangeShapeType="1"/>
              </p:cNvSpPr>
              <p:nvPr/>
            </p:nvSpPr>
            <p:spPr bwMode="auto">
              <a:xfrm>
                <a:off x="3942" y="2524"/>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6" name="Line 2171">
                <a:extLst>
                  <a:ext uri="{FF2B5EF4-FFF2-40B4-BE49-F238E27FC236}">
                    <a16:creationId xmlns:a16="http://schemas.microsoft.com/office/drawing/2014/main" id="{C00E7418-37CE-4203-8B7C-C11D1BD83C6F}"/>
                  </a:ext>
                </a:extLst>
              </p:cNvPr>
              <p:cNvSpPr>
                <a:spLocks noChangeShapeType="1"/>
              </p:cNvSpPr>
              <p:nvPr/>
            </p:nvSpPr>
            <p:spPr bwMode="auto">
              <a:xfrm>
                <a:off x="3942" y="2527"/>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7" name="Line 2172">
                <a:extLst>
                  <a:ext uri="{FF2B5EF4-FFF2-40B4-BE49-F238E27FC236}">
                    <a16:creationId xmlns:a16="http://schemas.microsoft.com/office/drawing/2014/main" id="{453126AB-F405-4BFE-BB3D-3E74B94602BF}"/>
                  </a:ext>
                </a:extLst>
              </p:cNvPr>
              <p:cNvSpPr>
                <a:spLocks noChangeShapeType="1"/>
              </p:cNvSpPr>
              <p:nvPr/>
            </p:nvSpPr>
            <p:spPr bwMode="auto">
              <a:xfrm>
                <a:off x="3942" y="2531"/>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8" name="Line 2173">
                <a:extLst>
                  <a:ext uri="{FF2B5EF4-FFF2-40B4-BE49-F238E27FC236}">
                    <a16:creationId xmlns:a16="http://schemas.microsoft.com/office/drawing/2014/main" id="{23876FE7-EACC-4BF2-A826-D86B553E0B22}"/>
                  </a:ext>
                </a:extLst>
              </p:cNvPr>
              <p:cNvSpPr>
                <a:spLocks noChangeShapeType="1"/>
              </p:cNvSpPr>
              <p:nvPr/>
            </p:nvSpPr>
            <p:spPr bwMode="auto">
              <a:xfrm>
                <a:off x="3942" y="2535"/>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9" name="Line 2174">
                <a:extLst>
                  <a:ext uri="{FF2B5EF4-FFF2-40B4-BE49-F238E27FC236}">
                    <a16:creationId xmlns:a16="http://schemas.microsoft.com/office/drawing/2014/main" id="{DC658521-B3D5-481A-A0AE-3EF3312E0FF1}"/>
                  </a:ext>
                </a:extLst>
              </p:cNvPr>
              <p:cNvSpPr>
                <a:spLocks noChangeShapeType="1"/>
              </p:cNvSpPr>
              <p:nvPr/>
            </p:nvSpPr>
            <p:spPr bwMode="auto">
              <a:xfrm>
                <a:off x="3942" y="2538"/>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0" name="Line 2175">
                <a:extLst>
                  <a:ext uri="{FF2B5EF4-FFF2-40B4-BE49-F238E27FC236}">
                    <a16:creationId xmlns:a16="http://schemas.microsoft.com/office/drawing/2014/main" id="{0DA43993-36F7-42FC-8B2E-1F1457898AF7}"/>
                  </a:ext>
                </a:extLst>
              </p:cNvPr>
              <p:cNvSpPr>
                <a:spLocks noChangeShapeType="1"/>
              </p:cNvSpPr>
              <p:nvPr/>
            </p:nvSpPr>
            <p:spPr bwMode="auto">
              <a:xfrm>
                <a:off x="3942" y="2542"/>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1" name="Line 2176">
                <a:extLst>
                  <a:ext uri="{FF2B5EF4-FFF2-40B4-BE49-F238E27FC236}">
                    <a16:creationId xmlns:a16="http://schemas.microsoft.com/office/drawing/2014/main" id="{1AF02896-CB43-4B79-9100-C64F99B10598}"/>
                  </a:ext>
                </a:extLst>
              </p:cNvPr>
              <p:cNvSpPr>
                <a:spLocks noChangeShapeType="1"/>
              </p:cNvSpPr>
              <p:nvPr/>
            </p:nvSpPr>
            <p:spPr bwMode="auto">
              <a:xfrm>
                <a:off x="3942" y="2546"/>
                <a:ext cx="73" cy="36"/>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2" name="Line 2177">
                <a:extLst>
                  <a:ext uri="{FF2B5EF4-FFF2-40B4-BE49-F238E27FC236}">
                    <a16:creationId xmlns:a16="http://schemas.microsoft.com/office/drawing/2014/main" id="{56337460-FD31-47BA-AD50-0089688A3158}"/>
                  </a:ext>
                </a:extLst>
              </p:cNvPr>
              <p:cNvSpPr>
                <a:spLocks noChangeShapeType="1"/>
              </p:cNvSpPr>
              <p:nvPr/>
            </p:nvSpPr>
            <p:spPr bwMode="auto">
              <a:xfrm>
                <a:off x="3942" y="2549"/>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3" name="Line 2178">
                <a:extLst>
                  <a:ext uri="{FF2B5EF4-FFF2-40B4-BE49-F238E27FC236}">
                    <a16:creationId xmlns:a16="http://schemas.microsoft.com/office/drawing/2014/main" id="{695B711F-D3E7-4A53-BA03-7F91F3E4B3B2}"/>
                  </a:ext>
                </a:extLst>
              </p:cNvPr>
              <p:cNvSpPr>
                <a:spLocks noChangeShapeType="1"/>
              </p:cNvSpPr>
              <p:nvPr/>
            </p:nvSpPr>
            <p:spPr bwMode="auto">
              <a:xfrm>
                <a:off x="3942" y="2552"/>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4" name="Line 2179">
                <a:extLst>
                  <a:ext uri="{FF2B5EF4-FFF2-40B4-BE49-F238E27FC236}">
                    <a16:creationId xmlns:a16="http://schemas.microsoft.com/office/drawing/2014/main" id="{7EFF5547-7944-4B93-9C8A-845538D80F16}"/>
                  </a:ext>
                </a:extLst>
              </p:cNvPr>
              <p:cNvSpPr>
                <a:spLocks noChangeShapeType="1"/>
              </p:cNvSpPr>
              <p:nvPr/>
            </p:nvSpPr>
            <p:spPr bwMode="auto">
              <a:xfrm>
                <a:off x="3942" y="2555"/>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5" name="Line 2180">
                <a:extLst>
                  <a:ext uri="{FF2B5EF4-FFF2-40B4-BE49-F238E27FC236}">
                    <a16:creationId xmlns:a16="http://schemas.microsoft.com/office/drawing/2014/main" id="{FD149851-E703-4951-8CC7-CD83441AE6C2}"/>
                  </a:ext>
                </a:extLst>
              </p:cNvPr>
              <p:cNvSpPr>
                <a:spLocks noChangeShapeType="1"/>
              </p:cNvSpPr>
              <p:nvPr/>
            </p:nvSpPr>
            <p:spPr bwMode="auto">
              <a:xfrm>
                <a:off x="3942" y="2560"/>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6" name="Line 2181">
                <a:extLst>
                  <a:ext uri="{FF2B5EF4-FFF2-40B4-BE49-F238E27FC236}">
                    <a16:creationId xmlns:a16="http://schemas.microsoft.com/office/drawing/2014/main" id="{A32322B6-E4EE-4F3F-877A-E9D3C1057E0D}"/>
                  </a:ext>
                </a:extLst>
              </p:cNvPr>
              <p:cNvSpPr>
                <a:spLocks noChangeShapeType="1"/>
              </p:cNvSpPr>
              <p:nvPr/>
            </p:nvSpPr>
            <p:spPr bwMode="auto">
              <a:xfrm>
                <a:off x="3942" y="2562"/>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7" name="Line 2182">
                <a:extLst>
                  <a:ext uri="{FF2B5EF4-FFF2-40B4-BE49-F238E27FC236}">
                    <a16:creationId xmlns:a16="http://schemas.microsoft.com/office/drawing/2014/main" id="{555F9122-4125-45BE-A107-75572E6997BB}"/>
                  </a:ext>
                </a:extLst>
              </p:cNvPr>
              <p:cNvSpPr>
                <a:spLocks noChangeShapeType="1"/>
              </p:cNvSpPr>
              <p:nvPr/>
            </p:nvSpPr>
            <p:spPr bwMode="auto">
              <a:xfrm>
                <a:off x="3942" y="2567"/>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8" name="Line 2183">
                <a:extLst>
                  <a:ext uri="{FF2B5EF4-FFF2-40B4-BE49-F238E27FC236}">
                    <a16:creationId xmlns:a16="http://schemas.microsoft.com/office/drawing/2014/main" id="{1633115E-35B1-4098-A11A-BF6AA7A9FCA7}"/>
                  </a:ext>
                </a:extLst>
              </p:cNvPr>
              <p:cNvSpPr>
                <a:spLocks noChangeShapeType="1"/>
              </p:cNvSpPr>
              <p:nvPr/>
            </p:nvSpPr>
            <p:spPr bwMode="auto">
              <a:xfrm>
                <a:off x="3942" y="2570"/>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9" name="Freeform 2184">
                <a:extLst>
                  <a:ext uri="{FF2B5EF4-FFF2-40B4-BE49-F238E27FC236}">
                    <a16:creationId xmlns:a16="http://schemas.microsoft.com/office/drawing/2014/main" id="{41DB7264-E38C-478A-95D1-A50D52019282}"/>
                  </a:ext>
                </a:extLst>
              </p:cNvPr>
              <p:cNvSpPr>
                <a:spLocks/>
              </p:cNvSpPr>
              <p:nvPr/>
            </p:nvSpPr>
            <p:spPr bwMode="auto">
              <a:xfrm>
                <a:off x="3973" y="2501"/>
                <a:ext cx="17" cy="92"/>
              </a:xfrm>
              <a:custGeom>
                <a:avLst/>
                <a:gdLst>
                  <a:gd name="T0" fmla="*/ 0 w 17"/>
                  <a:gd name="T1" fmla="*/ 88 h 92"/>
                  <a:gd name="T2" fmla="*/ 0 w 17"/>
                  <a:gd name="T3" fmla="*/ 0 h 92"/>
                  <a:gd name="T4" fmla="*/ 16 w 17"/>
                  <a:gd name="T5" fmla="*/ 1 h 92"/>
                  <a:gd name="T6" fmla="*/ 16 w 17"/>
                  <a:gd name="T7" fmla="*/ 91 h 92"/>
                  <a:gd name="T8" fmla="*/ 0 w 17"/>
                  <a:gd name="T9" fmla="*/ 88 h 92"/>
                  <a:gd name="T10" fmla="*/ 0 60000 65536"/>
                  <a:gd name="T11" fmla="*/ 0 60000 65536"/>
                  <a:gd name="T12" fmla="*/ 0 60000 65536"/>
                  <a:gd name="T13" fmla="*/ 0 60000 65536"/>
                  <a:gd name="T14" fmla="*/ 0 60000 65536"/>
                  <a:gd name="T15" fmla="*/ 0 w 17"/>
                  <a:gd name="T16" fmla="*/ 0 h 92"/>
                  <a:gd name="T17" fmla="*/ 17 w 17"/>
                  <a:gd name="T18" fmla="*/ 92 h 92"/>
                </a:gdLst>
                <a:ahLst/>
                <a:cxnLst>
                  <a:cxn ang="T10">
                    <a:pos x="T0" y="T1"/>
                  </a:cxn>
                  <a:cxn ang="T11">
                    <a:pos x="T2" y="T3"/>
                  </a:cxn>
                  <a:cxn ang="T12">
                    <a:pos x="T4" y="T5"/>
                  </a:cxn>
                  <a:cxn ang="T13">
                    <a:pos x="T6" y="T7"/>
                  </a:cxn>
                  <a:cxn ang="T14">
                    <a:pos x="T8" y="T9"/>
                  </a:cxn>
                </a:cxnLst>
                <a:rect l="T15" t="T16" r="T17" b="T18"/>
                <a:pathLst>
                  <a:path w="17" h="92">
                    <a:moveTo>
                      <a:pt x="0" y="88"/>
                    </a:moveTo>
                    <a:lnTo>
                      <a:pt x="0" y="0"/>
                    </a:lnTo>
                    <a:lnTo>
                      <a:pt x="16" y="1"/>
                    </a:lnTo>
                    <a:lnTo>
                      <a:pt x="16" y="91"/>
                    </a:lnTo>
                    <a:lnTo>
                      <a:pt x="0" y="88"/>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0" name="Freeform 2185">
                <a:extLst>
                  <a:ext uri="{FF2B5EF4-FFF2-40B4-BE49-F238E27FC236}">
                    <a16:creationId xmlns:a16="http://schemas.microsoft.com/office/drawing/2014/main" id="{A3A19EA4-08C1-4E02-8893-7FD46C20A101}"/>
                  </a:ext>
                </a:extLst>
              </p:cNvPr>
              <p:cNvSpPr>
                <a:spLocks/>
              </p:cNvSpPr>
              <p:nvPr/>
            </p:nvSpPr>
            <p:spPr bwMode="auto">
              <a:xfrm>
                <a:off x="3990" y="2509"/>
                <a:ext cx="17" cy="95"/>
              </a:xfrm>
              <a:custGeom>
                <a:avLst/>
                <a:gdLst>
                  <a:gd name="T0" fmla="*/ 1 w 17"/>
                  <a:gd name="T1" fmla="*/ 91 h 95"/>
                  <a:gd name="T2" fmla="*/ 0 w 17"/>
                  <a:gd name="T3" fmla="*/ 0 h 95"/>
                  <a:gd name="T4" fmla="*/ 16 w 17"/>
                  <a:gd name="T5" fmla="*/ 3 h 95"/>
                  <a:gd name="T6" fmla="*/ 16 w 17"/>
                  <a:gd name="T7" fmla="*/ 94 h 95"/>
                  <a:gd name="T8" fmla="*/ 1 w 17"/>
                  <a:gd name="T9" fmla="*/ 91 h 95"/>
                  <a:gd name="T10" fmla="*/ 0 60000 65536"/>
                  <a:gd name="T11" fmla="*/ 0 60000 65536"/>
                  <a:gd name="T12" fmla="*/ 0 60000 65536"/>
                  <a:gd name="T13" fmla="*/ 0 60000 65536"/>
                  <a:gd name="T14" fmla="*/ 0 60000 65536"/>
                  <a:gd name="T15" fmla="*/ 0 w 17"/>
                  <a:gd name="T16" fmla="*/ 0 h 95"/>
                  <a:gd name="T17" fmla="*/ 17 w 17"/>
                  <a:gd name="T18" fmla="*/ 95 h 95"/>
                </a:gdLst>
                <a:ahLst/>
                <a:cxnLst>
                  <a:cxn ang="T10">
                    <a:pos x="T0" y="T1"/>
                  </a:cxn>
                  <a:cxn ang="T11">
                    <a:pos x="T2" y="T3"/>
                  </a:cxn>
                  <a:cxn ang="T12">
                    <a:pos x="T4" y="T5"/>
                  </a:cxn>
                  <a:cxn ang="T13">
                    <a:pos x="T6" y="T7"/>
                  </a:cxn>
                  <a:cxn ang="T14">
                    <a:pos x="T8" y="T9"/>
                  </a:cxn>
                </a:cxnLst>
                <a:rect l="T15" t="T16" r="T17" b="T18"/>
                <a:pathLst>
                  <a:path w="17" h="95">
                    <a:moveTo>
                      <a:pt x="1" y="91"/>
                    </a:moveTo>
                    <a:lnTo>
                      <a:pt x="0" y="0"/>
                    </a:lnTo>
                    <a:lnTo>
                      <a:pt x="16" y="3"/>
                    </a:lnTo>
                    <a:lnTo>
                      <a:pt x="16" y="94"/>
                    </a:lnTo>
                    <a:lnTo>
                      <a:pt x="1" y="91"/>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1" name="Freeform 2186">
                <a:extLst>
                  <a:ext uri="{FF2B5EF4-FFF2-40B4-BE49-F238E27FC236}">
                    <a16:creationId xmlns:a16="http://schemas.microsoft.com/office/drawing/2014/main" id="{EA2DCC35-091E-4F1E-A051-A83F8B25AA9E}"/>
                  </a:ext>
                </a:extLst>
              </p:cNvPr>
              <p:cNvSpPr>
                <a:spLocks/>
              </p:cNvSpPr>
              <p:nvPr/>
            </p:nvSpPr>
            <p:spPr bwMode="auto">
              <a:xfrm>
                <a:off x="4008" y="2518"/>
                <a:ext cx="17" cy="95"/>
              </a:xfrm>
              <a:custGeom>
                <a:avLst/>
                <a:gdLst>
                  <a:gd name="T0" fmla="*/ 0 w 17"/>
                  <a:gd name="T1" fmla="*/ 90 h 95"/>
                  <a:gd name="T2" fmla="*/ 0 w 17"/>
                  <a:gd name="T3" fmla="*/ 0 h 95"/>
                  <a:gd name="T4" fmla="*/ 16 w 17"/>
                  <a:gd name="T5" fmla="*/ 3 h 95"/>
                  <a:gd name="T6" fmla="*/ 16 w 17"/>
                  <a:gd name="T7" fmla="*/ 94 h 95"/>
                  <a:gd name="T8" fmla="*/ 0 w 17"/>
                  <a:gd name="T9" fmla="*/ 90 h 95"/>
                  <a:gd name="T10" fmla="*/ 0 60000 65536"/>
                  <a:gd name="T11" fmla="*/ 0 60000 65536"/>
                  <a:gd name="T12" fmla="*/ 0 60000 65536"/>
                  <a:gd name="T13" fmla="*/ 0 60000 65536"/>
                  <a:gd name="T14" fmla="*/ 0 60000 65536"/>
                  <a:gd name="T15" fmla="*/ 0 w 17"/>
                  <a:gd name="T16" fmla="*/ 0 h 95"/>
                  <a:gd name="T17" fmla="*/ 17 w 17"/>
                  <a:gd name="T18" fmla="*/ 95 h 95"/>
                </a:gdLst>
                <a:ahLst/>
                <a:cxnLst>
                  <a:cxn ang="T10">
                    <a:pos x="T0" y="T1"/>
                  </a:cxn>
                  <a:cxn ang="T11">
                    <a:pos x="T2" y="T3"/>
                  </a:cxn>
                  <a:cxn ang="T12">
                    <a:pos x="T4" y="T5"/>
                  </a:cxn>
                  <a:cxn ang="T13">
                    <a:pos x="T6" y="T7"/>
                  </a:cxn>
                  <a:cxn ang="T14">
                    <a:pos x="T8" y="T9"/>
                  </a:cxn>
                </a:cxnLst>
                <a:rect l="T15" t="T16" r="T17" b="T18"/>
                <a:pathLst>
                  <a:path w="17" h="95">
                    <a:moveTo>
                      <a:pt x="0" y="90"/>
                    </a:moveTo>
                    <a:lnTo>
                      <a:pt x="0" y="0"/>
                    </a:lnTo>
                    <a:lnTo>
                      <a:pt x="16" y="3"/>
                    </a:lnTo>
                    <a:lnTo>
                      <a:pt x="16" y="94"/>
                    </a:lnTo>
                    <a:lnTo>
                      <a:pt x="0" y="90"/>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2" name="Freeform 2187">
                <a:extLst>
                  <a:ext uri="{FF2B5EF4-FFF2-40B4-BE49-F238E27FC236}">
                    <a16:creationId xmlns:a16="http://schemas.microsoft.com/office/drawing/2014/main" id="{8DC3613D-16A4-4E8E-B222-7DE0E31B41D6}"/>
                  </a:ext>
                </a:extLst>
              </p:cNvPr>
              <p:cNvSpPr>
                <a:spLocks/>
              </p:cNvSpPr>
              <p:nvPr/>
            </p:nvSpPr>
            <p:spPr bwMode="auto">
              <a:xfrm>
                <a:off x="3967" y="2581"/>
                <a:ext cx="99" cy="55"/>
              </a:xfrm>
              <a:custGeom>
                <a:avLst/>
                <a:gdLst>
                  <a:gd name="T0" fmla="*/ 98 w 99"/>
                  <a:gd name="T1" fmla="*/ 11 h 55"/>
                  <a:gd name="T2" fmla="*/ 78 w 99"/>
                  <a:gd name="T3" fmla="*/ 0 h 55"/>
                  <a:gd name="T4" fmla="*/ 0 w 99"/>
                  <a:gd name="T5" fmla="*/ 43 h 55"/>
                  <a:gd name="T6" fmla="*/ 19 w 99"/>
                  <a:gd name="T7" fmla="*/ 54 h 55"/>
                  <a:gd name="T8" fmla="*/ 98 w 99"/>
                  <a:gd name="T9" fmla="*/ 11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98" y="11"/>
                    </a:moveTo>
                    <a:lnTo>
                      <a:pt x="78" y="0"/>
                    </a:lnTo>
                    <a:lnTo>
                      <a:pt x="0" y="43"/>
                    </a:lnTo>
                    <a:lnTo>
                      <a:pt x="19" y="54"/>
                    </a:lnTo>
                    <a:lnTo>
                      <a:pt x="98" y="11"/>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3" name="Freeform 2188">
                <a:extLst>
                  <a:ext uri="{FF2B5EF4-FFF2-40B4-BE49-F238E27FC236}">
                    <a16:creationId xmlns:a16="http://schemas.microsoft.com/office/drawing/2014/main" id="{274D0207-3B5F-478D-BD71-F94B0AED29B6}"/>
                  </a:ext>
                </a:extLst>
              </p:cNvPr>
              <p:cNvSpPr>
                <a:spLocks/>
              </p:cNvSpPr>
              <p:nvPr/>
            </p:nvSpPr>
            <p:spPr bwMode="auto">
              <a:xfrm>
                <a:off x="3967" y="2623"/>
                <a:ext cx="20" cy="33"/>
              </a:xfrm>
              <a:custGeom>
                <a:avLst/>
                <a:gdLst>
                  <a:gd name="T0" fmla="*/ 19 w 20"/>
                  <a:gd name="T1" fmla="*/ 11 h 33"/>
                  <a:gd name="T2" fmla="*/ 0 w 20"/>
                  <a:gd name="T3" fmla="*/ 0 h 33"/>
                  <a:gd name="T4" fmla="*/ 0 w 20"/>
                  <a:gd name="T5" fmla="*/ 21 h 33"/>
                  <a:gd name="T6" fmla="*/ 19 w 20"/>
                  <a:gd name="T7" fmla="*/ 32 h 33"/>
                  <a:gd name="T8" fmla="*/ 19 w 20"/>
                  <a:gd name="T9" fmla="*/ 11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19" y="11"/>
                    </a:moveTo>
                    <a:lnTo>
                      <a:pt x="0" y="0"/>
                    </a:lnTo>
                    <a:lnTo>
                      <a:pt x="0" y="21"/>
                    </a:lnTo>
                    <a:lnTo>
                      <a:pt x="19" y="32"/>
                    </a:lnTo>
                    <a:lnTo>
                      <a:pt x="19" y="11"/>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4" name="Freeform 2189">
                <a:extLst>
                  <a:ext uri="{FF2B5EF4-FFF2-40B4-BE49-F238E27FC236}">
                    <a16:creationId xmlns:a16="http://schemas.microsoft.com/office/drawing/2014/main" id="{0719E8D3-FEF0-4610-8924-C420C720BD22}"/>
                  </a:ext>
                </a:extLst>
              </p:cNvPr>
              <p:cNvSpPr>
                <a:spLocks/>
              </p:cNvSpPr>
              <p:nvPr/>
            </p:nvSpPr>
            <p:spPr bwMode="auto">
              <a:xfrm>
                <a:off x="3986" y="2592"/>
                <a:ext cx="80" cy="64"/>
              </a:xfrm>
              <a:custGeom>
                <a:avLst/>
                <a:gdLst>
                  <a:gd name="T0" fmla="*/ 79 w 80"/>
                  <a:gd name="T1" fmla="*/ 0 h 64"/>
                  <a:gd name="T2" fmla="*/ 0 w 80"/>
                  <a:gd name="T3" fmla="*/ 42 h 64"/>
                  <a:gd name="T4" fmla="*/ 0 w 80"/>
                  <a:gd name="T5" fmla="*/ 63 h 64"/>
                  <a:gd name="T6" fmla="*/ 79 w 80"/>
                  <a:gd name="T7" fmla="*/ 21 h 64"/>
                  <a:gd name="T8" fmla="*/ 79 w 80"/>
                  <a:gd name="T9" fmla="*/ 0 h 64"/>
                  <a:gd name="T10" fmla="*/ 0 60000 65536"/>
                  <a:gd name="T11" fmla="*/ 0 60000 65536"/>
                  <a:gd name="T12" fmla="*/ 0 60000 65536"/>
                  <a:gd name="T13" fmla="*/ 0 60000 65536"/>
                  <a:gd name="T14" fmla="*/ 0 60000 65536"/>
                  <a:gd name="T15" fmla="*/ 0 w 80"/>
                  <a:gd name="T16" fmla="*/ 0 h 64"/>
                  <a:gd name="T17" fmla="*/ 80 w 80"/>
                  <a:gd name="T18" fmla="*/ 64 h 64"/>
                </a:gdLst>
                <a:ahLst/>
                <a:cxnLst>
                  <a:cxn ang="T10">
                    <a:pos x="T0" y="T1"/>
                  </a:cxn>
                  <a:cxn ang="T11">
                    <a:pos x="T2" y="T3"/>
                  </a:cxn>
                  <a:cxn ang="T12">
                    <a:pos x="T4" y="T5"/>
                  </a:cxn>
                  <a:cxn ang="T13">
                    <a:pos x="T6" y="T7"/>
                  </a:cxn>
                  <a:cxn ang="T14">
                    <a:pos x="T8" y="T9"/>
                  </a:cxn>
                </a:cxnLst>
                <a:rect l="T15" t="T16" r="T17" b="T18"/>
                <a:pathLst>
                  <a:path w="80" h="64">
                    <a:moveTo>
                      <a:pt x="79" y="0"/>
                    </a:moveTo>
                    <a:lnTo>
                      <a:pt x="0" y="42"/>
                    </a:lnTo>
                    <a:lnTo>
                      <a:pt x="0" y="63"/>
                    </a:lnTo>
                    <a:lnTo>
                      <a:pt x="79" y="21"/>
                    </a:lnTo>
                    <a:lnTo>
                      <a:pt x="79"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5" name="Freeform 2190">
                <a:extLst>
                  <a:ext uri="{FF2B5EF4-FFF2-40B4-BE49-F238E27FC236}">
                    <a16:creationId xmlns:a16="http://schemas.microsoft.com/office/drawing/2014/main" id="{2E4FAC05-2FB1-42A5-9DFB-0EADF09893B8}"/>
                  </a:ext>
                </a:extLst>
              </p:cNvPr>
              <p:cNvSpPr>
                <a:spLocks/>
              </p:cNvSpPr>
              <p:nvPr/>
            </p:nvSpPr>
            <p:spPr bwMode="auto">
              <a:xfrm>
                <a:off x="4045" y="2618"/>
                <a:ext cx="17" cy="16"/>
              </a:xfrm>
              <a:custGeom>
                <a:avLst/>
                <a:gdLst>
                  <a:gd name="T0" fmla="*/ 4 w 17"/>
                  <a:gd name="T1" fmla="*/ 15 h 16"/>
                  <a:gd name="T2" fmla="*/ 1 w 17"/>
                  <a:gd name="T3" fmla="*/ 12 h 16"/>
                  <a:gd name="T4" fmla="*/ 1 w 17"/>
                  <a:gd name="T5" fmla="*/ 11 h 16"/>
                  <a:gd name="T6" fmla="*/ 1 w 17"/>
                  <a:gd name="T7" fmla="*/ 10 h 16"/>
                  <a:gd name="T8" fmla="*/ 0 w 17"/>
                  <a:gd name="T9" fmla="*/ 8 h 16"/>
                  <a:gd name="T10" fmla="*/ 1 w 17"/>
                  <a:gd name="T11" fmla="*/ 7 h 16"/>
                  <a:gd name="T12" fmla="*/ 1 w 17"/>
                  <a:gd name="T13" fmla="*/ 5 h 16"/>
                  <a:gd name="T14" fmla="*/ 3 w 17"/>
                  <a:gd name="T15" fmla="*/ 2 h 16"/>
                  <a:gd name="T16" fmla="*/ 5 w 17"/>
                  <a:gd name="T17" fmla="*/ 1 h 16"/>
                  <a:gd name="T18" fmla="*/ 8 w 17"/>
                  <a:gd name="T19" fmla="*/ 0 h 16"/>
                  <a:gd name="T20" fmla="*/ 9 w 17"/>
                  <a:gd name="T21" fmla="*/ 0 h 16"/>
                  <a:gd name="T22" fmla="*/ 13 w 17"/>
                  <a:gd name="T23" fmla="*/ 2 h 16"/>
                  <a:gd name="T24" fmla="*/ 13 w 17"/>
                  <a:gd name="T25" fmla="*/ 3 h 16"/>
                  <a:gd name="T26" fmla="*/ 14 w 17"/>
                  <a:gd name="T27" fmla="*/ 4 h 16"/>
                  <a:gd name="T28" fmla="*/ 16 w 17"/>
                  <a:gd name="T29" fmla="*/ 5 h 16"/>
                  <a:gd name="T30" fmla="*/ 14 w 17"/>
                  <a:gd name="T31" fmla="*/ 8 h 16"/>
                  <a:gd name="T32" fmla="*/ 13 w 17"/>
                  <a:gd name="T33" fmla="*/ 10 h 16"/>
                  <a:gd name="T34" fmla="*/ 11 w 17"/>
                  <a:gd name="T35" fmla="*/ 12 h 16"/>
                  <a:gd name="T36" fmla="*/ 9 w 17"/>
                  <a:gd name="T37" fmla="*/ 15 h 16"/>
                  <a:gd name="T38" fmla="*/ 6 w 17"/>
                  <a:gd name="T39" fmla="*/ 15 h 16"/>
                  <a:gd name="T40" fmla="*/ 5 w 17"/>
                  <a:gd name="T41" fmla="*/ 15 h 16"/>
                  <a:gd name="T42" fmla="*/ 4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4" y="15"/>
                    </a:moveTo>
                    <a:lnTo>
                      <a:pt x="1" y="12"/>
                    </a:lnTo>
                    <a:lnTo>
                      <a:pt x="1" y="11"/>
                    </a:lnTo>
                    <a:lnTo>
                      <a:pt x="1" y="10"/>
                    </a:lnTo>
                    <a:lnTo>
                      <a:pt x="0" y="8"/>
                    </a:lnTo>
                    <a:lnTo>
                      <a:pt x="1" y="7"/>
                    </a:lnTo>
                    <a:lnTo>
                      <a:pt x="1" y="5"/>
                    </a:lnTo>
                    <a:lnTo>
                      <a:pt x="3" y="2"/>
                    </a:lnTo>
                    <a:lnTo>
                      <a:pt x="5" y="1"/>
                    </a:lnTo>
                    <a:lnTo>
                      <a:pt x="8" y="0"/>
                    </a:lnTo>
                    <a:lnTo>
                      <a:pt x="9" y="0"/>
                    </a:lnTo>
                    <a:lnTo>
                      <a:pt x="13" y="2"/>
                    </a:lnTo>
                    <a:lnTo>
                      <a:pt x="13" y="3"/>
                    </a:lnTo>
                    <a:lnTo>
                      <a:pt x="14" y="4"/>
                    </a:lnTo>
                    <a:lnTo>
                      <a:pt x="16" y="5"/>
                    </a:lnTo>
                    <a:lnTo>
                      <a:pt x="14" y="8"/>
                    </a:lnTo>
                    <a:lnTo>
                      <a:pt x="13" y="10"/>
                    </a:lnTo>
                    <a:lnTo>
                      <a:pt x="11" y="12"/>
                    </a:lnTo>
                    <a:lnTo>
                      <a:pt x="9" y="15"/>
                    </a:lnTo>
                    <a:lnTo>
                      <a:pt x="6" y="15"/>
                    </a:lnTo>
                    <a:lnTo>
                      <a:pt x="5" y="15"/>
                    </a:lnTo>
                    <a:lnTo>
                      <a:pt x="4"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6" name="Freeform 2191">
                <a:extLst>
                  <a:ext uri="{FF2B5EF4-FFF2-40B4-BE49-F238E27FC236}">
                    <a16:creationId xmlns:a16="http://schemas.microsoft.com/office/drawing/2014/main" id="{85DC4BF4-8268-46FE-AB9C-BC43DB3D0380}"/>
                  </a:ext>
                </a:extLst>
              </p:cNvPr>
              <p:cNvSpPr>
                <a:spLocks/>
              </p:cNvSpPr>
              <p:nvPr/>
            </p:nvSpPr>
            <p:spPr bwMode="auto">
              <a:xfrm>
                <a:off x="4047" y="2620"/>
                <a:ext cx="17" cy="16"/>
              </a:xfrm>
              <a:custGeom>
                <a:avLst/>
                <a:gdLst>
                  <a:gd name="T0" fmla="*/ 13 w 17"/>
                  <a:gd name="T1" fmla="*/ 10 h 16"/>
                  <a:gd name="T2" fmla="*/ 14 w 17"/>
                  <a:gd name="T3" fmla="*/ 7 h 16"/>
                  <a:gd name="T4" fmla="*/ 16 w 17"/>
                  <a:gd name="T5" fmla="*/ 3 h 16"/>
                  <a:gd name="T6" fmla="*/ 14 w 17"/>
                  <a:gd name="T7" fmla="*/ 2 h 16"/>
                  <a:gd name="T8" fmla="*/ 13 w 17"/>
                  <a:gd name="T9" fmla="*/ 1 h 16"/>
                  <a:gd name="T10" fmla="*/ 13 w 17"/>
                  <a:gd name="T11" fmla="*/ 0 h 16"/>
                  <a:gd name="T12" fmla="*/ 10 w 17"/>
                  <a:gd name="T13" fmla="*/ 0 h 16"/>
                  <a:gd name="T14" fmla="*/ 7 w 17"/>
                  <a:gd name="T15" fmla="*/ 0 h 16"/>
                  <a:gd name="T16" fmla="*/ 4 w 17"/>
                  <a:gd name="T17" fmla="*/ 2 h 16"/>
                  <a:gd name="T18" fmla="*/ 1 w 17"/>
                  <a:gd name="T19" fmla="*/ 4 h 16"/>
                  <a:gd name="T20" fmla="*/ 1 w 17"/>
                  <a:gd name="T21" fmla="*/ 8 h 16"/>
                  <a:gd name="T22" fmla="*/ 0 w 17"/>
                  <a:gd name="T23" fmla="*/ 10 h 16"/>
                  <a:gd name="T24" fmla="*/ 1 w 17"/>
                  <a:gd name="T25" fmla="*/ 12 h 16"/>
                  <a:gd name="T26" fmla="*/ 1 w 17"/>
                  <a:gd name="T27" fmla="*/ 13 h 16"/>
                  <a:gd name="T28" fmla="*/ 1 w 17"/>
                  <a:gd name="T29" fmla="*/ 15 h 16"/>
                  <a:gd name="T30" fmla="*/ 4 w 17"/>
                  <a:gd name="T31" fmla="*/ 15 h 16"/>
                  <a:gd name="T32" fmla="*/ 7 w 17"/>
                  <a:gd name="T33" fmla="*/ 15 h 16"/>
                  <a:gd name="T34" fmla="*/ 10 w 17"/>
                  <a:gd name="T35" fmla="*/ 12 h 16"/>
                  <a:gd name="T36" fmla="*/ 1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13" y="10"/>
                    </a:moveTo>
                    <a:lnTo>
                      <a:pt x="14" y="7"/>
                    </a:lnTo>
                    <a:lnTo>
                      <a:pt x="16" y="3"/>
                    </a:lnTo>
                    <a:lnTo>
                      <a:pt x="14" y="2"/>
                    </a:lnTo>
                    <a:lnTo>
                      <a:pt x="13" y="1"/>
                    </a:lnTo>
                    <a:lnTo>
                      <a:pt x="13" y="0"/>
                    </a:lnTo>
                    <a:lnTo>
                      <a:pt x="10" y="0"/>
                    </a:lnTo>
                    <a:lnTo>
                      <a:pt x="7" y="0"/>
                    </a:lnTo>
                    <a:lnTo>
                      <a:pt x="4" y="2"/>
                    </a:lnTo>
                    <a:lnTo>
                      <a:pt x="1" y="4"/>
                    </a:lnTo>
                    <a:lnTo>
                      <a:pt x="1" y="8"/>
                    </a:lnTo>
                    <a:lnTo>
                      <a:pt x="0" y="10"/>
                    </a:lnTo>
                    <a:lnTo>
                      <a:pt x="1" y="12"/>
                    </a:lnTo>
                    <a:lnTo>
                      <a:pt x="1" y="13"/>
                    </a:lnTo>
                    <a:lnTo>
                      <a:pt x="1" y="15"/>
                    </a:lnTo>
                    <a:lnTo>
                      <a:pt x="4" y="15"/>
                    </a:lnTo>
                    <a:lnTo>
                      <a:pt x="7" y="15"/>
                    </a:lnTo>
                    <a:lnTo>
                      <a:pt x="10" y="12"/>
                    </a:lnTo>
                    <a:lnTo>
                      <a:pt x="1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7" name="Freeform 2192">
                <a:extLst>
                  <a:ext uri="{FF2B5EF4-FFF2-40B4-BE49-F238E27FC236}">
                    <a16:creationId xmlns:a16="http://schemas.microsoft.com/office/drawing/2014/main" id="{FE69BEA8-8AA3-4193-8ACE-AF4CE79FA558}"/>
                  </a:ext>
                </a:extLst>
              </p:cNvPr>
              <p:cNvSpPr>
                <a:spLocks/>
              </p:cNvSpPr>
              <p:nvPr/>
            </p:nvSpPr>
            <p:spPr bwMode="auto">
              <a:xfrm>
                <a:off x="4049" y="2621"/>
                <a:ext cx="17" cy="16"/>
              </a:xfrm>
              <a:custGeom>
                <a:avLst/>
                <a:gdLst>
                  <a:gd name="T0" fmla="*/ 16 w 17"/>
                  <a:gd name="T1" fmla="*/ 9 h 16"/>
                  <a:gd name="T2" fmla="*/ 16 w 17"/>
                  <a:gd name="T3" fmla="*/ 8 h 16"/>
                  <a:gd name="T4" fmla="*/ 16 w 17"/>
                  <a:gd name="T5" fmla="*/ 5 h 16"/>
                  <a:gd name="T6" fmla="*/ 16 w 17"/>
                  <a:gd name="T7" fmla="*/ 2 h 16"/>
                  <a:gd name="T8" fmla="*/ 16 w 17"/>
                  <a:gd name="T9" fmla="*/ 0 h 16"/>
                  <a:gd name="T10" fmla="*/ 12 w 17"/>
                  <a:gd name="T11" fmla="*/ 0 h 16"/>
                  <a:gd name="T12" fmla="*/ 8 w 17"/>
                  <a:gd name="T13" fmla="*/ 0 h 16"/>
                  <a:gd name="T14" fmla="*/ 4 w 17"/>
                  <a:gd name="T15" fmla="*/ 8 h 16"/>
                  <a:gd name="T16" fmla="*/ 0 w 17"/>
                  <a:gd name="T17" fmla="*/ 8 h 16"/>
                  <a:gd name="T18" fmla="*/ 0 w 17"/>
                  <a:gd name="T19" fmla="*/ 12 h 16"/>
                  <a:gd name="T20" fmla="*/ 0 w 17"/>
                  <a:gd name="T21" fmla="*/ 15 h 16"/>
                  <a:gd name="T22" fmla="*/ 4 w 17"/>
                  <a:gd name="T23" fmla="*/ 15 h 16"/>
                  <a:gd name="T24" fmla="*/ 8 w 17"/>
                  <a:gd name="T25" fmla="*/ 15 h 16"/>
                  <a:gd name="T26" fmla="*/ 16 w 17"/>
                  <a:gd name="T27" fmla="*/ 9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16" y="9"/>
                    </a:moveTo>
                    <a:lnTo>
                      <a:pt x="16" y="8"/>
                    </a:lnTo>
                    <a:lnTo>
                      <a:pt x="16" y="5"/>
                    </a:lnTo>
                    <a:lnTo>
                      <a:pt x="16" y="2"/>
                    </a:lnTo>
                    <a:lnTo>
                      <a:pt x="16" y="0"/>
                    </a:lnTo>
                    <a:lnTo>
                      <a:pt x="12" y="0"/>
                    </a:lnTo>
                    <a:lnTo>
                      <a:pt x="8" y="0"/>
                    </a:lnTo>
                    <a:lnTo>
                      <a:pt x="4" y="8"/>
                    </a:lnTo>
                    <a:lnTo>
                      <a:pt x="0" y="8"/>
                    </a:lnTo>
                    <a:lnTo>
                      <a:pt x="0" y="12"/>
                    </a:lnTo>
                    <a:lnTo>
                      <a:pt x="0" y="15"/>
                    </a:lnTo>
                    <a:lnTo>
                      <a:pt x="4" y="15"/>
                    </a:lnTo>
                    <a:lnTo>
                      <a:pt x="8" y="15"/>
                    </a:lnTo>
                    <a:lnTo>
                      <a:pt x="16"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8" name="Freeform 2193">
                <a:extLst>
                  <a:ext uri="{FF2B5EF4-FFF2-40B4-BE49-F238E27FC236}">
                    <a16:creationId xmlns:a16="http://schemas.microsoft.com/office/drawing/2014/main" id="{AB513E5D-2F45-4B68-B92C-53FACFE53A49}"/>
                  </a:ext>
                </a:extLst>
              </p:cNvPr>
              <p:cNvSpPr>
                <a:spLocks/>
              </p:cNvSpPr>
              <p:nvPr/>
            </p:nvSpPr>
            <p:spPr bwMode="auto">
              <a:xfrm>
                <a:off x="4036" y="2622"/>
                <a:ext cx="17" cy="15"/>
              </a:xfrm>
              <a:custGeom>
                <a:avLst/>
                <a:gdLst>
                  <a:gd name="T0" fmla="*/ 6 w 17"/>
                  <a:gd name="T1" fmla="*/ 14 h 15"/>
                  <a:gd name="T2" fmla="*/ 2 w 17"/>
                  <a:gd name="T3" fmla="*/ 11 h 15"/>
                  <a:gd name="T4" fmla="*/ 1 w 17"/>
                  <a:gd name="T5" fmla="*/ 11 h 15"/>
                  <a:gd name="T6" fmla="*/ 0 w 17"/>
                  <a:gd name="T7" fmla="*/ 11 h 15"/>
                  <a:gd name="T8" fmla="*/ 0 w 17"/>
                  <a:gd name="T9" fmla="*/ 9 h 15"/>
                  <a:gd name="T10" fmla="*/ 0 w 17"/>
                  <a:gd name="T11" fmla="*/ 7 h 15"/>
                  <a:gd name="T12" fmla="*/ 2 w 17"/>
                  <a:gd name="T13" fmla="*/ 4 h 15"/>
                  <a:gd name="T14" fmla="*/ 3 w 17"/>
                  <a:gd name="T15" fmla="*/ 2 h 15"/>
                  <a:gd name="T16" fmla="*/ 6 w 17"/>
                  <a:gd name="T17" fmla="*/ 1 h 15"/>
                  <a:gd name="T18" fmla="*/ 8 w 17"/>
                  <a:gd name="T19" fmla="*/ 0 h 15"/>
                  <a:gd name="T20" fmla="*/ 9 w 17"/>
                  <a:gd name="T21" fmla="*/ 0 h 15"/>
                  <a:gd name="T22" fmla="*/ 11 w 17"/>
                  <a:gd name="T23" fmla="*/ 0 h 15"/>
                  <a:gd name="T24" fmla="*/ 14 w 17"/>
                  <a:gd name="T25" fmla="*/ 2 h 15"/>
                  <a:gd name="T26" fmla="*/ 16 w 17"/>
                  <a:gd name="T27" fmla="*/ 3 h 15"/>
                  <a:gd name="T28" fmla="*/ 16 w 17"/>
                  <a:gd name="T29" fmla="*/ 4 h 15"/>
                  <a:gd name="T30" fmla="*/ 16 w 17"/>
                  <a:gd name="T31" fmla="*/ 8 h 15"/>
                  <a:gd name="T32" fmla="*/ 14 w 17"/>
                  <a:gd name="T33" fmla="*/ 11 h 15"/>
                  <a:gd name="T34" fmla="*/ 12 w 17"/>
                  <a:gd name="T35" fmla="*/ 11 h 15"/>
                  <a:gd name="T36" fmla="*/ 9 w 17"/>
                  <a:gd name="T37" fmla="*/ 14 h 15"/>
                  <a:gd name="T38" fmla="*/ 7 w 17"/>
                  <a:gd name="T39" fmla="*/ 14 h 15"/>
                  <a:gd name="T40" fmla="*/ 6 w 17"/>
                  <a:gd name="T41" fmla="*/ 1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6" y="14"/>
                    </a:moveTo>
                    <a:lnTo>
                      <a:pt x="2" y="11"/>
                    </a:lnTo>
                    <a:lnTo>
                      <a:pt x="1" y="11"/>
                    </a:lnTo>
                    <a:lnTo>
                      <a:pt x="0" y="11"/>
                    </a:lnTo>
                    <a:lnTo>
                      <a:pt x="0" y="9"/>
                    </a:lnTo>
                    <a:lnTo>
                      <a:pt x="0" y="7"/>
                    </a:lnTo>
                    <a:lnTo>
                      <a:pt x="2" y="4"/>
                    </a:lnTo>
                    <a:lnTo>
                      <a:pt x="3" y="2"/>
                    </a:lnTo>
                    <a:lnTo>
                      <a:pt x="6" y="1"/>
                    </a:lnTo>
                    <a:lnTo>
                      <a:pt x="8" y="0"/>
                    </a:lnTo>
                    <a:lnTo>
                      <a:pt x="9" y="0"/>
                    </a:lnTo>
                    <a:lnTo>
                      <a:pt x="11" y="0"/>
                    </a:lnTo>
                    <a:lnTo>
                      <a:pt x="14" y="2"/>
                    </a:lnTo>
                    <a:lnTo>
                      <a:pt x="16" y="3"/>
                    </a:lnTo>
                    <a:lnTo>
                      <a:pt x="16" y="4"/>
                    </a:lnTo>
                    <a:lnTo>
                      <a:pt x="16" y="8"/>
                    </a:lnTo>
                    <a:lnTo>
                      <a:pt x="14" y="11"/>
                    </a:lnTo>
                    <a:lnTo>
                      <a:pt x="12" y="11"/>
                    </a:lnTo>
                    <a:lnTo>
                      <a:pt x="9" y="14"/>
                    </a:lnTo>
                    <a:lnTo>
                      <a:pt x="7" y="14"/>
                    </a:lnTo>
                    <a:lnTo>
                      <a:pt x="6" y="14"/>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9" name="Freeform 2194">
                <a:extLst>
                  <a:ext uri="{FF2B5EF4-FFF2-40B4-BE49-F238E27FC236}">
                    <a16:creationId xmlns:a16="http://schemas.microsoft.com/office/drawing/2014/main" id="{C3E01EC8-0791-4087-B1B7-4C5BE77A5E9F}"/>
                  </a:ext>
                </a:extLst>
              </p:cNvPr>
              <p:cNvSpPr>
                <a:spLocks/>
              </p:cNvSpPr>
              <p:nvPr/>
            </p:nvSpPr>
            <p:spPr bwMode="auto">
              <a:xfrm>
                <a:off x="4038" y="2622"/>
                <a:ext cx="17" cy="15"/>
              </a:xfrm>
              <a:custGeom>
                <a:avLst/>
                <a:gdLst>
                  <a:gd name="T0" fmla="*/ 14 w 17"/>
                  <a:gd name="T1" fmla="*/ 11 h 15"/>
                  <a:gd name="T2" fmla="*/ 16 w 17"/>
                  <a:gd name="T3" fmla="*/ 7 h 15"/>
                  <a:gd name="T4" fmla="*/ 16 w 17"/>
                  <a:gd name="T5" fmla="*/ 4 h 15"/>
                  <a:gd name="T6" fmla="*/ 16 w 17"/>
                  <a:gd name="T7" fmla="*/ 2 h 15"/>
                  <a:gd name="T8" fmla="*/ 14 w 17"/>
                  <a:gd name="T9" fmla="*/ 1 h 15"/>
                  <a:gd name="T10" fmla="*/ 11 w 17"/>
                  <a:gd name="T11" fmla="*/ 0 h 15"/>
                  <a:gd name="T12" fmla="*/ 8 w 17"/>
                  <a:gd name="T13" fmla="*/ 1 h 15"/>
                  <a:gd name="T14" fmla="*/ 4 w 17"/>
                  <a:gd name="T15" fmla="*/ 3 h 15"/>
                  <a:gd name="T16" fmla="*/ 3 w 17"/>
                  <a:gd name="T17" fmla="*/ 5 h 15"/>
                  <a:gd name="T18" fmla="*/ 0 w 17"/>
                  <a:gd name="T19" fmla="*/ 8 h 15"/>
                  <a:gd name="T20" fmla="*/ 0 w 17"/>
                  <a:gd name="T21" fmla="*/ 11 h 15"/>
                  <a:gd name="T22" fmla="*/ 0 w 17"/>
                  <a:gd name="T23" fmla="*/ 12 h 15"/>
                  <a:gd name="T24" fmla="*/ 1 w 17"/>
                  <a:gd name="T25" fmla="*/ 14 h 15"/>
                  <a:gd name="T26" fmla="*/ 3 w 17"/>
                  <a:gd name="T27" fmla="*/ 14 h 15"/>
                  <a:gd name="T28" fmla="*/ 4 w 17"/>
                  <a:gd name="T29" fmla="*/ 14 h 15"/>
                  <a:gd name="T30" fmla="*/ 8 w 17"/>
                  <a:gd name="T31" fmla="*/ 14 h 15"/>
                  <a:gd name="T32" fmla="*/ 11 w 17"/>
                  <a:gd name="T33" fmla="*/ 11 h 15"/>
                  <a:gd name="T34" fmla="*/ 14 w 17"/>
                  <a:gd name="T35" fmla="*/ 11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14" y="11"/>
                    </a:moveTo>
                    <a:lnTo>
                      <a:pt x="16" y="7"/>
                    </a:lnTo>
                    <a:lnTo>
                      <a:pt x="16" y="4"/>
                    </a:lnTo>
                    <a:lnTo>
                      <a:pt x="16" y="2"/>
                    </a:lnTo>
                    <a:lnTo>
                      <a:pt x="14" y="1"/>
                    </a:lnTo>
                    <a:lnTo>
                      <a:pt x="11" y="0"/>
                    </a:lnTo>
                    <a:lnTo>
                      <a:pt x="8" y="1"/>
                    </a:lnTo>
                    <a:lnTo>
                      <a:pt x="4" y="3"/>
                    </a:lnTo>
                    <a:lnTo>
                      <a:pt x="3" y="5"/>
                    </a:lnTo>
                    <a:lnTo>
                      <a:pt x="0" y="8"/>
                    </a:lnTo>
                    <a:lnTo>
                      <a:pt x="0" y="11"/>
                    </a:lnTo>
                    <a:lnTo>
                      <a:pt x="0" y="12"/>
                    </a:lnTo>
                    <a:lnTo>
                      <a:pt x="1" y="14"/>
                    </a:lnTo>
                    <a:lnTo>
                      <a:pt x="3" y="14"/>
                    </a:lnTo>
                    <a:lnTo>
                      <a:pt x="4" y="14"/>
                    </a:lnTo>
                    <a:lnTo>
                      <a:pt x="8" y="14"/>
                    </a:lnTo>
                    <a:lnTo>
                      <a:pt x="11" y="11"/>
                    </a:lnTo>
                    <a:lnTo>
                      <a:pt x="14"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0" name="Freeform 2195">
                <a:extLst>
                  <a:ext uri="{FF2B5EF4-FFF2-40B4-BE49-F238E27FC236}">
                    <a16:creationId xmlns:a16="http://schemas.microsoft.com/office/drawing/2014/main" id="{6D6E5284-1699-4658-BE08-04F7713FBA61}"/>
                  </a:ext>
                </a:extLst>
              </p:cNvPr>
              <p:cNvSpPr>
                <a:spLocks/>
              </p:cNvSpPr>
              <p:nvPr/>
            </p:nvSpPr>
            <p:spPr bwMode="auto">
              <a:xfrm>
                <a:off x="4041" y="2626"/>
                <a:ext cx="17" cy="15"/>
              </a:xfrm>
              <a:custGeom>
                <a:avLst/>
                <a:gdLst>
                  <a:gd name="T0" fmla="*/ 12 w 17"/>
                  <a:gd name="T1" fmla="*/ 9 h 15"/>
                  <a:gd name="T2" fmla="*/ 16 w 17"/>
                  <a:gd name="T3" fmla="*/ 7 h 15"/>
                  <a:gd name="T4" fmla="*/ 16 w 17"/>
                  <a:gd name="T5" fmla="*/ 4 h 15"/>
                  <a:gd name="T6" fmla="*/ 16 w 17"/>
                  <a:gd name="T7" fmla="*/ 2 h 15"/>
                  <a:gd name="T8" fmla="*/ 12 w 17"/>
                  <a:gd name="T9" fmla="*/ 0 h 15"/>
                  <a:gd name="T10" fmla="*/ 9 w 17"/>
                  <a:gd name="T11" fmla="*/ 0 h 15"/>
                  <a:gd name="T12" fmla="*/ 0 w 17"/>
                  <a:gd name="T13" fmla="*/ 7 h 15"/>
                  <a:gd name="T14" fmla="*/ 0 w 17"/>
                  <a:gd name="T15" fmla="*/ 11 h 15"/>
                  <a:gd name="T16" fmla="*/ 0 w 17"/>
                  <a:gd name="T17" fmla="*/ 14 h 15"/>
                  <a:gd name="T18" fmla="*/ 3 w 17"/>
                  <a:gd name="T19" fmla="*/ 14 h 15"/>
                  <a:gd name="T20" fmla="*/ 9 w 17"/>
                  <a:gd name="T21" fmla="*/ 14 h 15"/>
                  <a:gd name="T22" fmla="*/ 12 w 17"/>
                  <a:gd name="T23" fmla="*/ 9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5"/>
                  <a:gd name="T38" fmla="*/ 17 w 17"/>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5">
                    <a:moveTo>
                      <a:pt x="12" y="9"/>
                    </a:moveTo>
                    <a:lnTo>
                      <a:pt x="16" y="7"/>
                    </a:lnTo>
                    <a:lnTo>
                      <a:pt x="16" y="4"/>
                    </a:lnTo>
                    <a:lnTo>
                      <a:pt x="16" y="2"/>
                    </a:lnTo>
                    <a:lnTo>
                      <a:pt x="12" y="0"/>
                    </a:lnTo>
                    <a:lnTo>
                      <a:pt x="9" y="0"/>
                    </a:lnTo>
                    <a:lnTo>
                      <a:pt x="0" y="7"/>
                    </a:lnTo>
                    <a:lnTo>
                      <a:pt x="0" y="11"/>
                    </a:lnTo>
                    <a:lnTo>
                      <a:pt x="0" y="14"/>
                    </a:lnTo>
                    <a:lnTo>
                      <a:pt x="3" y="14"/>
                    </a:lnTo>
                    <a:lnTo>
                      <a:pt x="9" y="14"/>
                    </a:lnTo>
                    <a:lnTo>
                      <a:pt x="12"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1" name="Line 2196">
                <a:extLst>
                  <a:ext uri="{FF2B5EF4-FFF2-40B4-BE49-F238E27FC236}">
                    <a16:creationId xmlns:a16="http://schemas.microsoft.com/office/drawing/2014/main" id="{BF6AD3B9-7B2E-4017-A435-68E54FF06DE2}"/>
                  </a:ext>
                </a:extLst>
              </p:cNvPr>
              <p:cNvSpPr>
                <a:spLocks noChangeShapeType="1"/>
              </p:cNvSpPr>
              <p:nvPr/>
            </p:nvSpPr>
            <p:spPr bwMode="auto">
              <a:xfrm flipV="1">
                <a:off x="3999" y="2643"/>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52" name="Freeform 2197">
                <a:extLst>
                  <a:ext uri="{FF2B5EF4-FFF2-40B4-BE49-F238E27FC236}">
                    <a16:creationId xmlns:a16="http://schemas.microsoft.com/office/drawing/2014/main" id="{F2ECF997-516A-4535-94F4-8A19ABEBEEFF}"/>
                  </a:ext>
                </a:extLst>
              </p:cNvPr>
              <p:cNvSpPr>
                <a:spLocks/>
              </p:cNvSpPr>
              <p:nvPr/>
            </p:nvSpPr>
            <p:spPr bwMode="auto">
              <a:xfrm>
                <a:off x="4048" y="2620"/>
                <a:ext cx="17" cy="16"/>
              </a:xfrm>
              <a:custGeom>
                <a:avLst/>
                <a:gdLst>
                  <a:gd name="T0" fmla="*/ 5 w 17"/>
                  <a:gd name="T1" fmla="*/ 15 h 16"/>
                  <a:gd name="T2" fmla="*/ 2 w 17"/>
                  <a:gd name="T3" fmla="*/ 12 h 16"/>
                  <a:gd name="T4" fmla="*/ 1 w 17"/>
                  <a:gd name="T5" fmla="*/ 11 h 16"/>
                  <a:gd name="T6" fmla="*/ 0 w 17"/>
                  <a:gd name="T7" fmla="*/ 8 h 16"/>
                  <a:gd name="T8" fmla="*/ 1 w 17"/>
                  <a:gd name="T9" fmla="*/ 7 h 16"/>
                  <a:gd name="T10" fmla="*/ 2 w 17"/>
                  <a:gd name="T11" fmla="*/ 5 h 16"/>
                  <a:gd name="T12" fmla="*/ 3 w 17"/>
                  <a:gd name="T13" fmla="*/ 2 h 16"/>
                  <a:gd name="T14" fmla="*/ 5 w 17"/>
                  <a:gd name="T15" fmla="*/ 1 h 16"/>
                  <a:gd name="T16" fmla="*/ 8 w 17"/>
                  <a:gd name="T17" fmla="*/ 0 h 16"/>
                  <a:gd name="T18" fmla="*/ 9 w 17"/>
                  <a:gd name="T19" fmla="*/ 0 h 16"/>
                  <a:gd name="T20" fmla="*/ 10 w 17"/>
                  <a:gd name="T21" fmla="*/ 1 h 16"/>
                  <a:gd name="T22" fmla="*/ 13 w 17"/>
                  <a:gd name="T23" fmla="*/ 2 h 16"/>
                  <a:gd name="T24" fmla="*/ 13 w 17"/>
                  <a:gd name="T25" fmla="*/ 3 h 16"/>
                  <a:gd name="T26" fmla="*/ 14 w 17"/>
                  <a:gd name="T27" fmla="*/ 4 h 16"/>
                  <a:gd name="T28" fmla="*/ 16 w 17"/>
                  <a:gd name="T29" fmla="*/ 5 h 16"/>
                  <a:gd name="T30" fmla="*/ 14 w 17"/>
                  <a:gd name="T31" fmla="*/ 8 h 16"/>
                  <a:gd name="T32" fmla="*/ 13 w 17"/>
                  <a:gd name="T33" fmla="*/ 10 h 16"/>
                  <a:gd name="T34" fmla="*/ 11 w 17"/>
                  <a:gd name="T35" fmla="*/ 12 h 16"/>
                  <a:gd name="T36" fmla="*/ 10 w 17"/>
                  <a:gd name="T37" fmla="*/ 15 h 16"/>
                  <a:gd name="T38" fmla="*/ 8 w 17"/>
                  <a:gd name="T39" fmla="*/ 15 h 16"/>
                  <a:gd name="T40" fmla="*/ 5 w 17"/>
                  <a:gd name="T41" fmla="*/ 15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6"/>
                  <a:gd name="T65" fmla="*/ 17 w 17"/>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6">
                    <a:moveTo>
                      <a:pt x="5" y="15"/>
                    </a:moveTo>
                    <a:lnTo>
                      <a:pt x="2" y="12"/>
                    </a:lnTo>
                    <a:lnTo>
                      <a:pt x="1" y="11"/>
                    </a:lnTo>
                    <a:lnTo>
                      <a:pt x="0" y="8"/>
                    </a:lnTo>
                    <a:lnTo>
                      <a:pt x="1" y="7"/>
                    </a:lnTo>
                    <a:lnTo>
                      <a:pt x="2" y="5"/>
                    </a:lnTo>
                    <a:lnTo>
                      <a:pt x="3" y="2"/>
                    </a:lnTo>
                    <a:lnTo>
                      <a:pt x="5" y="1"/>
                    </a:lnTo>
                    <a:lnTo>
                      <a:pt x="8" y="0"/>
                    </a:lnTo>
                    <a:lnTo>
                      <a:pt x="9" y="0"/>
                    </a:lnTo>
                    <a:lnTo>
                      <a:pt x="10" y="1"/>
                    </a:lnTo>
                    <a:lnTo>
                      <a:pt x="13" y="2"/>
                    </a:lnTo>
                    <a:lnTo>
                      <a:pt x="13" y="3"/>
                    </a:lnTo>
                    <a:lnTo>
                      <a:pt x="14" y="4"/>
                    </a:lnTo>
                    <a:lnTo>
                      <a:pt x="16" y="5"/>
                    </a:lnTo>
                    <a:lnTo>
                      <a:pt x="14" y="8"/>
                    </a:lnTo>
                    <a:lnTo>
                      <a:pt x="13" y="10"/>
                    </a:lnTo>
                    <a:lnTo>
                      <a:pt x="11" y="12"/>
                    </a:lnTo>
                    <a:lnTo>
                      <a:pt x="10" y="15"/>
                    </a:lnTo>
                    <a:lnTo>
                      <a:pt x="8" y="15"/>
                    </a:lnTo>
                    <a:lnTo>
                      <a:pt x="5"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3" name="Freeform 2198">
                <a:extLst>
                  <a:ext uri="{FF2B5EF4-FFF2-40B4-BE49-F238E27FC236}">
                    <a16:creationId xmlns:a16="http://schemas.microsoft.com/office/drawing/2014/main" id="{C8BE2CC0-9AAF-489F-8739-FD30FA080955}"/>
                  </a:ext>
                </a:extLst>
              </p:cNvPr>
              <p:cNvSpPr>
                <a:spLocks/>
              </p:cNvSpPr>
              <p:nvPr/>
            </p:nvSpPr>
            <p:spPr bwMode="auto">
              <a:xfrm>
                <a:off x="4050" y="2621"/>
                <a:ext cx="17" cy="16"/>
              </a:xfrm>
              <a:custGeom>
                <a:avLst/>
                <a:gdLst>
                  <a:gd name="T0" fmla="*/ 13 w 17"/>
                  <a:gd name="T1" fmla="*/ 10 h 16"/>
                  <a:gd name="T2" fmla="*/ 14 w 17"/>
                  <a:gd name="T3" fmla="*/ 7 h 16"/>
                  <a:gd name="T4" fmla="*/ 16 w 17"/>
                  <a:gd name="T5" fmla="*/ 3 h 16"/>
                  <a:gd name="T6" fmla="*/ 14 w 17"/>
                  <a:gd name="T7" fmla="*/ 2 h 16"/>
                  <a:gd name="T8" fmla="*/ 13 w 17"/>
                  <a:gd name="T9" fmla="*/ 1 h 16"/>
                  <a:gd name="T10" fmla="*/ 13 w 17"/>
                  <a:gd name="T11" fmla="*/ 0 h 16"/>
                  <a:gd name="T12" fmla="*/ 10 w 17"/>
                  <a:gd name="T13" fmla="*/ 0 h 16"/>
                  <a:gd name="T14" fmla="*/ 8 w 17"/>
                  <a:gd name="T15" fmla="*/ 0 h 16"/>
                  <a:gd name="T16" fmla="*/ 5 w 17"/>
                  <a:gd name="T17" fmla="*/ 2 h 16"/>
                  <a:gd name="T18" fmla="*/ 2 w 17"/>
                  <a:gd name="T19" fmla="*/ 4 h 16"/>
                  <a:gd name="T20" fmla="*/ 1 w 17"/>
                  <a:gd name="T21" fmla="*/ 8 h 16"/>
                  <a:gd name="T22" fmla="*/ 0 w 17"/>
                  <a:gd name="T23" fmla="*/ 11 h 16"/>
                  <a:gd name="T24" fmla="*/ 1 w 17"/>
                  <a:gd name="T25" fmla="*/ 12 h 16"/>
                  <a:gd name="T26" fmla="*/ 2 w 17"/>
                  <a:gd name="T27" fmla="*/ 13 h 16"/>
                  <a:gd name="T28" fmla="*/ 2 w 17"/>
                  <a:gd name="T29" fmla="*/ 15 h 16"/>
                  <a:gd name="T30" fmla="*/ 5 w 17"/>
                  <a:gd name="T31" fmla="*/ 15 h 16"/>
                  <a:gd name="T32" fmla="*/ 8 w 17"/>
                  <a:gd name="T33" fmla="*/ 15 h 16"/>
                  <a:gd name="T34" fmla="*/ 10 w 17"/>
                  <a:gd name="T35" fmla="*/ 12 h 16"/>
                  <a:gd name="T36" fmla="*/ 1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13" y="10"/>
                    </a:moveTo>
                    <a:lnTo>
                      <a:pt x="14" y="7"/>
                    </a:lnTo>
                    <a:lnTo>
                      <a:pt x="16" y="3"/>
                    </a:lnTo>
                    <a:lnTo>
                      <a:pt x="14" y="2"/>
                    </a:lnTo>
                    <a:lnTo>
                      <a:pt x="13" y="1"/>
                    </a:lnTo>
                    <a:lnTo>
                      <a:pt x="13" y="0"/>
                    </a:lnTo>
                    <a:lnTo>
                      <a:pt x="10" y="0"/>
                    </a:lnTo>
                    <a:lnTo>
                      <a:pt x="8" y="0"/>
                    </a:lnTo>
                    <a:lnTo>
                      <a:pt x="5" y="2"/>
                    </a:lnTo>
                    <a:lnTo>
                      <a:pt x="2" y="4"/>
                    </a:lnTo>
                    <a:lnTo>
                      <a:pt x="1" y="8"/>
                    </a:lnTo>
                    <a:lnTo>
                      <a:pt x="0" y="11"/>
                    </a:lnTo>
                    <a:lnTo>
                      <a:pt x="1" y="12"/>
                    </a:lnTo>
                    <a:lnTo>
                      <a:pt x="2" y="13"/>
                    </a:lnTo>
                    <a:lnTo>
                      <a:pt x="2" y="15"/>
                    </a:lnTo>
                    <a:lnTo>
                      <a:pt x="5" y="15"/>
                    </a:lnTo>
                    <a:lnTo>
                      <a:pt x="8" y="15"/>
                    </a:lnTo>
                    <a:lnTo>
                      <a:pt x="10" y="12"/>
                    </a:lnTo>
                    <a:lnTo>
                      <a:pt x="1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4" name="Freeform 2199">
                <a:extLst>
                  <a:ext uri="{FF2B5EF4-FFF2-40B4-BE49-F238E27FC236}">
                    <a16:creationId xmlns:a16="http://schemas.microsoft.com/office/drawing/2014/main" id="{34CCF5B7-C590-472E-A17F-F7FBF8E1A782}"/>
                  </a:ext>
                </a:extLst>
              </p:cNvPr>
              <p:cNvSpPr>
                <a:spLocks/>
              </p:cNvSpPr>
              <p:nvPr/>
            </p:nvSpPr>
            <p:spPr bwMode="auto">
              <a:xfrm>
                <a:off x="4052" y="2622"/>
                <a:ext cx="17" cy="15"/>
              </a:xfrm>
              <a:custGeom>
                <a:avLst/>
                <a:gdLst>
                  <a:gd name="T0" fmla="*/ 12 w 17"/>
                  <a:gd name="T1" fmla="*/ 10 h 15"/>
                  <a:gd name="T2" fmla="*/ 16 w 17"/>
                  <a:gd name="T3" fmla="*/ 5 h 15"/>
                  <a:gd name="T4" fmla="*/ 16 w 17"/>
                  <a:gd name="T5" fmla="*/ 4 h 15"/>
                  <a:gd name="T6" fmla="*/ 16 w 17"/>
                  <a:gd name="T7" fmla="*/ 2 h 15"/>
                  <a:gd name="T8" fmla="*/ 12 w 17"/>
                  <a:gd name="T9" fmla="*/ 0 h 15"/>
                  <a:gd name="T10" fmla="*/ 9 w 17"/>
                  <a:gd name="T11" fmla="*/ 0 h 15"/>
                  <a:gd name="T12" fmla="*/ 3 w 17"/>
                  <a:gd name="T13" fmla="*/ 5 h 15"/>
                  <a:gd name="T14" fmla="*/ 0 w 17"/>
                  <a:gd name="T15" fmla="*/ 5 h 15"/>
                  <a:gd name="T16" fmla="*/ 0 w 17"/>
                  <a:gd name="T17" fmla="*/ 10 h 15"/>
                  <a:gd name="T18" fmla="*/ 0 w 17"/>
                  <a:gd name="T19" fmla="*/ 11 h 15"/>
                  <a:gd name="T20" fmla="*/ 3 w 17"/>
                  <a:gd name="T21" fmla="*/ 14 h 15"/>
                  <a:gd name="T22" fmla="*/ 6 w 17"/>
                  <a:gd name="T23" fmla="*/ 14 h 15"/>
                  <a:gd name="T24" fmla="*/ 9 w 17"/>
                  <a:gd name="T25" fmla="*/ 14 h 15"/>
                  <a:gd name="T26" fmla="*/ 12 w 17"/>
                  <a:gd name="T27" fmla="*/ 1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5"/>
                  <a:gd name="T44" fmla="*/ 17 w 17"/>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5">
                    <a:moveTo>
                      <a:pt x="12" y="10"/>
                    </a:moveTo>
                    <a:lnTo>
                      <a:pt x="16" y="5"/>
                    </a:lnTo>
                    <a:lnTo>
                      <a:pt x="16" y="4"/>
                    </a:lnTo>
                    <a:lnTo>
                      <a:pt x="16" y="2"/>
                    </a:lnTo>
                    <a:lnTo>
                      <a:pt x="12" y="0"/>
                    </a:lnTo>
                    <a:lnTo>
                      <a:pt x="9" y="0"/>
                    </a:lnTo>
                    <a:lnTo>
                      <a:pt x="3" y="5"/>
                    </a:lnTo>
                    <a:lnTo>
                      <a:pt x="0" y="5"/>
                    </a:lnTo>
                    <a:lnTo>
                      <a:pt x="0" y="10"/>
                    </a:lnTo>
                    <a:lnTo>
                      <a:pt x="0" y="11"/>
                    </a:lnTo>
                    <a:lnTo>
                      <a:pt x="3" y="14"/>
                    </a:lnTo>
                    <a:lnTo>
                      <a:pt x="6" y="14"/>
                    </a:lnTo>
                    <a:lnTo>
                      <a:pt x="9" y="14"/>
                    </a:lnTo>
                    <a:lnTo>
                      <a:pt x="1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5" name="Freeform 2200">
                <a:extLst>
                  <a:ext uri="{FF2B5EF4-FFF2-40B4-BE49-F238E27FC236}">
                    <a16:creationId xmlns:a16="http://schemas.microsoft.com/office/drawing/2014/main" id="{3C2AE387-DAFE-441A-97DC-9958684C744C}"/>
                  </a:ext>
                </a:extLst>
              </p:cNvPr>
              <p:cNvSpPr>
                <a:spLocks/>
              </p:cNvSpPr>
              <p:nvPr/>
            </p:nvSpPr>
            <p:spPr bwMode="auto">
              <a:xfrm>
                <a:off x="4041" y="2624"/>
                <a:ext cx="17" cy="15"/>
              </a:xfrm>
              <a:custGeom>
                <a:avLst/>
                <a:gdLst>
                  <a:gd name="T0" fmla="*/ 4 w 17"/>
                  <a:gd name="T1" fmla="*/ 14 h 15"/>
                  <a:gd name="T2" fmla="*/ 1 w 17"/>
                  <a:gd name="T3" fmla="*/ 12 h 15"/>
                  <a:gd name="T4" fmla="*/ 0 w 17"/>
                  <a:gd name="T5" fmla="*/ 11 h 15"/>
                  <a:gd name="T6" fmla="*/ 0 w 17"/>
                  <a:gd name="T7" fmla="*/ 9 h 15"/>
                  <a:gd name="T8" fmla="*/ 0 w 17"/>
                  <a:gd name="T9" fmla="*/ 7 h 15"/>
                  <a:gd name="T10" fmla="*/ 1 w 17"/>
                  <a:gd name="T11" fmla="*/ 4 h 15"/>
                  <a:gd name="T12" fmla="*/ 3 w 17"/>
                  <a:gd name="T13" fmla="*/ 2 h 15"/>
                  <a:gd name="T14" fmla="*/ 4 w 17"/>
                  <a:gd name="T15" fmla="*/ 1 h 15"/>
                  <a:gd name="T16" fmla="*/ 8 w 17"/>
                  <a:gd name="T17" fmla="*/ 0 h 15"/>
                  <a:gd name="T18" fmla="*/ 9 w 17"/>
                  <a:gd name="T19" fmla="*/ 0 h 15"/>
                  <a:gd name="T20" fmla="*/ 13 w 17"/>
                  <a:gd name="T21" fmla="*/ 2 h 15"/>
                  <a:gd name="T22" fmla="*/ 14 w 17"/>
                  <a:gd name="T23" fmla="*/ 3 h 15"/>
                  <a:gd name="T24" fmla="*/ 16 w 17"/>
                  <a:gd name="T25" fmla="*/ 4 h 15"/>
                  <a:gd name="T26" fmla="*/ 16 w 17"/>
                  <a:gd name="T27" fmla="*/ 8 h 15"/>
                  <a:gd name="T28" fmla="*/ 13 w 17"/>
                  <a:gd name="T29" fmla="*/ 11 h 15"/>
                  <a:gd name="T30" fmla="*/ 12 w 17"/>
                  <a:gd name="T31" fmla="*/ 12 h 15"/>
                  <a:gd name="T32" fmla="*/ 9 w 17"/>
                  <a:gd name="T33" fmla="*/ 14 h 15"/>
                  <a:gd name="T34" fmla="*/ 7 w 17"/>
                  <a:gd name="T35" fmla="*/ 14 h 15"/>
                  <a:gd name="T36" fmla="*/ 6 w 17"/>
                  <a:gd name="T37" fmla="*/ 14 h 15"/>
                  <a:gd name="T38" fmla="*/ 4 w 17"/>
                  <a:gd name="T39" fmla="*/ 14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5"/>
                  <a:gd name="T62" fmla="*/ 17 w 17"/>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5">
                    <a:moveTo>
                      <a:pt x="4" y="14"/>
                    </a:moveTo>
                    <a:lnTo>
                      <a:pt x="1" y="12"/>
                    </a:lnTo>
                    <a:lnTo>
                      <a:pt x="0" y="11"/>
                    </a:lnTo>
                    <a:lnTo>
                      <a:pt x="0" y="9"/>
                    </a:lnTo>
                    <a:lnTo>
                      <a:pt x="0" y="7"/>
                    </a:lnTo>
                    <a:lnTo>
                      <a:pt x="1" y="4"/>
                    </a:lnTo>
                    <a:lnTo>
                      <a:pt x="3" y="2"/>
                    </a:lnTo>
                    <a:lnTo>
                      <a:pt x="4" y="1"/>
                    </a:lnTo>
                    <a:lnTo>
                      <a:pt x="8" y="0"/>
                    </a:lnTo>
                    <a:lnTo>
                      <a:pt x="9" y="0"/>
                    </a:lnTo>
                    <a:lnTo>
                      <a:pt x="13" y="2"/>
                    </a:lnTo>
                    <a:lnTo>
                      <a:pt x="14" y="3"/>
                    </a:lnTo>
                    <a:lnTo>
                      <a:pt x="16" y="4"/>
                    </a:lnTo>
                    <a:lnTo>
                      <a:pt x="16" y="8"/>
                    </a:lnTo>
                    <a:lnTo>
                      <a:pt x="13" y="11"/>
                    </a:lnTo>
                    <a:lnTo>
                      <a:pt x="12" y="12"/>
                    </a:lnTo>
                    <a:lnTo>
                      <a:pt x="9" y="14"/>
                    </a:lnTo>
                    <a:lnTo>
                      <a:pt x="7" y="14"/>
                    </a:lnTo>
                    <a:lnTo>
                      <a:pt x="6" y="14"/>
                    </a:lnTo>
                    <a:lnTo>
                      <a:pt x="4" y="14"/>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6" name="Freeform 2201">
                <a:extLst>
                  <a:ext uri="{FF2B5EF4-FFF2-40B4-BE49-F238E27FC236}">
                    <a16:creationId xmlns:a16="http://schemas.microsoft.com/office/drawing/2014/main" id="{5AE8FA91-4937-405D-94C7-DEB68C9AE09B}"/>
                  </a:ext>
                </a:extLst>
              </p:cNvPr>
              <p:cNvSpPr>
                <a:spLocks/>
              </p:cNvSpPr>
              <p:nvPr/>
            </p:nvSpPr>
            <p:spPr bwMode="auto">
              <a:xfrm>
                <a:off x="4043" y="2624"/>
                <a:ext cx="17" cy="15"/>
              </a:xfrm>
              <a:custGeom>
                <a:avLst/>
                <a:gdLst>
                  <a:gd name="T0" fmla="*/ 12 w 17"/>
                  <a:gd name="T1" fmla="*/ 11 h 15"/>
                  <a:gd name="T2" fmla="*/ 16 w 17"/>
                  <a:gd name="T3" fmla="*/ 7 h 15"/>
                  <a:gd name="T4" fmla="*/ 16 w 17"/>
                  <a:gd name="T5" fmla="*/ 4 h 15"/>
                  <a:gd name="T6" fmla="*/ 16 w 17"/>
                  <a:gd name="T7" fmla="*/ 3 h 15"/>
                  <a:gd name="T8" fmla="*/ 14 w 17"/>
                  <a:gd name="T9" fmla="*/ 2 h 15"/>
                  <a:gd name="T10" fmla="*/ 12 w 17"/>
                  <a:gd name="T11" fmla="*/ 1 h 15"/>
                  <a:gd name="T12" fmla="*/ 11 w 17"/>
                  <a:gd name="T13" fmla="*/ 0 h 15"/>
                  <a:gd name="T14" fmla="*/ 8 w 17"/>
                  <a:gd name="T15" fmla="*/ 1 h 15"/>
                  <a:gd name="T16" fmla="*/ 4 w 17"/>
                  <a:gd name="T17" fmla="*/ 3 h 15"/>
                  <a:gd name="T18" fmla="*/ 1 w 17"/>
                  <a:gd name="T19" fmla="*/ 5 h 15"/>
                  <a:gd name="T20" fmla="*/ 0 w 17"/>
                  <a:gd name="T21" fmla="*/ 8 h 15"/>
                  <a:gd name="T22" fmla="*/ 0 w 17"/>
                  <a:gd name="T23" fmla="*/ 11 h 15"/>
                  <a:gd name="T24" fmla="*/ 0 w 17"/>
                  <a:gd name="T25" fmla="*/ 12 h 15"/>
                  <a:gd name="T26" fmla="*/ 0 w 17"/>
                  <a:gd name="T27" fmla="*/ 14 h 15"/>
                  <a:gd name="T28" fmla="*/ 1 w 17"/>
                  <a:gd name="T29" fmla="*/ 14 h 15"/>
                  <a:gd name="T30" fmla="*/ 4 w 17"/>
                  <a:gd name="T31" fmla="*/ 14 h 15"/>
                  <a:gd name="T32" fmla="*/ 8 w 17"/>
                  <a:gd name="T33" fmla="*/ 14 h 15"/>
                  <a:gd name="T34" fmla="*/ 11 w 17"/>
                  <a:gd name="T35" fmla="*/ 12 h 15"/>
                  <a:gd name="T36" fmla="*/ 12 w 17"/>
                  <a:gd name="T37" fmla="*/ 11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12" y="11"/>
                    </a:moveTo>
                    <a:lnTo>
                      <a:pt x="16" y="7"/>
                    </a:lnTo>
                    <a:lnTo>
                      <a:pt x="16" y="4"/>
                    </a:lnTo>
                    <a:lnTo>
                      <a:pt x="16" y="3"/>
                    </a:lnTo>
                    <a:lnTo>
                      <a:pt x="14" y="2"/>
                    </a:lnTo>
                    <a:lnTo>
                      <a:pt x="12" y="1"/>
                    </a:lnTo>
                    <a:lnTo>
                      <a:pt x="11" y="0"/>
                    </a:lnTo>
                    <a:lnTo>
                      <a:pt x="8" y="1"/>
                    </a:lnTo>
                    <a:lnTo>
                      <a:pt x="4" y="3"/>
                    </a:lnTo>
                    <a:lnTo>
                      <a:pt x="1" y="5"/>
                    </a:lnTo>
                    <a:lnTo>
                      <a:pt x="0" y="8"/>
                    </a:lnTo>
                    <a:lnTo>
                      <a:pt x="0" y="11"/>
                    </a:lnTo>
                    <a:lnTo>
                      <a:pt x="0" y="12"/>
                    </a:lnTo>
                    <a:lnTo>
                      <a:pt x="0" y="14"/>
                    </a:lnTo>
                    <a:lnTo>
                      <a:pt x="1" y="14"/>
                    </a:lnTo>
                    <a:lnTo>
                      <a:pt x="4" y="14"/>
                    </a:lnTo>
                    <a:lnTo>
                      <a:pt x="8" y="14"/>
                    </a:lnTo>
                    <a:lnTo>
                      <a:pt x="11" y="12"/>
                    </a:lnTo>
                    <a:lnTo>
                      <a:pt x="12"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7" name="Freeform 2202">
                <a:extLst>
                  <a:ext uri="{FF2B5EF4-FFF2-40B4-BE49-F238E27FC236}">
                    <a16:creationId xmlns:a16="http://schemas.microsoft.com/office/drawing/2014/main" id="{8684371A-DEEE-487A-9BA9-B45BEA761365}"/>
                  </a:ext>
                </a:extLst>
              </p:cNvPr>
              <p:cNvSpPr>
                <a:spLocks/>
              </p:cNvSpPr>
              <p:nvPr/>
            </p:nvSpPr>
            <p:spPr bwMode="auto">
              <a:xfrm>
                <a:off x="4044" y="2627"/>
                <a:ext cx="17" cy="16"/>
              </a:xfrm>
              <a:custGeom>
                <a:avLst/>
                <a:gdLst>
                  <a:gd name="T0" fmla="*/ 16 w 17"/>
                  <a:gd name="T1" fmla="*/ 9 h 16"/>
                  <a:gd name="T2" fmla="*/ 16 w 17"/>
                  <a:gd name="T3" fmla="*/ 8 h 16"/>
                  <a:gd name="T4" fmla="*/ 16 w 17"/>
                  <a:gd name="T5" fmla="*/ 5 h 16"/>
                  <a:gd name="T6" fmla="*/ 16 w 17"/>
                  <a:gd name="T7" fmla="*/ 2 h 16"/>
                  <a:gd name="T8" fmla="*/ 16 w 17"/>
                  <a:gd name="T9" fmla="*/ 0 h 16"/>
                  <a:gd name="T10" fmla="*/ 12 w 17"/>
                  <a:gd name="T11" fmla="*/ 0 h 16"/>
                  <a:gd name="T12" fmla="*/ 9 w 17"/>
                  <a:gd name="T13" fmla="*/ 0 h 16"/>
                  <a:gd name="T14" fmla="*/ 3 w 17"/>
                  <a:gd name="T15" fmla="*/ 8 h 16"/>
                  <a:gd name="T16" fmla="*/ 0 w 17"/>
                  <a:gd name="T17" fmla="*/ 8 h 16"/>
                  <a:gd name="T18" fmla="*/ 0 w 17"/>
                  <a:gd name="T19" fmla="*/ 12 h 16"/>
                  <a:gd name="T20" fmla="*/ 0 w 17"/>
                  <a:gd name="T21" fmla="*/ 15 h 16"/>
                  <a:gd name="T22" fmla="*/ 3 w 17"/>
                  <a:gd name="T23" fmla="*/ 15 h 16"/>
                  <a:gd name="T24" fmla="*/ 6 w 17"/>
                  <a:gd name="T25" fmla="*/ 15 h 16"/>
                  <a:gd name="T26" fmla="*/ 9 w 17"/>
                  <a:gd name="T27" fmla="*/ 15 h 16"/>
                  <a:gd name="T28" fmla="*/ 16 w 17"/>
                  <a:gd name="T29" fmla="*/ 9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16" y="9"/>
                    </a:moveTo>
                    <a:lnTo>
                      <a:pt x="16" y="8"/>
                    </a:lnTo>
                    <a:lnTo>
                      <a:pt x="16" y="5"/>
                    </a:lnTo>
                    <a:lnTo>
                      <a:pt x="16" y="2"/>
                    </a:lnTo>
                    <a:lnTo>
                      <a:pt x="16" y="0"/>
                    </a:lnTo>
                    <a:lnTo>
                      <a:pt x="12" y="0"/>
                    </a:lnTo>
                    <a:lnTo>
                      <a:pt x="9" y="0"/>
                    </a:lnTo>
                    <a:lnTo>
                      <a:pt x="3" y="8"/>
                    </a:lnTo>
                    <a:lnTo>
                      <a:pt x="0" y="8"/>
                    </a:lnTo>
                    <a:lnTo>
                      <a:pt x="0" y="12"/>
                    </a:lnTo>
                    <a:lnTo>
                      <a:pt x="0" y="15"/>
                    </a:lnTo>
                    <a:lnTo>
                      <a:pt x="3" y="15"/>
                    </a:lnTo>
                    <a:lnTo>
                      <a:pt x="6" y="15"/>
                    </a:lnTo>
                    <a:lnTo>
                      <a:pt x="9" y="15"/>
                    </a:lnTo>
                    <a:lnTo>
                      <a:pt x="16"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8" name="Freeform 2203">
                <a:extLst>
                  <a:ext uri="{FF2B5EF4-FFF2-40B4-BE49-F238E27FC236}">
                    <a16:creationId xmlns:a16="http://schemas.microsoft.com/office/drawing/2014/main" id="{4A97AFAB-D8B7-4F74-B2B1-DE8B4F58757A}"/>
                  </a:ext>
                </a:extLst>
              </p:cNvPr>
              <p:cNvSpPr>
                <a:spLocks/>
              </p:cNvSpPr>
              <p:nvPr/>
            </p:nvSpPr>
            <p:spPr bwMode="auto">
              <a:xfrm>
                <a:off x="3998" y="2650"/>
                <a:ext cx="17" cy="16"/>
              </a:xfrm>
              <a:custGeom>
                <a:avLst/>
                <a:gdLst>
                  <a:gd name="T0" fmla="*/ 8 w 17"/>
                  <a:gd name="T1" fmla="*/ 15 h 16"/>
                  <a:gd name="T2" fmla="*/ 2 w 17"/>
                  <a:gd name="T3" fmla="*/ 12 h 16"/>
                  <a:gd name="T4" fmla="*/ 0 w 17"/>
                  <a:gd name="T5" fmla="*/ 9 h 16"/>
                  <a:gd name="T6" fmla="*/ 2 w 17"/>
                  <a:gd name="T7" fmla="*/ 5 h 16"/>
                  <a:gd name="T8" fmla="*/ 5 w 17"/>
                  <a:gd name="T9" fmla="*/ 2 h 16"/>
                  <a:gd name="T10" fmla="*/ 8 w 17"/>
                  <a:gd name="T11" fmla="*/ 0 h 16"/>
                  <a:gd name="T12" fmla="*/ 10 w 17"/>
                  <a:gd name="T13" fmla="*/ 0 h 16"/>
                  <a:gd name="T14" fmla="*/ 16 w 17"/>
                  <a:gd name="T15" fmla="*/ 2 h 16"/>
                  <a:gd name="T16" fmla="*/ 16 w 17"/>
                  <a:gd name="T17" fmla="*/ 5 h 16"/>
                  <a:gd name="T18" fmla="*/ 16 w 17"/>
                  <a:gd name="T19" fmla="*/ 9 h 16"/>
                  <a:gd name="T20" fmla="*/ 13 w 17"/>
                  <a:gd name="T21" fmla="*/ 12 h 16"/>
                  <a:gd name="T22" fmla="*/ 10 w 17"/>
                  <a:gd name="T23" fmla="*/ 15 h 16"/>
                  <a:gd name="T24" fmla="*/ 8 w 17"/>
                  <a:gd name="T25" fmla="*/ 15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8" y="15"/>
                    </a:moveTo>
                    <a:lnTo>
                      <a:pt x="2" y="12"/>
                    </a:lnTo>
                    <a:lnTo>
                      <a:pt x="0" y="9"/>
                    </a:lnTo>
                    <a:lnTo>
                      <a:pt x="2" y="5"/>
                    </a:lnTo>
                    <a:lnTo>
                      <a:pt x="5" y="2"/>
                    </a:lnTo>
                    <a:lnTo>
                      <a:pt x="8" y="0"/>
                    </a:lnTo>
                    <a:lnTo>
                      <a:pt x="10" y="0"/>
                    </a:lnTo>
                    <a:lnTo>
                      <a:pt x="16" y="2"/>
                    </a:lnTo>
                    <a:lnTo>
                      <a:pt x="16" y="5"/>
                    </a:lnTo>
                    <a:lnTo>
                      <a:pt x="16" y="9"/>
                    </a:lnTo>
                    <a:lnTo>
                      <a:pt x="13" y="12"/>
                    </a:lnTo>
                    <a:lnTo>
                      <a:pt x="10" y="15"/>
                    </a:lnTo>
                    <a:lnTo>
                      <a:pt x="8"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9" name="Freeform 2204">
                <a:extLst>
                  <a:ext uri="{FF2B5EF4-FFF2-40B4-BE49-F238E27FC236}">
                    <a16:creationId xmlns:a16="http://schemas.microsoft.com/office/drawing/2014/main" id="{445F4FB2-D2F6-46CF-808C-E93DB1ECD42E}"/>
                  </a:ext>
                </a:extLst>
              </p:cNvPr>
              <p:cNvSpPr>
                <a:spLocks/>
              </p:cNvSpPr>
              <p:nvPr/>
            </p:nvSpPr>
            <p:spPr bwMode="auto">
              <a:xfrm>
                <a:off x="3999" y="2650"/>
                <a:ext cx="17" cy="16"/>
              </a:xfrm>
              <a:custGeom>
                <a:avLst/>
                <a:gdLst>
                  <a:gd name="T0" fmla="*/ 16 w 17"/>
                  <a:gd name="T1" fmla="*/ 9 h 16"/>
                  <a:gd name="T2" fmla="*/ 16 w 17"/>
                  <a:gd name="T3" fmla="*/ 5 h 16"/>
                  <a:gd name="T4" fmla="*/ 16 w 17"/>
                  <a:gd name="T5" fmla="*/ 2 h 16"/>
                  <a:gd name="T6" fmla="*/ 12 w 17"/>
                  <a:gd name="T7" fmla="*/ 0 h 16"/>
                  <a:gd name="T8" fmla="*/ 8 w 17"/>
                  <a:gd name="T9" fmla="*/ 2 h 16"/>
                  <a:gd name="T10" fmla="*/ 4 w 17"/>
                  <a:gd name="T11" fmla="*/ 8 h 16"/>
                  <a:gd name="T12" fmla="*/ 0 w 17"/>
                  <a:gd name="T13" fmla="*/ 12 h 16"/>
                  <a:gd name="T14" fmla="*/ 0 w 17"/>
                  <a:gd name="T15" fmla="*/ 15 h 16"/>
                  <a:gd name="T16" fmla="*/ 4 w 17"/>
                  <a:gd name="T17" fmla="*/ 15 h 16"/>
                  <a:gd name="T18" fmla="*/ 8 w 17"/>
                  <a:gd name="T19" fmla="*/ 15 h 16"/>
                  <a:gd name="T20" fmla="*/ 16 w 17"/>
                  <a:gd name="T21" fmla="*/ 9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
                  <a:gd name="T35" fmla="*/ 17 w 1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
                    <a:moveTo>
                      <a:pt x="16" y="9"/>
                    </a:moveTo>
                    <a:lnTo>
                      <a:pt x="16" y="5"/>
                    </a:lnTo>
                    <a:lnTo>
                      <a:pt x="16" y="2"/>
                    </a:lnTo>
                    <a:lnTo>
                      <a:pt x="12" y="0"/>
                    </a:lnTo>
                    <a:lnTo>
                      <a:pt x="8" y="2"/>
                    </a:lnTo>
                    <a:lnTo>
                      <a:pt x="4" y="8"/>
                    </a:lnTo>
                    <a:lnTo>
                      <a:pt x="0" y="12"/>
                    </a:lnTo>
                    <a:lnTo>
                      <a:pt x="0" y="15"/>
                    </a:lnTo>
                    <a:lnTo>
                      <a:pt x="4" y="15"/>
                    </a:lnTo>
                    <a:lnTo>
                      <a:pt x="8" y="15"/>
                    </a:lnTo>
                    <a:lnTo>
                      <a:pt x="16"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0" name="Line 2205">
                <a:extLst>
                  <a:ext uri="{FF2B5EF4-FFF2-40B4-BE49-F238E27FC236}">
                    <a16:creationId xmlns:a16="http://schemas.microsoft.com/office/drawing/2014/main" id="{00191C56-5219-4F4D-97A7-9531D210AEDC}"/>
                  </a:ext>
                </a:extLst>
              </p:cNvPr>
              <p:cNvSpPr>
                <a:spLocks noChangeShapeType="1"/>
              </p:cNvSpPr>
              <p:nvPr/>
            </p:nvSpPr>
            <p:spPr bwMode="auto">
              <a:xfrm flipV="1">
                <a:off x="4030" y="2660"/>
                <a:ext cx="0" cy="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61" name="Freeform 2206">
                <a:extLst>
                  <a:ext uri="{FF2B5EF4-FFF2-40B4-BE49-F238E27FC236}">
                    <a16:creationId xmlns:a16="http://schemas.microsoft.com/office/drawing/2014/main" id="{859E76FB-6211-40D8-B641-63A7BB0E0239}"/>
                  </a:ext>
                </a:extLst>
              </p:cNvPr>
              <p:cNvSpPr>
                <a:spLocks/>
              </p:cNvSpPr>
              <p:nvPr/>
            </p:nvSpPr>
            <p:spPr bwMode="auto">
              <a:xfrm>
                <a:off x="4015" y="2667"/>
                <a:ext cx="17" cy="15"/>
              </a:xfrm>
              <a:custGeom>
                <a:avLst/>
                <a:gdLst>
                  <a:gd name="T0" fmla="*/ 5 w 17"/>
                  <a:gd name="T1" fmla="*/ 14 h 15"/>
                  <a:gd name="T2" fmla="*/ 2 w 17"/>
                  <a:gd name="T3" fmla="*/ 11 h 15"/>
                  <a:gd name="T4" fmla="*/ 1 w 17"/>
                  <a:gd name="T5" fmla="*/ 11 h 15"/>
                  <a:gd name="T6" fmla="*/ 1 w 17"/>
                  <a:gd name="T7" fmla="*/ 10 h 15"/>
                  <a:gd name="T8" fmla="*/ 0 w 17"/>
                  <a:gd name="T9" fmla="*/ 9 h 15"/>
                  <a:gd name="T10" fmla="*/ 1 w 17"/>
                  <a:gd name="T11" fmla="*/ 7 h 15"/>
                  <a:gd name="T12" fmla="*/ 2 w 17"/>
                  <a:gd name="T13" fmla="*/ 4 h 15"/>
                  <a:gd name="T14" fmla="*/ 4 w 17"/>
                  <a:gd name="T15" fmla="*/ 2 h 15"/>
                  <a:gd name="T16" fmla="*/ 6 w 17"/>
                  <a:gd name="T17" fmla="*/ 1 h 15"/>
                  <a:gd name="T18" fmla="*/ 8 w 17"/>
                  <a:gd name="T19" fmla="*/ 0 h 15"/>
                  <a:gd name="T20" fmla="*/ 10 w 17"/>
                  <a:gd name="T21" fmla="*/ 0 h 15"/>
                  <a:gd name="T22" fmla="*/ 11 w 17"/>
                  <a:gd name="T23" fmla="*/ 1 h 15"/>
                  <a:gd name="T24" fmla="*/ 14 w 17"/>
                  <a:gd name="T25" fmla="*/ 2 h 15"/>
                  <a:gd name="T26" fmla="*/ 14 w 17"/>
                  <a:gd name="T27" fmla="*/ 3 h 15"/>
                  <a:gd name="T28" fmla="*/ 14 w 17"/>
                  <a:gd name="T29" fmla="*/ 4 h 15"/>
                  <a:gd name="T30" fmla="*/ 16 w 17"/>
                  <a:gd name="T31" fmla="*/ 5 h 15"/>
                  <a:gd name="T32" fmla="*/ 14 w 17"/>
                  <a:gd name="T33" fmla="*/ 7 h 15"/>
                  <a:gd name="T34" fmla="*/ 14 w 17"/>
                  <a:gd name="T35" fmla="*/ 10 h 15"/>
                  <a:gd name="T36" fmla="*/ 12 w 17"/>
                  <a:gd name="T37" fmla="*/ 11 h 15"/>
                  <a:gd name="T38" fmla="*/ 10 w 17"/>
                  <a:gd name="T39" fmla="*/ 14 h 15"/>
                  <a:gd name="T40" fmla="*/ 8 w 17"/>
                  <a:gd name="T41" fmla="*/ 14 h 15"/>
                  <a:gd name="T42" fmla="*/ 6 w 17"/>
                  <a:gd name="T43" fmla="*/ 14 h 15"/>
                  <a:gd name="T44" fmla="*/ 5 w 17"/>
                  <a:gd name="T45" fmla="*/ 14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5" y="14"/>
                    </a:moveTo>
                    <a:lnTo>
                      <a:pt x="2" y="11"/>
                    </a:lnTo>
                    <a:lnTo>
                      <a:pt x="1" y="11"/>
                    </a:lnTo>
                    <a:lnTo>
                      <a:pt x="1" y="10"/>
                    </a:lnTo>
                    <a:lnTo>
                      <a:pt x="0" y="9"/>
                    </a:lnTo>
                    <a:lnTo>
                      <a:pt x="1" y="7"/>
                    </a:lnTo>
                    <a:lnTo>
                      <a:pt x="2" y="4"/>
                    </a:lnTo>
                    <a:lnTo>
                      <a:pt x="4" y="2"/>
                    </a:lnTo>
                    <a:lnTo>
                      <a:pt x="6" y="1"/>
                    </a:lnTo>
                    <a:lnTo>
                      <a:pt x="8" y="0"/>
                    </a:lnTo>
                    <a:lnTo>
                      <a:pt x="10" y="0"/>
                    </a:lnTo>
                    <a:lnTo>
                      <a:pt x="11" y="1"/>
                    </a:lnTo>
                    <a:lnTo>
                      <a:pt x="14" y="2"/>
                    </a:lnTo>
                    <a:lnTo>
                      <a:pt x="14" y="3"/>
                    </a:lnTo>
                    <a:lnTo>
                      <a:pt x="14" y="4"/>
                    </a:lnTo>
                    <a:lnTo>
                      <a:pt x="16" y="5"/>
                    </a:lnTo>
                    <a:lnTo>
                      <a:pt x="14" y="7"/>
                    </a:lnTo>
                    <a:lnTo>
                      <a:pt x="14" y="10"/>
                    </a:lnTo>
                    <a:lnTo>
                      <a:pt x="12" y="11"/>
                    </a:lnTo>
                    <a:lnTo>
                      <a:pt x="10" y="14"/>
                    </a:lnTo>
                    <a:lnTo>
                      <a:pt x="8" y="14"/>
                    </a:lnTo>
                    <a:lnTo>
                      <a:pt x="6" y="14"/>
                    </a:lnTo>
                    <a:lnTo>
                      <a:pt x="5"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2" name="Freeform 2207">
                <a:extLst>
                  <a:ext uri="{FF2B5EF4-FFF2-40B4-BE49-F238E27FC236}">
                    <a16:creationId xmlns:a16="http://schemas.microsoft.com/office/drawing/2014/main" id="{BC680824-DDAD-4031-8681-277EA4E75422}"/>
                  </a:ext>
                </a:extLst>
              </p:cNvPr>
              <p:cNvSpPr>
                <a:spLocks/>
              </p:cNvSpPr>
              <p:nvPr/>
            </p:nvSpPr>
            <p:spPr bwMode="auto">
              <a:xfrm>
                <a:off x="4017" y="2669"/>
                <a:ext cx="17" cy="15"/>
              </a:xfrm>
              <a:custGeom>
                <a:avLst/>
                <a:gdLst>
                  <a:gd name="T0" fmla="*/ 14 w 17"/>
                  <a:gd name="T1" fmla="*/ 10 h 15"/>
                  <a:gd name="T2" fmla="*/ 14 w 17"/>
                  <a:gd name="T3" fmla="*/ 6 h 15"/>
                  <a:gd name="T4" fmla="*/ 16 w 17"/>
                  <a:gd name="T5" fmla="*/ 4 h 15"/>
                  <a:gd name="T6" fmla="*/ 14 w 17"/>
                  <a:gd name="T7" fmla="*/ 2 h 15"/>
                  <a:gd name="T8" fmla="*/ 14 w 17"/>
                  <a:gd name="T9" fmla="*/ 1 h 15"/>
                  <a:gd name="T10" fmla="*/ 14 w 17"/>
                  <a:gd name="T11" fmla="*/ 0 h 15"/>
                  <a:gd name="T12" fmla="*/ 11 w 17"/>
                  <a:gd name="T13" fmla="*/ 0 h 15"/>
                  <a:gd name="T14" fmla="*/ 8 w 17"/>
                  <a:gd name="T15" fmla="*/ 1 h 15"/>
                  <a:gd name="T16" fmla="*/ 4 w 17"/>
                  <a:gd name="T17" fmla="*/ 3 h 15"/>
                  <a:gd name="T18" fmla="*/ 3 w 17"/>
                  <a:gd name="T19" fmla="*/ 5 h 15"/>
                  <a:gd name="T20" fmla="*/ 0 w 17"/>
                  <a:gd name="T21" fmla="*/ 7 h 15"/>
                  <a:gd name="T22" fmla="*/ 0 w 17"/>
                  <a:gd name="T23" fmla="*/ 10 h 15"/>
                  <a:gd name="T24" fmla="*/ 0 w 17"/>
                  <a:gd name="T25" fmla="*/ 12 h 15"/>
                  <a:gd name="T26" fmla="*/ 1 w 17"/>
                  <a:gd name="T27" fmla="*/ 14 h 15"/>
                  <a:gd name="T28" fmla="*/ 3 w 17"/>
                  <a:gd name="T29" fmla="*/ 14 h 15"/>
                  <a:gd name="T30" fmla="*/ 4 w 17"/>
                  <a:gd name="T31" fmla="*/ 14 h 15"/>
                  <a:gd name="T32" fmla="*/ 8 w 17"/>
                  <a:gd name="T33" fmla="*/ 14 h 15"/>
                  <a:gd name="T34" fmla="*/ 11 w 17"/>
                  <a:gd name="T35" fmla="*/ 11 h 15"/>
                  <a:gd name="T36" fmla="*/ 14 w 17"/>
                  <a:gd name="T37" fmla="*/ 1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14" y="10"/>
                    </a:moveTo>
                    <a:lnTo>
                      <a:pt x="14" y="6"/>
                    </a:lnTo>
                    <a:lnTo>
                      <a:pt x="16" y="4"/>
                    </a:lnTo>
                    <a:lnTo>
                      <a:pt x="14" y="2"/>
                    </a:lnTo>
                    <a:lnTo>
                      <a:pt x="14" y="1"/>
                    </a:lnTo>
                    <a:lnTo>
                      <a:pt x="14" y="0"/>
                    </a:lnTo>
                    <a:lnTo>
                      <a:pt x="11" y="0"/>
                    </a:lnTo>
                    <a:lnTo>
                      <a:pt x="8" y="1"/>
                    </a:lnTo>
                    <a:lnTo>
                      <a:pt x="4" y="3"/>
                    </a:lnTo>
                    <a:lnTo>
                      <a:pt x="3" y="5"/>
                    </a:lnTo>
                    <a:lnTo>
                      <a:pt x="0" y="7"/>
                    </a:lnTo>
                    <a:lnTo>
                      <a:pt x="0" y="10"/>
                    </a:lnTo>
                    <a:lnTo>
                      <a:pt x="0" y="12"/>
                    </a:lnTo>
                    <a:lnTo>
                      <a:pt x="1" y="14"/>
                    </a:lnTo>
                    <a:lnTo>
                      <a:pt x="3" y="14"/>
                    </a:lnTo>
                    <a:lnTo>
                      <a:pt x="4" y="14"/>
                    </a:lnTo>
                    <a:lnTo>
                      <a:pt x="8" y="14"/>
                    </a:lnTo>
                    <a:lnTo>
                      <a:pt x="11" y="11"/>
                    </a:lnTo>
                    <a:lnTo>
                      <a:pt x="14"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3" name="Freeform 2208">
                <a:extLst>
                  <a:ext uri="{FF2B5EF4-FFF2-40B4-BE49-F238E27FC236}">
                    <a16:creationId xmlns:a16="http://schemas.microsoft.com/office/drawing/2014/main" id="{7675A64D-1109-4006-9574-4BEA232396B6}"/>
                  </a:ext>
                </a:extLst>
              </p:cNvPr>
              <p:cNvSpPr>
                <a:spLocks/>
              </p:cNvSpPr>
              <p:nvPr/>
            </p:nvSpPr>
            <p:spPr bwMode="auto">
              <a:xfrm>
                <a:off x="4018" y="2671"/>
                <a:ext cx="17" cy="15"/>
              </a:xfrm>
              <a:custGeom>
                <a:avLst/>
                <a:gdLst>
                  <a:gd name="T0" fmla="*/ 13 w 17"/>
                  <a:gd name="T1" fmla="*/ 10 h 15"/>
                  <a:gd name="T2" fmla="*/ 13 w 17"/>
                  <a:gd name="T3" fmla="*/ 5 h 15"/>
                  <a:gd name="T4" fmla="*/ 16 w 17"/>
                  <a:gd name="T5" fmla="*/ 5 h 15"/>
                  <a:gd name="T6" fmla="*/ 13 w 17"/>
                  <a:gd name="T7" fmla="*/ 2 h 15"/>
                  <a:gd name="T8" fmla="*/ 13 w 17"/>
                  <a:gd name="T9" fmla="*/ 0 h 15"/>
                  <a:gd name="T10" fmla="*/ 10 w 17"/>
                  <a:gd name="T11" fmla="*/ 0 h 15"/>
                  <a:gd name="T12" fmla="*/ 8 w 17"/>
                  <a:gd name="T13" fmla="*/ 2 h 15"/>
                  <a:gd name="T14" fmla="*/ 2 w 17"/>
                  <a:gd name="T15" fmla="*/ 5 h 15"/>
                  <a:gd name="T16" fmla="*/ 0 w 17"/>
                  <a:gd name="T17" fmla="*/ 8 h 15"/>
                  <a:gd name="T18" fmla="*/ 0 w 17"/>
                  <a:gd name="T19" fmla="*/ 10 h 15"/>
                  <a:gd name="T20" fmla="*/ 0 w 17"/>
                  <a:gd name="T21" fmla="*/ 11 h 15"/>
                  <a:gd name="T22" fmla="*/ 2 w 17"/>
                  <a:gd name="T23" fmla="*/ 14 h 15"/>
                  <a:gd name="T24" fmla="*/ 5 w 17"/>
                  <a:gd name="T25" fmla="*/ 14 h 15"/>
                  <a:gd name="T26" fmla="*/ 8 w 17"/>
                  <a:gd name="T27" fmla="*/ 11 h 15"/>
                  <a:gd name="T28" fmla="*/ 13 w 17"/>
                  <a:gd name="T29" fmla="*/ 1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5"/>
                  <a:gd name="T47" fmla="*/ 17 w 17"/>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5">
                    <a:moveTo>
                      <a:pt x="13" y="10"/>
                    </a:moveTo>
                    <a:lnTo>
                      <a:pt x="13" y="5"/>
                    </a:lnTo>
                    <a:lnTo>
                      <a:pt x="16" y="5"/>
                    </a:lnTo>
                    <a:lnTo>
                      <a:pt x="13" y="2"/>
                    </a:lnTo>
                    <a:lnTo>
                      <a:pt x="13" y="0"/>
                    </a:lnTo>
                    <a:lnTo>
                      <a:pt x="10" y="0"/>
                    </a:lnTo>
                    <a:lnTo>
                      <a:pt x="8" y="2"/>
                    </a:lnTo>
                    <a:lnTo>
                      <a:pt x="2" y="5"/>
                    </a:lnTo>
                    <a:lnTo>
                      <a:pt x="0" y="8"/>
                    </a:lnTo>
                    <a:lnTo>
                      <a:pt x="0" y="10"/>
                    </a:lnTo>
                    <a:lnTo>
                      <a:pt x="0" y="11"/>
                    </a:lnTo>
                    <a:lnTo>
                      <a:pt x="2" y="14"/>
                    </a:lnTo>
                    <a:lnTo>
                      <a:pt x="5" y="14"/>
                    </a:lnTo>
                    <a:lnTo>
                      <a:pt x="8" y="11"/>
                    </a:lnTo>
                    <a:lnTo>
                      <a:pt x="1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4" name="Freeform 2209">
                <a:extLst>
                  <a:ext uri="{FF2B5EF4-FFF2-40B4-BE49-F238E27FC236}">
                    <a16:creationId xmlns:a16="http://schemas.microsoft.com/office/drawing/2014/main" id="{48CD1102-62C5-4B48-A80C-E1C8C1A8DEA7}"/>
                  </a:ext>
                </a:extLst>
              </p:cNvPr>
              <p:cNvSpPr>
                <a:spLocks/>
              </p:cNvSpPr>
              <p:nvPr/>
            </p:nvSpPr>
            <p:spPr bwMode="auto">
              <a:xfrm>
                <a:off x="4008" y="2671"/>
                <a:ext cx="17" cy="15"/>
              </a:xfrm>
              <a:custGeom>
                <a:avLst/>
                <a:gdLst>
                  <a:gd name="T0" fmla="*/ 4 w 17"/>
                  <a:gd name="T1" fmla="*/ 12 h 15"/>
                  <a:gd name="T2" fmla="*/ 1 w 17"/>
                  <a:gd name="T3" fmla="*/ 11 h 15"/>
                  <a:gd name="T4" fmla="*/ 0 w 17"/>
                  <a:gd name="T5" fmla="*/ 10 h 15"/>
                  <a:gd name="T6" fmla="*/ 0 w 17"/>
                  <a:gd name="T7" fmla="*/ 9 h 15"/>
                  <a:gd name="T8" fmla="*/ 0 w 17"/>
                  <a:gd name="T9" fmla="*/ 7 h 15"/>
                  <a:gd name="T10" fmla="*/ 1 w 17"/>
                  <a:gd name="T11" fmla="*/ 4 h 15"/>
                  <a:gd name="T12" fmla="*/ 3 w 17"/>
                  <a:gd name="T13" fmla="*/ 2 h 15"/>
                  <a:gd name="T14" fmla="*/ 6 w 17"/>
                  <a:gd name="T15" fmla="*/ 1 h 15"/>
                  <a:gd name="T16" fmla="*/ 8 w 17"/>
                  <a:gd name="T17" fmla="*/ 0 h 15"/>
                  <a:gd name="T18" fmla="*/ 9 w 17"/>
                  <a:gd name="T19" fmla="*/ 0 h 15"/>
                  <a:gd name="T20" fmla="*/ 9 w 17"/>
                  <a:gd name="T21" fmla="*/ 1 h 15"/>
                  <a:gd name="T22" fmla="*/ 13 w 17"/>
                  <a:gd name="T23" fmla="*/ 2 h 15"/>
                  <a:gd name="T24" fmla="*/ 14 w 17"/>
                  <a:gd name="T25" fmla="*/ 3 h 15"/>
                  <a:gd name="T26" fmla="*/ 16 w 17"/>
                  <a:gd name="T27" fmla="*/ 4 h 15"/>
                  <a:gd name="T28" fmla="*/ 16 w 17"/>
                  <a:gd name="T29" fmla="*/ 7 h 15"/>
                  <a:gd name="T30" fmla="*/ 13 w 17"/>
                  <a:gd name="T31" fmla="*/ 10 h 15"/>
                  <a:gd name="T32" fmla="*/ 12 w 17"/>
                  <a:gd name="T33" fmla="*/ 11 h 15"/>
                  <a:gd name="T34" fmla="*/ 9 w 17"/>
                  <a:gd name="T35" fmla="*/ 12 h 15"/>
                  <a:gd name="T36" fmla="*/ 7 w 17"/>
                  <a:gd name="T37" fmla="*/ 14 h 15"/>
                  <a:gd name="T38" fmla="*/ 6 w 17"/>
                  <a:gd name="T39" fmla="*/ 14 h 15"/>
                  <a:gd name="T40" fmla="*/ 4 w 17"/>
                  <a:gd name="T41" fmla="*/ 12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4" y="12"/>
                    </a:moveTo>
                    <a:lnTo>
                      <a:pt x="1" y="11"/>
                    </a:lnTo>
                    <a:lnTo>
                      <a:pt x="0" y="10"/>
                    </a:lnTo>
                    <a:lnTo>
                      <a:pt x="0" y="9"/>
                    </a:lnTo>
                    <a:lnTo>
                      <a:pt x="0" y="7"/>
                    </a:lnTo>
                    <a:lnTo>
                      <a:pt x="1" y="4"/>
                    </a:lnTo>
                    <a:lnTo>
                      <a:pt x="3" y="2"/>
                    </a:lnTo>
                    <a:lnTo>
                      <a:pt x="6" y="1"/>
                    </a:lnTo>
                    <a:lnTo>
                      <a:pt x="8" y="0"/>
                    </a:lnTo>
                    <a:lnTo>
                      <a:pt x="9" y="0"/>
                    </a:lnTo>
                    <a:lnTo>
                      <a:pt x="9" y="1"/>
                    </a:lnTo>
                    <a:lnTo>
                      <a:pt x="13" y="2"/>
                    </a:lnTo>
                    <a:lnTo>
                      <a:pt x="14" y="3"/>
                    </a:lnTo>
                    <a:lnTo>
                      <a:pt x="16" y="4"/>
                    </a:lnTo>
                    <a:lnTo>
                      <a:pt x="16" y="7"/>
                    </a:lnTo>
                    <a:lnTo>
                      <a:pt x="13" y="10"/>
                    </a:lnTo>
                    <a:lnTo>
                      <a:pt x="12" y="11"/>
                    </a:lnTo>
                    <a:lnTo>
                      <a:pt x="9" y="12"/>
                    </a:lnTo>
                    <a:lnTo>
                      <a:pt x="7" y="14"/>
                    </a:lnTo>
                    <a:lnTo>
                      <a:pt x="6" y="14"/>
                    </a:lnTo>
                    <a:lnTo>
                      <a:pt x="4" y="12"/>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5" name="Freeform 2210">
                <a:extLst>
                  <a:ext uri="{FF2B5EF4-FFF2-40B4-BE49-F238E27FC236}">
                    <a16:creationId xmlns:a16="http://schemas.microsoft.com/office/drawing/2014/main" id="{9B455042-7F05-44EF-9C9C-D799E5E47529}"/>
                  </a:ext>
                </a:extLst>
              </p:cNvPr>
              <p:cNvSpPr>
                <a:spLocks/>
              </p:cNvSpPr>
              <p:nvPr/>
            </p:nvSpPr>
            <p:spPr bwMode="auto">
              <a:xfrm>
                <a:off x="4010" y="2671"/>
                <a:ext cx="17" cy="16"/>
              </a:xfrm>
              <a:custGeom>
                <a:avLst/>
                <a:gdLst>
                  <a:gd name="T0" fmla="*/ 12 w 17"/>
                  <a:gd name="T1" fmla="*/ 10 h 16"/>
                  <a:gd name="T2" fmla="*/ 16 w 17"/>
                  <a:gd name="T3" fmla="*/ 7 h 16"/>
                  <a:gd name="T4" fmla="*/ 16 w 17"/>
                  <a:gd name="T5" fmla="*/ 3 h 16"/>
                  <a:gd name="T6" fmla="*/ 16 w 17"/>
                  <a:gd name="T7" fmla="*/ 2 h 16"/>
                  <a:gd name="T8" fmla="*/ 14 w 17"/>
                  <a:gd name="T9" fmla="*/ 1 h 16"/>
                  <a:gd name="T10" fmla="*/ 12 w 17"/>
                  <a:gd name="T11" fmla="*/ 0 h 16"/>
                  <a:gd name="T12" fmla="*/ 11 w 17"/>
                  <a:gd name="T13" fmla="*/ 0 h 16"/>
                  <a:gd name="T14" fmla="*/ 8 w 17"/>
                  <a:gd name="T15" fmla="*/ 1 h 16"/>
                  <a:gd name="T16" fmla="*/ 4 w 17"/>
                  <a:gd name="T17" fmla="*/ 2 h 16"/>
                  <a:gd name="T18" fmla="*/ 1 w 17"/>
                  <a:gd name="T19" fmla="*/ 6 h 16"/>
                  <a:gd name="T20" fmla="*/ 1 w 17"/>
                  <a:gd name="T21" fmla="*/ 8 h 16"/>
                  <a:gd name="T22" fmla="*/ 0 w 17"/>
                  <a:gd name="T23" fmla="*/ 10 h 16"/>
                  <a:gd name="T24" fmla="*/ 1 w 17"/>
                  <a:gd name="T25" fmla="*/ 13 h 16"/>
                  <a:gd name="T26" fmla="*/ 4 w 17"/>
                  <a:gd name="T27" fmla="*/ 15 h 16"/>
                  <a:gd name="T28" fmla="*/ 8 w 17"/>
                  <a:gd name="T29" fmla="*/ 13 h 16"/>
                  <a:gd name="T30" fmla="*/ 11 w 17"/>
                  <a:gd name="T31" fmla="*/ 12 h 16"/>
                  <a:gd name="T32" fmla="*/ 12 w 17"/>
                  <a:gd name="T33" fmla="*/ 1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6"/>
                  <a:gd name="T53" fmla="*/ 17 w 17"/>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6">
                    <a:moveTo>
                      <a:pt x="12" y="10"/>
                    </a:moveTo>
                    <a:lnTo>
                      <a:pt x="16" y="7"/>
                    </a:lnTo>
                    <a:lnTo>
                      <a:pt x="16" y="3"/>
                    </a:lnTo>
                    <a:lnTo>
                      <a:pt x="16" y="2"/>
                    </a:lnTo>
                    <a:lnTo>
                      <a:pt x="14" y="1"/>
                    </a:lnTo>
                    <a:lnTo>
                      <a:pt x="12" y="0"/>
                    </a:lnTo>
                    <a:lnTo>
                      <a:pt x="11" y="0"/>
                    </a:lnTo>
                    <a:lnTo>
                      <a:pt x="8" y="1"/>
                    </a:lnTo>
                    <a:lnTo>
                      <a:pt x="4" y="2"/>
                    </a:lnTo>
                    <a:lnTo>
                      <a:pt x="1" y="6"/>
                    </a:lnTo>
                    <a:lnTo>
                      <a:pt x="1" y="8"/>
                    </a:lnTo>
                    <a:lnTo>
                      <a:pt x="0" y="10"/>
                    </a:lnTo>
                    <a:lnTo>
                      <a:pt x="1" y="13"/>
                    </a:lnTo>
                    <a:lnTo>
                      <a:pt x="4" y="15"/>
                    </a:lnTo>
                    <a:lnTo>
                      <a:pt x="8" y="13"/>
                    </a:lnTo>
                    <a:lnTo>
                      <a:pt x="11" y="12"/>
                    </a:lnTo>
                    <a:lnTo>
                      <a:pt x="12"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6" name="Freeform 2211">
                <a:extLst>
                  <a:ext uri="{FF2B5EF4-FFF2-40B4-BE49-F238E27FC236}">
                    <a16:creationId xmlns:a16="http://schemas.microsoft.com/office/drawing/2014/main" id="{11073041-3ADE-430E-8079-638FE7AE617E}"/>
                  </a:ext>
                </a:extLst>
              </p:cNvPr>
              <p:cNvSpPr>
                <a:spLocks/>
              </p:cNvSpPr>
              <p:nvPr/>
            </p:nvSpPr>
            <p:spPr bwMode="auto">
              <a:xfrm>
                <a:off x="4011" y="2674"/>
                <a:ext cx="17" cy="16"/>
              </a:xfrm>
              <a:custGeom>
                <a:avLst/>
                <a:gdLst>
                  <a:gd name="T0" fmla="*/ 13 w 17"/>
                  <a:gd name="T1" fmla="*/ 10 h 16"/>
                  <a:gd name="T2" fmla="*/ 16 w 17"/>
                  <a:gd name="T3" fmla="*/ 6 h 16"/>
                  <a:gd name="T4" fmla="*/ 16 w 17"/>
                  <a:gd name="T5" fmla="*/ 4 h 16"/>
                  <a:gd name="T6" fmla="*/ 16 w 17"/>
                  <a:gd name="T7" fmla="*/ 2 h 16"/>
                  <a:gd name="T8" fmla="*/ 13 w 17"/>
                  <a:gd name="T9" fmla="*/ 0 h 16"/>
                  <a:gd name="T10" fmla="*/ 10 w 17"/>
                  <a:gd name="T11" fmla="*/ 0 h 16"/>
                  <a:gd name="T12" fmla="*/ 8 w 17"/>
                  <a:gd name="T13" fmla="*/ 2 h 16"/>
                  <a:gd name="T14" fmla="*/ 2 w 17"/>
                  <a:gd name="T15" fmla="*/ 6 h 16"/>
                  <a:gd name="T16" fmla="*/ 2 w 17"/>
                  <a:gd name="T17" fmla="*/ 8 h 16"/>
                  <a:gd name="T18" fmla="*/ 0 w 17"/>
                  <a:gd name="T19" fmla="*/ 10 h 16"/>
                  <a:gd name="T20" fmla="*/ 2 w 17"/>
                  <a:gd name="T21" fmla="*/ 12 h 16"/>
                  <a:gd name="T22" fmla="*/ 2 w 17"/>
                  <a:gd name="T23" fmla="*/ 15 h 16"/>
                  <a:gd name="T24" fmla="*/ 5 w 17"/>
                  <a:gd name="T25" fmla="*/ 15 h 16"/>
                  <a:gd name="T26" fmla="*/ 8 w 17"/>
                  <a:gd name="T27" fmla="*/ 12 h 16"/>
                  <a:gd name="T28" fmla="*/ 13 w 17"/>
                  <a:gd name="T29" fmla="*/ 1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13" y="10"/>
                    </a:moveTo>
                    <a:lnTo>
                      <a:pt x="16" y="6"/>
                    </a:lnTo>
                    <a:lnTo>
                      <a:pt x="16" y="4"/>
                    </a:lnTo>
                    <a:lnTo>
                      <a:pt x="16" y="2"/>
                    </a:lnTo>
                    <a:lnTo>
                      <a:pt x="13" y="0"/>
                    </a:lnTo>
                    <a:lnTo>
                      <a:pt x="10" y="0"/>
                    </a:lnTo>
                    <a:lnTo>
                      <a:pt x="8" y="2"/>
                    </a:lnTo>
                    <a:lnTo>
                      <a:pt x="2" y="6"/>
                    </a:lnTo>
                    <a:lnTo>
                      <a:pt x="2" y="8"/>
                    </a:lnTo>
                    <a:lnTo>
                      <a:pt x="0" y="10"/>
                    </a:lnTo>
                    <a:lnTo>
                      <a:pt x="2" y="12"/>
                    </a:lnTo>
                    <a:lnTo>
                      <a:pt x="2" y="15"/>
                    </a:lnTo>
                    <a:lnTo>
                      <a:pt x="5" y="15"/>
                    </a:lnTo>
                    <a:lnTo>
                      <a:pt x="8" y="12"/>
                    </a:lnTo>
                    <a:lnTo>
                      <a:pt x="1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7" name="Freeform 2212">
                <a:extLst>
                  <a:ext uri="{FF2B5EF4-FFF2-40B4-BE49-F238E27FC236}">
                    <a16:creationId xmlns:a16="http://schemas.microsoft.com/office/drawing/2014/main" id="{DF785C39-1D3A-42CB-94F7-466A60E0E09B}"/>
                  </a:ext>
                </a:extLst>
              </p:cNvPr>
              <p:cNvSpPr>
                <a:spLocks/>
              </p:cNvSpPr>
              <p:nvPr/>
            </p:nvSpPr>
            <p:spPr bwMode="auto">
              <a:xfrm>
                <a:off x="4018" y="2670"/>
                <a:ext cx="17" cy="15"/>
              </a:xfrm>
              <a:custGeom>
                <a:avLst/>
                <a:gdLst>
                  <a:gd name="T0" fmla="*/ 6 w 17"/>
                  <a:gd name="T1" fmla="*/ 14 h 15"/>
                  <a:gd name="T2" fmla="*/ 1 w 17"/>
                  <a:gd name="T3" fmla="*/ 11 h 15"/>
                  <a:gd name="T4" fmla="*/ 0 w 17"/>
                  <a:gd name="T5" fmla="*/ 11 h 15"/>
                  <a:gd name="T6" fmla="*/ 0 w 17"/>
                  <a:gd name="T7" fmla="*/ 9 h 15"/>
                  <a:gd name="T8" fmla="*/ 0 w 17"/>
                  <a:gd name="T9" fmla="*/ 7 h 15"/>
                  <a:gd name="T10" fmla="*/ 1 w 17"/>
                  <a:gd name="T11" fmla="*/ 4 h 15"/>
                  <a:gd name="T12" fmla="*/ 4 w 17"/>
                  <a:gd name="T13" fmla="*/ 1 h 15"/>
                  <a:gd name="T14" fmla="*/ 6 w 17"/>
                  <a:gd name="T15" fmla="*/ 0 h 15"/>
                  <a:gd name="T16" fmla="*/ 8 w 17"/>
                  <a:gd name="T17" fmla="*/ 0 h 15"/>
                  <a:gd name="T18" fmla="*/ 9 w 17"/>
                  <a:gd name="T19" fmla="*/ 0 h 15"/>
                  <a:gd name="T20" fmla="*/ 11 w 17"/>
                  <a:gd name="T21" fmla="*/ 0 h 15"/>
                  <a:gd name="T22" fmla="*/ 14 w 17"/>
                  <a:gd name="T23" fmla="*/ 1 h 15"/>
                  <a:gd name="T24" fmla="*/ 16 w 17"/>
                  <a:gd name="T25" fmla="*/ 2 h 15"/>
                  <a:gd name="T26" fmla="*/ 16 w 17"/>
                  <a:gd name="T27" fmla="*/ 3 h 15"/>
                  <a:gd name="T28" fmla="*/ 16 w 17"/>
                  <a:gd name="T29" fmla="*/ 4 h 15"/>
                  <a:gd name="T30" fmla="*/ 16 w 17"/>
                  <a:gd name="T31" fmla="*/ 7 h 15"/>
                  <a:gd name="T32" fmla="*/ 14 w 17"/>
                  <a:gd name="T33" fmla="*/ 10 h 15"/>
                  <a:gd name="T34" fmla="*/ 12 w 17"/>
                  <a:gd name="T35" fmla="*/ 11 h 15"/>
                  <a:gd name="T36" fmla="*/ 9 w 17"/>
                  <a:gd name="T37" fmla="*/ 14 h 15"/>
                  <a:gd name="T38" fmla="*/ 8 w 17"/>
                  <a:gd name="T39" fmla="*/ 14 h 15"/>
                  <a:gd name="T40" fmla="*/ 7 w 17"/>
                  <a:gd name="T41" fmla="*/ 14 h 15"/>
                  <a:gd name="T42" fmla="*/ 6 w 17"/>
                  <a:gd name="T43" fmla="*/ 14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6" y="14"/>
                    </a:moveTo>
                    <a:lnTo>
                      <a:pt x="1" y="11"/>
                    </a:lnTo>
                    <a:lnTo>
                      <a:pt x="0" y="11"/>
                    </a:lnTo>
                    <a:lnTo>
                      <a:pt x="0" y="9"/>
                    </a:lnTo>
                    <a:lnTo>
                      <a:pt x="0" y="7"/>
                    </a:lnTo>
                    <a:lnTo>
                      <a:pt x="1" y="4"/>
                    </a:lnTo>
                    <a:lnTo>
                      <a:pt x="4" y="1"/>
                    </a:lnTo>
                    <a:lnTo>
                      <a:pt x="6" y="0"/>
                    </a:lnTo>
                    <a:lnTo>
                      <a:pt x="8" y="0"/>
                    </a:lnTo>
                    <a:lnTo>
                      <a:pt x="9" y="0"/>
                    </a:lnTo>
                    <a:lnTo>
                      <a:pt x="11" y="0"/>
                    </a:lnTo>
                    <a:lnTo>
                      <a:pt x="14" y="1"/>
                    </a:lnTo>
                    <a:lnTo>
                      <a:pt x="16" y="2"/>
                    </a:lnTo>
                    <a:lnTo>
                      <a:pt x="16" y="3"/>
                    </a:lnTo>
                    <a:lnTo>
                      <a:pt x="16" y="4"/>
                    </a:lnTo>
                    <a:lnTo>
                      <a:pt x="16" y="7"/>
                    </a:lnTo>
                    <a:lnTo>
                      <a:pt x="14" y="10"/>
                    </a:lnTo>
                    <a:lnTo>
                      <a:pt x="12" y="11"/>
                    </a:lnTo>
                    <a:lnTo>
                      <a:pt x="9" y="14"/>
                    </a:lnTo>
                    <a:lnTo>
                      <a:pt x="8" y="14"/>
                    </a:lnTo>
                    <a:lnTo>
                      <a:pt x="7" y="14"/>
                    </a:lnTo>
                    <a:lnTo>
                      <a:pt x="6"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8" name="Freeform 2213">
                <a:extLst>
                  <a:ext uri="{FF2B5EF4-FFF2-40B4-BE49-F238E27FC236}">
                    <a16:creationId xmlns:a16="http://schemas.microsoft.com/office/drawing/2014/main" id="{5969FDFF-4B23-4E0C-8C80-E9012A64C3CA}"/>
                  </a:ext>
                </a:extLst>
              </p:cNvPr>
              <p:cNvSpPr>
                <a:spLocks/>
              </p:cNvSpPr>
              <p:nvPr/>
            </p:nvSpPr>
            <p:spPr bwMode="auto">
              <a:xfrm>
                <a:off x="4021" y="2671"/>
                <a:ext cx="17" cy="15"/>
              </a:xfrm>
              <a:custGeom>
                <a:avLst/>
                <a:gdLst>
                  <a:gd name="T0" fmla="*/ 14 w 17"/>
                  <a:gd name="T1" fmla="*/ 10 h 15"/>
                  <a:gd name="T2" fmla="*/ 16 w 17"/>
                  <a:gd name="T3" fmla="*/ 6 h 15"/>
                  <a:gd name="T4" fmla="*/ 16 w 17"/>
                  <a:gd name="T5" fmla="*/ 4 h 15"/>
                  <a:gd name="T6" fmla="*/ 16 w 17"/>
                  <a:gd name="T7" fmla="*/ 2 h 15"/>
                  <a:gd name="T8" fmla="*/ 16 w 17"/>
                  <a:gd name="T9" fmla="*/ 1 h 15"/>
                  <a:gd name="T10" fmla="*/ 14 w 17"/>
                  <a:gd name="T11" fmla="*/ 0 h 15"/>
                  <a:gd name="T12" fmla="*/ 10 w 17"/>
                  <a:gd name="T13" fmla="*/ 0 h 15"/>
                  <a:gd name="T14" fmla="*/ 7 w 17"/>
                  <a:gd name="T15" fmla="*/ 1 h 15"/>
                  <a:gd name="T16" fmla="*/ 5 w 17"/>
                  <a:gd name="T17" fmla="*/ 3 h 15"/>
                  <a:gd name="T18" fmla="*/ 1 w 17"/>
                  <a:gd name="T19" fmla="*/ 5 h 15"/>
                  <a:gd name="T20" fmla="*/ 0 w 17"/>
                  <a:gd name="T21" fmla="*/ 7 h 15"/>
                  <a:gd name="T22" fmla="*/ 0 w 17"/>
                  <a:gd name="T23" fmla="*/ 11 h 15"/>
                  <a:gd name="T24" fmla="*/ 0 w 17"/>
                  <a:gd name="T25" fmla="*/ 12 h 15"/>
                  <a:gd name="T26" fmla="*/ 0 w 17"/>
                  <a:gd name="T27" fmla="*/ 14 h 15"/>
                  <a:gd name="T28" fmla="*/ 1 w 17"/>
                  <a:gd name="T29" fmla="*/ 14 h 15"/>
                  <a:gd name="T30" fmla="*/ 5 w 17"/>
                  <a:gd name="T31" fmla="*/ 14 h 15"/>
                  <a:gd name="T32" fmla="*/ 7 w 17"/>
                  <a:gd name="T33" fmla="*/ 14 h 15"/>
                  <a:gd name="T34" fmla="*/ 10 w 17"/>
                  <a:gd name="T35" fmla="*/ 11 h 15"/>
                  <a:gd name="T36" fmla="*/ 14 w 17"/>
                  <a:gd name="T37" fmla="*/ 1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14" y="10"/>
                    </a:moveTo>
                    <a:lnTo>
                      <a:pt x="16" y="6"/>
                    </a:lnTo>
                    <a:lnTo>
                      <a:pt x="16" y="4"/>
                    </a:lnTo>
                    <a:lnTo>
                      <a:pt x="16" y="2"/>
                    </a:lnTo>
                    <a:lnTo>
                      <a:pt x="16" y="1"/>
                    </a:lnTo>
                    <a:lnTo>
                      <a:pt x="14" y="0"/>
                    </a:lnTo>
                    <a:lnTo>
                      <a:pt x="10" y="0"/>
                    </a:lnTo>
                    <a:lnTo>
                      <a:pt x="7" y="1"/>
                    </a:lnTo>
                    <a:lnTo>
                      <a:pt x="5" y="3"/>
                    </a:lnTo>
                    <a:lnTo>
                      <a:pt x="1" y="5"/>
                    </a:lnTo>
                    <a:lnTo>
                      <a:pt x="0" y="7"/>
                    </a:lnTo>
                    <a:lnTo>
                      <a:pt x="0" y="11"/>
                    </a:lnTo>
                    <a:lnTo>
                      <a:pt x="0" y="12"/>
                    </a:lnTo>
                    <a:lnTo>
                      <a:pt x="0" y="14"/>
                    </a:lnTo>
                    <a:lnTo>
                      <a:pt x="1" y="14"/>
                    </a:lnTo>
                    <a:lnTo>
                      <a:pt x="5" y="14"/>
                    </a:lnTo>
                    <a:lnTo>
                      <a:pt x="7" y="14"/>
                    </a:lnTo>
                    <a:lnTo>
                      <a:pt x="10" y="11"/>
                    </a:lnTo>
                    <a:lnTo>
                      <a:pt x="14"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9" name="Freeform 2214">
                <a:extLst>
                  <a:ext uri="{FF2B5EF4-FFF2-40B4-BE49-F238E27FC236}">
                    <a16:creationId xmlns:a16="http://schemas.microsoft.com/office/drawing/2014/main" id="{F66911DD-EF23-4847-971B-A3C3EBD7587D}"/>
                  </a:ext>
                </a:extLst>
              </p:cNvPr>
              <p:cNvSpPr>
                <a:spLocks/>
              </p:cNvSpPr>
              <p:nvPr/>
            </p:nvSpPr>
            <p:spPr bwMode="auto">
              <a:xfrm>
                <a:off x="4011" y="2672"/>
                <a:ext cx="17" cy="16"/>
              </a:xfrm>
              <a:custGeom>
                <a:avLst/>
                <a:gdLst>
                  <a:gd name="T0" fmla="*/ 6 w 17"/>
                  <a:gd name="T1" fmla="*/ 13 h 16"/>
                  <a:gd name="T2" fmla="*/ 2 w 17"/>
                  <a:gd name="T3" fmla="*/ 12 h 16"/>
                  <a:gd name="T4" fmla="*/ 1 w 17"/>
                  <a:gd name="T5" fmla="*/ 11 h 16"/>
                  <a:gd name="T6" fmla="*/ 0 w 17"/>
                  <a:gd name="T7" fmla="*/ 10 h 16"/>
                  <a:gd name="T8" fmla="*/ 0 w 17"/>
                  <a:gd name="T9" fmla="*/ 9 h 16"/>
                  <a:gd name="T10" fmla="*/ 0 w 17"/>
                  <a:gd name="T11" fmla="*/ 8 h 16"/>
                  <a:gd name="T12" fmla="*/ 2 w 17"/>
                  <a:gd name="T13" fmla="*/ 5 h 16"/>
                  <a:gd name="T14" fmla="*/ 3 w 17"/>
                  <a:gd name="T15" fmla="*/ 2 h 16"/>
                  <a:gd name="T16" fmla="*/ 7 w 17"/>
                  <a:gd name="T17" fmla="*/ 1 h 16"/>
                  <a:gd name="T18" fmla="*/ 8 w 17"/>
                  <a:gd name="T19" fmla="*/ 0 h 16"/>
                  <a:gd name="T20" fmla="*/ 9 w 17"/>
                  <a:gd name="T21" fmla="*/ 0 h 16"/>
                  <a:gd name="T22" fmla="*/ 11 w 17"/>
                  <a:gd name="T23" fmla="*/ 1 h 16"/>
                  <a:gd name="T24" fmla="*/ 14 w 17"/>
                  <a:gd name="T25" fmla="*/ 2 h 16"/>
                  <a:gd name="T26" fmla="*/ 14 w 17"/>
                  <a:gd name="T27" fmla="*/ 3 h 16"/>
                  <a:gd name="T28" fmla="*/ 16 w 17"/>
                  <a:gd name="T29" fmla="*/ 4 h 16"/>
                  <a:gd name="T30" fmla="*/ 16 w 17"/>
                  <a:gd name="T31" fmla="*/ 6 h 16"/>
                  <a:gd name="T32" fmla="*/ 16 w 17"/>
                  <a:gd name="T33" fmla="*/ 8 h 16"/>
                  <a:gd name="T34" fmla="*/ 14 w 17"/>
                  <a:gd name="T35" fmla="*/ 10 h 16"/>
                  <a:gd name="T36" fmla="*/ 12 w 17"/>
                  <a:gd name="T37" fmla="*/ 12 h 16"/>
                  <a:gd name="T38" fmla="*/ 11 w 17"/>
                  <a:gd name="T39" fmla="*/ 13 h 16"/>
                  <a:gd name="T40" fmla="*/ 7 w 17"/>
                  <a:gd name="T41" fmla="*/ 15 h 16"/>
                  <a:gd name="T42" fmla="*/ 6 w 17"/>
                  <a:gd name="T43" fmla="*/ 13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6" y="13"/>
                    </a:moveTo>
                    <a:lnTo>
                      <a:pt x="2" y="12"/>
                    </a:lnTo>
                    <a:lnTo>
                      <a:pt x="1" y="11"/>
                    </a:lnTo>
                    <a:lnTo>
                      <a:pt x="0" y="10"/>
                    </a:lnTo>
                    <a:lnTo>
                      <a:pt x="0" y="9"/>
                    </a:lnTo>
                    <a:lnTo>
                      <a:pt x="0" y="8"/>
                    </a:lnTo>
                    <a:lnTo>
                      <a:pt x="2" y="5"/>
                    </a:lnTo>
                    <a:lnTo>
                      <a:pt x="3" y="2"/>
                    </a:lnTo>
                    <a:lnTo>
                      <a:pt x="7" y="1"/>
                    </a:lnTo>
                    <a:lnTo>
                      <a:pt x="8" y="0"/>
                    </a:lnTo>
                    <a:lnTo>
                      <a:pt x="9" y="0"/>
                    </a:lnTo>
                    <a:lnTo>
                      <a:pt x="11" y="1"/>
                    </a:lnTo>
                    <a:lnTo>
                      <a:pt x="14" y="2"/>
                    </a:lnTo>
                    <a:lnTo>
                      <a:pt x="14" y="3"/>
                    </a:lnTo>
                    <a:lnTo>
                      <a:pt x="16" y="4"/>
                    </a:lnTo>
                    <a:lnTo>
                      <a:pt x="16" y="6"/>
                    </a:lnTo>
                    <a:lnTo>
                      <a:pt x="16" y="8"/>
                    </a:lnTo>
                    <a:lnTo>
                      <a:pt x="14" y="10"/>
                    </a:lnTo>
                    <a:lnTo>
                      <a:pt x="12" y="12"/>
                    </a:lnTo>
                    <a:lnTo>
                      <a:pt x="11" y="13"/>
                    </a:lnTo>
                    <a:lnTo>
                      <a:pt x="7" y="15"/>
                    </a:lnTo>
                    <a:lnTo>
                      <a:pt x="6"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0" name="Freeform 2215">
                <a:extLst>
                  <a:ext uri="{FF2B5EF4-FFF2-40B4-BE49-F238E27FC236}">
                    <a16:creationId xmlns:a16="http://schemas.microsoft.com/office/drawing/2014/main" id="{24256BE0-9173-4AD7-848F-4C4940F32286}"/>
                  </a:ext>
                </a:extLst>
              </p:cNvPr>
              <p:cNvSpPr>
                <a:spLocks/>
              </p:cNvSpPr>
              <p:nvPr/>
            </p:nvSpPr>
            <p:spPr bwMode="auto">
              <a:xfrm>
                <a:off x="4013" y="2674"/>
                <a:ext cx="17" cy="16"/>
              </a:xfrm>
              <a:custGeom>
                <a:avLst/>
                <a:gdLst>
                  <a:gd name="T0" fmla="*/ 14 w 17"/>
                  <a:gd name="T1" fmla="*/ 10 h 16"/>
                  <a:gd name="T2" fmla="*/ 16 w 17"/>
                  <a:gd name="T3" fmla="*/ 7 h 16"/>
                  <a:gd name="T4" fmla="*/ 16 w 17"/>
                  <a:gd name="T5" fmla="*/ 4 h 16"/>
                  <a:gd name="T6" fmla="*/ 16 w 17"/>
                  <a:gd name="T7" fmla="*/ 2 h 16"/>
                  <a:gd name="T8" fmla="*/ 14 w 17"/>
                  <a:gd name="T9" fmla="*/ 1 h 16"/>
                  <a:gd name="T10" fmla="*/ 14 w 17"/>
                  <a:gd name="T11" fmla="*/ 0 h 16"/>
                  <a:gd name="T12" fmla="*/ 11 w 17"/>
                  <a:gd name="T13" fmla="*/ 0 h 16"/>
                  <a:gd name="T14" fmla="*/ 9 w 17"/>
                  <a:gd name="T15" fmla="*/ 1 h 16"/>
                  <a:gd name="T16" fmla="*/ 4 w 17"/>
                  <a:gd name="T17" fmla="*/ 3 h 16"/>
                  <a:gd name="T18" fmla="*/ 3 w 17"/>
                  <a:gd name="T19" fmla="*/ 6 h 16"/>
                  <a:gd name="T20" fmla="*/ 1 w 17"/>
                  <a:gd name="T21" fmla="*/ 8 h 16"/>
                  <a:gd name="T22" fmla="*/ 0 w 17"/>
                  <a:gd name="T23" fmla="*/ 10 h 16"/>
                  <a:gd name="T24" fmla="*/ 1 w 17"/>
                  <a:gd name="T25" fmla="*/ 13 h 16"/>
                  <a:gd name="T26" fmla="*/ 3 w 17"/>
                  <a:gd name="T27" fmla="*/ 13 h 16"/>
                  <a:gd name="T28" fmla="*/ 4 w 17"/>
                  <a:gd name="T29" fmla="*/ 15 h 16"/>
                  <a:gd name="T30" fmla="*/ 9 w 17"/>
                  <a:gd name="T31" fmla="*/ 13 h 16"/>
                  <a:gd name="T32" fmla="*/ 11 w 17"/>
                  <a:gd name="T33" fmla="*/ 12 h 16"/>
                  <a:gd name="T34" fmla="*/ 14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4" y="10"/>
                    </a:moveTo>
                    <a:lnTo>
                      <a:pt x="16" y="7"/>
                    </a:lnTo>
                    <a:lnTo>
                      <a:pt x="16" y="4"/>
                    </a:lnTo>
                    <a:lnTo>
                      <a:pt x="16" y="2"/>
                    </a:lnTo>
                    <a:lnTo>
                      <a:pt x="14" y="1"/>
                    </a:lnTo>
                    <a:lnTo>
                      <a:pt x="14" y="0"/>
                    </a:lnTo>
                    <a:lnTo>
                      <a:pt x="11" y="0"/>
                    </a:lnTo>
                    <a:lnTo>
                      <a:pt x="9" y="1"/>
                    </a:lnTo>
                    <a:lnTo>
                      <a:pt x="4" y="3"/>
                    </a:lnTo>
                    <a:lnTo>
                      <a:pt x="3" y="6"/>
                    </a:lnTo>
                    <a:lnTo>
                      <a:pt x="1" y="8"/>
                    </a:lnTo>
                    <a:lnTo>
                      <a:pt x="0" y="10"/>
                    </a:lnTo>
                    <a:lnTo>
                      <a:pt x="1" y="13"/>
                    </a:lnTo>
                    <a:lnTo>
                      <a:pt x="3" y="13"/>
                    </a:lnTo>
                    <a:lnTo>
                      <a:pt x="4" y="15"/>
                    </a:lnTo>
                    <a:lnTo>
                      <a:pt x="9" y="13"/>
                    </a:lnTo>
                    <a:lnTo>
                      <a:pt x="11" y="12"/>
                    </a:lnTo>
                    <a:lnTo>
                      <a:pt x="14"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1" name="Freeform 2216">
                <a:extLst>
                  <a:ext uri="{FF2B5EF4-FFF2-40B4-BE49-F238E27FC236}">
                    <a16:creationId xmlns:a16="http://schemas.microsoft.com/office/drawing/2014/main" id="{13171937-EF77-4FD4-9FA9-667DA43D7A6A}"/>
                  </a:ext>
                </a:extLst>
              </p:cNvPr>
              <p:cNvSpPr>
                <a:spLocks/>
              </p:cNvSpPr>
              <p:nvPr/>
            </p:nvSpPr>
            <p:spPr bwMode="auto">
              <a:xfrm>
                <a:off x="4076" y="2635"/>
                <a:ext cx="17" cy="15"/>
              </a:xfrm>
              <a:custGeom>
                <a:avLst/>
                <a:gdLst>
                  <a:gd name="T0" fmla="*/ 6 w 17"/>
                  <a:gd name="T1" fmla="*/ 14 h 15"/>
                  <a:gd name="T2" fmla="*/ 2 w 17"/>
                  <a:gd name="T3" fmla="*/ 11 h 15"/>
                  <a:gd name="T4" fmla="*/ 1 w 17"/>
                  <a:gd name="T5" fmla="*/ 11 h 15"/>
                  <a:gd name="T6" fmla="*/ 0 w 17"/>
                  <a:gd name="T7" fmla="*/ 11 h 15"/>
                  <a:gd name="T8" fmla="*/ 0 w 17"/>
                  <a:gd name="T9" fmla="*/ 8 h 15"/>
                  <a:gd name="T10" fmla="*/ 0 w 17"/>
                  <a:gd name="T11" fmla="*/ 6 h 15"/>
                  <a:gd name="T12" fmla="*/ 2 w 17"/>
                  <a:gd name="T13" fmla="*/ 4 h 15"/>
                  <a:gd name="T14" fmla="*/ 3 w 17"/>
                  <a:gd name="T15" fmla="*/ 3 h 15"/>
                  <a:gd name="T16" fmla="*/ 6 w 17"/>
                  <a:gd name="T17" fmla="*/ 1 h 15"/>
                  <a:gd name="T18" fmla="*/ 8 w 17"/>
                  <a:gd name="T19" fmla="*/ 0 h 15"/>
                  <a:gd name="T20" fmla="*/ 9 w 17"/>
                  <a:gd name="T21" fmla="*/ 0 h 15"/>
                  <a:gd name="T22" fmla="*/ 13 w 17"/>
                  <a:gd name="T23" fmla="*/ 3 h 15"/>
                  <a:gd name="T24" fmla="*/ 14 w 17"/>
                  <a:gd name="T25" fmla="*/ 3 h 15"/>
                  <a:gd name="T26" fmla="*/ 16 w 17"/>
                  <a:gd name="T27" fmla="*/ 5 h 15"/>
                  <a:gd name="T28" fmla="*/ 14 w 17"/>
                  <a:gd name="T29" fmla="*/ 7 h 15"/>
                  <a:gd name="T30" fmla="*/ 13 w 17"/>
                  <a:gd name="T31" fmla="*/ 9 h 15"/>
                  <a:gd name="T32" fmla="*/ 12 w 17"/>
                  <a:gd name="T33" fmla="*/ 11 h 15"/>
                  <a:gd name="T34" fmla="*/ 9 w 17"/>
                  <a:gd name="T35" fmla="*/ 12 h 15"/>
                  <a:gd name="T36" fmla="*/ 7 w 17"/>
                  <a:gd name="T37" fmla="*/ 14 h 15"/>
                  <a:gd name="T38" fmla="*/ 6 w 17"/>
                  <a:gd name="T39" fmla="*/ 14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5"/>
                  <a:gd name="T62" fmla="*/ 17 w 17"/>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5">
                    <a:moveTo>
                      <a:pt x="6" y="14"/>
                    </a:moveTo>
                    <a:lnTo>
                      <a:pt x="2" y="11"/>
                    </a:lnTo>
                    <a:lnTo>
                      <a:pt x="1" y="11"/>
                    </a:lnTo>
                    <a:lnTo>
                      <a:pt x="0" y="11"/>
                    </a:lnTo>
                    <a:lnTo>
                      <a:pt x="0" y="8"/>
                    </a:lnTo>
                    <a:lnTo>
                      <a:pt x="0" y="6"/>
                    </a:lnTo>
                    <a:lnTo>
                      <a:pt x="2" y="4"/>
                    </a:lnTo>
                    <a:lnTo>
                      <a:pt x="3" y="3"/>
                    </a:lnTo>
                    <a:lnTo>
                      <a:pt x="6" y="1"/>
                    </a:lnTo>
                    <a:lnTo>
                      <a:pt x="8" y="0"/>
                    </a:lnTo>
                    <a:lnTo>
                      <a:pt x="9" y="0"/>
                    </a:lnTo>
                    <a:lnTo>
                      <a:pt x="13" y="3"/>
                    </a:lnTo>
                    <a:lnTo>
                      <a:pt x="14" y="3"/>
                    </a:lnTo>
                    <a:lnTo>
                      <a:pt x="16" y="5"/>
                    </a:lnTo>
                    <a:lnTo>
                      <a:pt x="14" y="7"/>
                    </a:lnTo>
                    <a:lnTo>
                      <a:pt x="13" y="9"/>
                    </a:lnTo>
                    <a:lnTo>
                      <a:pt x="12" y="11"/>
                    </a:lnTo>
                    <a:lnTo>
                      <a:pt x="9" y="12"/>
                    </a:lnTo>
                    <a:lnTo>
                      <a:pt x="7" y="14"/>
                    </a:lnTo>
                    <a:lnTo>
                      <a:pt x="6"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2" name="Freeform 2217">
                <a:extLst>
                  <a:ext uri="{FF2B5EF4-FFF2-40B4-BE49-F238E27FC236}">
                    <a16:creationId xmlns:a16="http://schemas.microsoft.com/office/drawing/2014/main" id="{65A909DB-867B-47D5-8D3B-CB378B5F69D7}"/>
                  </a:ext>
                </a:extLst>
              </p:cNvPr>
              <p:cNvSpPr>
                <a:spLocks/>
              </p:cNvSpPr>
              <p:nvPr/>
            </p:nvSpPr>
            <p:spPr bwMode="auto">
              <a:xfrm>
                <a:off x="4079" y="2637"/>
                <a:ext cx="17" cy="15"/>
              </a:xfrm>
              <a:custGeom>
                <a:avLst/>
                <a:gdLst>
                  <a:gd name="T0" fmla="*/ 12 w 17"/>
                  <a:gd name="T1" fmla="*/ 8 h 15"/>
                  <a:gd name="T2" fmla="*/ 14 w 17"/>
                  <a:gd name="T3" fmla="*/ 6 h 15"/>
                  <a:gd name="T4" fmla="*/ 16 w 17"/>
                  <a:gd name="T5" fmla="*/ 4 h 15"/>
                  <a:gd name="T6" fmla="*/ 14 w 17"/>
                  <a:gd name="T7" fmla="*/ 1 h 15"/>
                  <a:gd name="T8" fmla="*/ 12 w 17"/>
                  <a:gd name="T9" fmla="*/ 1 h 15"/>
                  <a:gd name="T10" fmla="*/ 11 w 17"/>
                  <a:gd name="T11" fmla="*/ 0 h 15"/>
                  <a:gd name="T12" fmla="*/ 8 w 17"/>
                  <a:gd name="T13" fmla="*/ 1 h 15"/>
                  <a:gd name="T14" fmla="*/ 4 w 17"/>
                  <a:gd name="T15" fmla="*/ 2 h 15"/>
                  <a:gd name="T16" fmla="*/ 3 w 17"/>
                  <a:gd name="T17" fmla="*/ 4 h 15"/>
                  <a:gd name="T18" fmla="*/ 0 w 17"/>
                  <a:gd name="T19" fmla="*/ 7 h 15"/>
                  <a:gd name="T20" fmla="*/ 0 w 17"/>
                  <a:gd name="T21" fmla="*/ 11 h 15"/>
                  <a:gd name="T22" fmla="*/ 1 w 17"/>
                  <a:gd name="T23" fmla="*/ 12 h 15"/>
                  <a:gd name="T24" fmla="*/ 3 w 17"/>
                  <a:gd name="T25" fmla="*/ 14 h 15"/>
                  <a:gd name="T26" fmla="*/ 4 w 17"/>
                  <a:gd name="T27" fmla="*/ 14 h 15"/>
                  <a:gd name="T28" fmla="*/ 8 w 17"/>
                  <a:gd name="T29" fmla="*/ 12 h 15"/>
                  <a:gd name="T30" fmla="*/ 11 w 17"/>
                  <a:gd name="T31" fmla="*/ 11 h 15"/>
                  <a:gd name="T32" fmla="*/ 12 w 17"/>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2" y="8"/>
                    </a:moveTo>
                    <a:lnTo>
                      <a:pt x="14" y="6"/>
                    </a:lnTo>
                    <a:lnTo>
                      <a:pt x="16" y="4"/>
                    </a:lnTo>
                    <a:lnTo>
                      <a:pt x="14" y="1"/>
                    </a:lnTo>
                    <a:lnTo>
                      <a:pt x="12" y="1"/>
                    </a:lnTo>
                    <a:lnTo>
                      <a:pt x="11" y="0"/>
                    </a:lnTo>
                    <a:lnTo>
                      <a:pt x="8" y="1"/>
                    </a:lnTo>
                    <a:lnTo>
                      <a:pt x="4" y="2"/>
                    </a:lnTo>
                    <a:lnTo>
                      <a:pt x="3" y="4"/>
                    </a:lnTo>
                    <a:lnTo>
                      <a:pt x="0" y="7"/>
                    </a:lnTo>
                    <a:lnTo>
                      <a:pt x="0" y="11"/>
                    </a:lnTo>
                    <a:lnTo>
                      <a:pt x="1" y="12"/>
                    </a:lnTo>
                    <a:lnTo>
                      <a:pt x="3" y="14"/>
                    </a:lnTo>
                    <a:lnTo>
                      <a:pt x="4" y="14"/>
                    </a:lnTo>
                    <a:lnTo>
                      <a:pt x="8" y="12"/>
                    </a:lnTo>
                    <a:lnTo>
                      <a:pt x="11" y="11"/>
                    </a:lnTo>
                    <a:lnTo>
                      <a:pt x="12"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3" name="Freeform 2218">
                <a:extLst>
                  <a:ext uri="{FF2B5EF4-FFF2-40B4-BE49-F238E27FC236}">
                    <a16:creationId xmlns:a16="http://schemas.microsoft.com/office/drawing/2014/main" id="{9A5D538F-0F7B-430C-9E40-9611F9B50E4A}"/>
                  </a:ext>
                </a:extLst>
              </p:cNvPr>
              <p:cNvSpPr>
                <a:spLocks/>
              </p:cNvSpPr>
              <p:nvPr/>
            </p:nvSpPr>
            <p:spPr bwMode="auto">
              <a:xfrm>
                <a:off x="4080" y="2638"/>
                <a:ext cx="17" cy="16"/>
              </a:xfrm>
              <a:custGeom>
                <a:avLst/>
                <a:gdLst>
                  <a:gd name="T0" fmla="*/ 13 w 17"/>
                  <a:gd name="T1" fmla="*/ 8 h 16"/>
                  <a:gd name="T2" fmla="*/ 16 w 17"/>
                  <a:gd name="T3" fmla="*/ 8 h 16"/>
                  <a:gd name="T4" fmla="*/ 16 w 17"/>
                  <a:gd name="T5" fmla="*/ 2 h 16"/>
                  <a:gd name="T6" fmla="*/ 16 w 17"/>
                  <a:gd name="T7" fmla="*/ 0 h 16"/>
                  <a:gd name="T8" fmla="*/ 13 w 17"/>
                  <a:gd name="T9" fmla="*/ 0 h 16"/>
                  <a:gd name="T10" fmla="*/ 10 w 17"/>
                  <a:gd name="T11" fmla="*/ 0 h 16"/>
                  <a:gd name="T12" fmla="*/ 8 w 17"/>
                  <a:gd name="T13" fmla="*/ 0 h 16"/>
                  <a:gd name="T14" fmla="*/ 2 w 17"/>
                  <a:gd name="T15" fmla="*/ 5 h 16"/>
                  <a:gd name="T16" fmla="*/ 0 w 17"/>
                  <a:gd name="T17" fmla="*/ 8 h 16"/>
                  <a:gd name="T18" fmla="*/ 0 w 17"/>
                  <a:gd name="T19" fmla="*/ 9 h 16"/>
                  <a:gd name="T20" fmla="*/ 0 w 17"/>
                  <a:gd name="T21" fmla="*/ 12 h 16"/>
                  <a:gd name="T22" fmla="*/ 2 w 17"/>
                  <a:gd name="T23" fmla="*/ 15 h 16"/>
                  <a:gd name="T24" fmla="*/ 5 w 17"/>
                  <a:gd name="T25" fmla="*/ 15 h 16"/>
                  <a:gd name="T26" fmla="*/ 8 w 17"/>
                  <a:gd name="T27" fmla="*/ 15 h 16"/>
                  <a:gd name="T28" fmla="*/ 13 w 17"/>
                  <a:gd name="T29" fmla="*/ 8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13" y="8"/>
                    </a:moveTo>
                    <a:lnTo>
                      <a:pt x="16" y="8"/>
                    </a:lnTo>
                    <a:lnTo>
                      <a:pt x="16" y="2"/>
                    </a:lnTo>
                    <a:lnTo>
                      <a:pt x="16" y="0"/>
                    </a:lnTo>
                    <a:lnTo>
                      <a:pt x="13" y="0"/>
                    </a:lnTo>
                    <a:lnTo>
                      <a:pt x="10" y="0"/>
                    </a:lnTo>
                    <a:lnTo>
                      <a:pt x="8" y="0"/>
                    </a:lnTo>
                    <a:lnTo>
                      <a:pt x="2" y="5"/>
                    </a:lnTo>
                    <a:lnTo>
                      <a:pt x="0" y="8"/>
                    </a:lnTo>
                    <a:lnTo>
                      <a:pt x="0" y="9"/>
                    </a:lnTo>
                    <a:lnTo>
                      <a:pt x="0" y="12"/>
                    </a:lnTo>
                    <a:lnTo>
                      <a:pt x="2" y="15"/>
                    </a:lnTo>
                    <a:lnTo>
                      <a:pt x="5" y="15"/>
                    </a:lnTo>
                    <a:lnTo>
                      <a:pt x="8" y="15"/>
                    </a:lnTo>
                    <a:lnTo>
                      <a:pt x="1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4" name="Freeform 2219">
                <a:extLst>
                  <a:ext uri="{FF2B5EF4-FFF2-40B4-BE49-F238E27FC236}">
                    <a16:creationId xmlns:a16="http://schemas.microsoft.com/office/drawing/2014/main" id="{921B05F8-73AD-4053-B984-464DCA6B2EE0}"/>
                  </a:ext>
                </a:extLst>
              </p:cNvPr>
              <p:cNvSpPr>
                <a:spLocks/>
              </p:cNvSpPr>
              <p:nvPr/>
            </p:nvSpPr>
            <p:spPr bwMode="auto">
              <a:xfrm>
                <a:off x="4068" y="2639"/>
                <a:ext cx="17" cy="16"/>
              </a:xfrm>
              <a:custGeom>
                <a:avLst/>
                <a:gdLst>
                  <a:gd name="T0" fmla="*/ 4 w 17"/>
                  <a:gd name="T1" fmla="*/ 15 h 16"/>
                  <a:gd name="T2" fmla="*/ 1 w 17"/>
                  <a:gd name="T3" fmla="*/ 11 h 16"/>
                  <a:gd name="T4" fmla="*/ 0 w 17"/>
                  <a:gd name="T5" fmla="*/ 11 h 16"/>
                  <a:gd name="T6" fmla="*/ 0 w 17"/>
                  <a:gd name="T7" fmla="*/ 8 h 16"/>
                  <a:gd name="T8" fmla="*/ 0 w 17"/>
                  <a:gd name="T9" fmla="*/ 7 h 16"/>
                  <a:gd name="T10" fmla="*/ 1 w 17"/>
                  <a:gd name="T11" fmla="*/ 5 h 16"/>
                  <a:gd name="T12" fmla="*/ 3 w 17"/>
                  <a:gd name="T13" fmla="*/ 2 h 16"/>
                  <a:gd name="T14" fmla="*/ 6 w 17"/>
                  <a:gd name="T15" fmla="*/ 1 h 16"/>
                  <a:gd name="T16" fmla="*/ 8 w 17"/>
                  <a:gd name="T17" fmla="*/ 0 h 16"/>
                  <a:gd name="T18" fmla="*/ 9 w 17"/>
                  <a:gd name="T19" fmla="*/ 0 h 16"/>
                  <a:gd name="T20" fmla="*/ 14 w 17"/>
                  <a:gd name="T21" fmla="*/ 2 h 16"/>
                  <a:gd name="T22" fmla="*/ 16 w 17"/>
                  <a:gd name="T23" fmla="*/ 3 h 16"/>
                  <a:gd name="T24" fmla="*/ 16 w 17"/>
                  <a:gd name="T25" fmla="*/ 6 h 16"/>
                  <a:gd name="T26" fmla="*/ 16 w 17"/>
                  <a:gd name="T27" fmla="*/ 8 h 16"/>
                  <a:gd name="T28" fmla="*/ 14 w 17"/>
                  <a:gd name="T29" fmla="*/ 9 h 16"/>
                  <a:gd name="T30" fmla="*/ 12 w 17"/>
                  <a:gd name="T31" fmla="*/ 11 h 16"/>
                  <a:gd name="T32" fmla="*/ 9 w 17"/>
                  <a:gd name="T33" fmla="*/ 13 h 16"/>
                  <a:gd name="T34" fmla="*/ 7 w 17"/>
                  <a:gd name="T35" fmla="*/ 15 h 16"/>
                  <a:gd name="T36" fmla="*/ 6 w 17"/>
                  <a:gd name="T37" fmla="*/ 15 h 16"/>
                  <a:gd name="T38" fmla="*/ 4 w 17"/>
                  <a:gd name="T39" fmla="*/ 15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6"/>
                  <a:gd name="T62" fmla="*/ 17 w 17"/>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6">
                    <a:moveTo>
                      <a:pt x="4" y="15"/>
                    </a:moveTo>
                    <a:lnTo>
                      <a:pt x="1" y="11"/>
                    </a:lnTo>
                    <a:lnTo>
                      <a:pt x="0" y="11"/>
                    </a:lnTo>
                    <a:lnTo>
                      <a:pt x="0" y="8"/>
                    </a:lnTo>
                    <a:lnTo>
                      <a:pt x="0" y="7"/>
                    </a:lnTo>
                    <a:lnTo>
                      <a:pt x="1" y="5"/>
                    </a:lnTo>
                    <a:lnTo>
                      <a:pt x="3" y="2"/>
                    </a:lnTo>
                    <a:lnTo>
                      <a:pt x="6" y="1"/>
                    </a:lnTo>
                    <a:lnTo>
                      <a:pt x="8" y="0"/>
                    </a:lnTo>
                    <a:lnTo>
                      <a:pt x="9" y="0"/>
                    </a:lnTo>
                    <a:lnTo>
                      <a:pt x="14" y="2"/>
                    </a:lnTo>
                    <a:lnTo>
                      <a:pt x="16" y="3"/>
                    </a:lnTo>
                    <a:lnTo>
                      <a:pt x="16" y="6"/>
                    </a:lnTo>
                    <a:lnTo>
                      <a:pt x="16" y="8"/>
                    </a:lnTo>
                    <a:lnTo>
                      <a:pt x="14" y="9"/>
                    </a:lnTo>
                    <a:lnTo>
                      <a:pt x="12" y="11"/>
                    </a:lnTo>
                    <a:lnTo>
                      <a:pt x="9" y="13"/>
                    </a:lnTo>
                    <a:lnTo>
                      <a:pt x="7" y="15"/>
                    </a:lnTo>
                    <a:lnTo>
                      <a:pt x="6" y="15"/>
                    </a:lnTo>
                    <a:lnTo>
                      <a:pt x="4"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5" name="Freeform 2220">
                <a:extLst>
                  <a:ext uri="{FF2B5EF4-FFF2-40B4-BE49-F238E27FC236}">
                    <a16:creationId xmlns:a16="http://schemas.microsoft.com/office/drawing/2014/main" id="{2B874806-988C-4154-AA44-8C1489760867}"/>
                  </a:ext>
                </a:extLst>
              </p:cNvPr>
              <p:cNvSpPr>
                <a:spLocks/>
              </p:cNvSpPr>
              <p:nvPr/>
            </p:nvSpPr>
            <p:spPr bwMode="auto">
              <a:xfrm>
                <a:off x="4071" y="2640"/>
                <a:ext cx="17" cy="16"/>
              </a:xfrm>
              <a:custGeom>
                <a:avLst/>
                <a:gdLst>
                  <a:gd name="T0" fmla="*/ 14 w 17"/>
                  <a:gd name="T1" fmla="*/ 8 h 16"/>
                  <a:gd name="T2" fmla="*/ 16 w 17"/>
                  <a:gd name="T3" fmla="*/ 7 h 16"/>
                  <a:gd name="T4" fmla="*/ 16 w 17"/>
                  <a:gd name="T5" fmla="*/ 4 h 16"/>
                  <a:gd name="T6" fmla="*/ 16 w 17"/>
                  <a:gd name="T7" fmla="*/ 1 h 16"/>
                  <a:gd name="T8" fmla="*/ 14 w 17"/>
                  <a:gd name="T9" fmla="*/ 0 h 16"/>
                  <a:gd name="T10" fmla="*/ 11 w 17"/>
                  <a:gd name="T11" fmla="*/ 0 h 16"/>
                  <a:gd name="T12" fmla="*/ 8 w 17"/>
                  <a:gd name="T13" fmla="*/ 0 h 16"/>
                  <a:gd name="T14" fmla="*/ 4 w 17"/>
                  <a:gd name="T15" fmla="*/ 2 h 16"/>
                  <a:gd name="T16" fmla="*/ 1 w 17"/>
                  <a:gd name="T17" fmla="*/ 4 h 16"/>
                  <a:gd name="T18" fmla="*/ 1 w 17"/>
                  <a:gd name="T19" fmla="*/ 8 h 16"/>
                  <a:gd name="T20" fmla="*/ 0 w 17"/>
                  <a:gd name="T21" fmla="*/ 11 h 16"/>
                  <a:gd name="T22" fmla="*/ 1 w 17"/>
                  <a:gd name="T23" fmla="*/ 12 h 16"/>
                  <a:gd name="T24" fmla="*/ 1 w 17"/>
                  <a:gd name="T25" fmla="*/ 13 h 16"/>
                  <a:gd name="T26" fmla="*/ 1 w 17"/>
                  <a:gd name="T27" fmla="*/ 15 h 16"/>
                  <a:gd name="T28" fmla="*/ 4 w 17"/>
                  <a:gd name="T29" fmla="*/ 15 h 16"/>
                  <a:gd name="T30" fmla="*/ 8 w 17"/>
                  <a:gd name="T31" fmla="*/ 13 h 16"/>
                  <a:gd name="T32" fmla="*/ 11 w 17"/>
                  <a:gd name="T33" fmla="*/ 11 h 16"/>
                  <a:gd name="T34" fmla="*/ 14 w 17"/>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4" y="8"/>
                    </a:moveTo>
                    <a:lnTo>
                      <a:pt x="16" y="7"/>
                    </a:lnTo>
                    <a:lnTo>
                      <a:pt x="16" y="4"/>
                    </a:lnTo>
                    <a:lnTo>
                      <a:pt x="16" y="1"/>
                    </a:lnTo>
                    <a:lnTo>
                      <a:pt x="14" y="0"/>
                    </a:lnTo>
                    <a:lnTo>
                      <a:pt x="11" y="0"/>
                    </a:lnTo>
                    <a:lnTo>
                      <a:pt x="8" y="0"/>
                    </a:lnTo>
                    <a:lnTo>
                      <a:pt x="4" y="2"/>
                    </a:lnTo>
                    <a:lnTo>
                      <a:pt x="1" y="4"/>
                    </a:lnTo>
                    <a:lnTo>
                      <a:pt x="1" y="8"/>
                    </a:lnTo>
                    <a:lnTo>
                      <a:pt x="0" y="11"/>
                    </a:lnTo>
                    <a:lnTo>
                      <a:pt x="1" y="12"/>
                    </a:lnTo>
                    <a:lnTo>
                      <a:pt x="1" y="13"/>
                    </a:lnTo>
                    <a:lnTo>
                      <a:pt x="1" y="15"/>
                    </a:lnTo>
                    <a:lnTo>
                      <a:pt x="4" y="15"/>
                    </a:lnTo>
                    <a:lnTo>
                      <a:pt x="8" y="13"/>
                    </a:lnTo>
                    <a:lnTo>
                      <a:pt x="11" y="11"/>
                    </a:lnTo>
                    <a:lnTo>
                      <a:pt x="14"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6" name="Freeform 2221">
                <a:extLst>
                  <a:ext uri="{FF2B5EF4-FFF2-40B4-BE49-F238E27FC236}">
                    <a16:creationId xmlns:a16="http://schemas.microsoft.com/office/drawing/2014/main" id="{CCC73EBF-BEF5-4B1B-8D15-48298E1C664B}"/>
                  </a:ext>
                </a:extLst>
              </p:cNvPr>
              <p:cNvSpPr>
                <a:spLocks/>
              </p:cNvSpPr>
              <p:nvPr/>
            </p:nvSpPr>
            <p:spPr bwMode="auto">
              <a:xfrm>
                <a:off x="4072" y="2642"/>
                <a:ext cx="17" cy="16"/>
              </a:xfrm>
              <a:custGeom>
                <a:avLst/>
                <a:gdLst>
                  <a:gd name="T0" fmla="*/ 16 w 17"/>
                  <a:gd name="T1" fmla="*/ 8 h 16"/>
                  <a:gd name="T2" fmla="*/ 16 w 17"/>
                  <a:gd name="T3" fmla="*/ 8 h 16"/>
                  <a:gd name="T4" fmla="*/ 16 w 17"/>
                  <a:gd name="T5" fmla="*/ 2 h 16"/>
                  <a:gd name="T6" fmla="*/ 16 w 17"/>
                  <a:gd name="T7" fmla="*/ 0 h 16"/>
                  <a:gd name="T8" fmla="*/ 12 w 17"/>
                  <a:gd name="T9" fmla="*/ 0 h 16"/>
                  <a:gd name="T10" fmla="*/ 8 w 17"/>
                  <a:gd name="T11" fmla="*/ 0 h 16"/>
                  <a:gd name="T12" fmla="*/ 4 w 17"/>
                  <a:gd name="T13" fmla="*/ 2 h 16"/>
                  <a:gd name="T14" fmla="*/ 0 w 17"/>
                  <a:gd name="T15" fmla="*/ 8 h 16"/>
                  <a:gd name="T16" fmla="*/ 0 w 17"/>
                  <a:gd name="T17" fmla="*/ 9 h 16"/>
                  <a:gd name="T18" fmla="*/ 0 w 17"/>
                  <a:gd name="T19" fmla="*/ 12 h 16"/>
                  <a:gd name="T20" fmla="*/ 4 w 17"/>
                  <a:gd name="T21" fmla="*/ 15 h 16"/>
                  <a:gd name="T22" fmla="*/ 8 w 17"/>
                  <a:gd name="T23" fmla="*/ 15 h 16"/>
                  <a:gd name="T24" fmla="*/ 16 w 17"/>
                  <a:gd name="T25" fmla="*/ 8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16" y="8"/>
                    </a:moveTo>
                    <a:lnTo>
                      <a:pt x="16" y="8"/>
                    </a:lnTo>
                    <a:lnTo>
                      <a:pt x="16" y="2"/>
                    </a:lnTo>
                    <a:lnTo>
                      <a:pt x="16" y="0"/>
                    </a:lnTo>
                    <a:lnTo>
                      <a:pt x="12" y="0"/>
                    </a:lnTo>
                    <a:lnTo>
                      <a:pt x="8" y="0"/>
                    </a:lnTo>
                    <a:lnTo>
                      <a:pt x="4" y="2"/>
                    </a:lnTo>
                    <a:lnTo>
                      <a:pt x="0" y="8"/>
                    </a:lnTo>
                    <a:lnTo>
                      <a:pt x="0" y="9"/>
                    </a:lnTo>
                    <a:lnTo>
                      <a:pt x="0" y="12"/>
                    </a:lnTo>
                    <a:lnTo>
                      <a:pt x="4" y="15"/>
                    </a:lnTo>
                    <a:lnTo>
                      <a:pt x="8" y="15"/>
                    </a:lnTo>
                    <a:lnTo>
                      <a:pt x="16"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7" name="Freeform 2222">
                <a:extLst>
                  <a:ext uri="{FF2B5EF4-FFF2-40B4-BE49-F238E27FC236}">
                    <a16:creationId xmlns:a16="http://schemas.microsoft.com/office/drawing/2014/main" id="{75AADE79-7DAD-41B7-A385-EF6E03C362E7}"/>
                  </a:ext>
                </a:extLst>
              </p:cNvPr>
              <p:cNvSpPr>
                <a:spLocks/>
              </p:cNvSpPr>
              <p:nvPr/>
            </p:nvSpPr>
            <p:spPr bwMode="auto">
              <a:xfrm>
                <a:off x="4080" y="2637"/>
                <a:ext cx="17" cy="15"/>
              </a:xfrm>
              <a:custGeom>
                <a:avLst/>
                <a:gdLst>
                  <a:gd name="T0" fmla="*/ 6 w 17"/>
                  <a:gd name="T1" fmla="*/ 14 h 15"/>
                  <a:gd name="T2" fmla="*/ 2 w 17"/>
                  <a:gd name="T3" fmla="*/ 11 h 15"/>
                  <a:gd name="T4" fmla="*/ 1 w 17"/>
                  <a:gd name="T5" fmla="*/ 11 h 15"/>
                  <a:gd name="T6" fmla="*/ 0 w 17"/>
                  <a:gd name="T7" fmla="*/ 11 h 15"/>
                  <a:gd name="T8" fmla="*/ 0 w 17"/>
                  <a:gd name="T9" fmla="*/ 9 h 15"/>
                  <a:gd name="T10" fmla="*/ 0 w 17"/>
                  <a:gd name="T11" fmla="*/ 6 h 15"/>
                  <a:gd name="T12" fmla="*/ 2 w 17"/>
                  <a:gd name="T13" fmla="*/ 4 h 15"/>
                  <a:gd name="T14" fmla="*/ 3 w 17"/>
                  <a:gd name="T15" fmla="*/ 3 h 15"/>
                  <a:gd name="T16" fmla="*/ 6 w 17"/>
                  <a:gd name="T17" fmla="*/ 1 h 15"/>
                  <a:gd name="T18" fmla="*/ 8 w 17"/>
                  <a:gd name="T19" fmla="*/ 0 h 15"/>
                  <a:gd name="T20" fmla="*/ 9 w 17"/>
                  <a:gd name="T21" fmla="*/ 0 h 15"/>
                  <a:gd name="T22" fmla="*/ 11 w 17"/>
                  <a:gd name="T23" fmla="*/ 0 h 15"/>
                  <a:gd name="T24" fmla="*/ 14 w 17"/>
                  <a:gd name="T25" fmla="*/ 3 h 15"/>
                  <a:gd name="T26" fmla="*/ 16 w 17"/>
                  <a:gd name="T27" fmla="*/ 3 h 15"/>
                  <a:gd name="T28" fmla="*/ 16 w 17"/>
                  <a:gd name="T29" fmla="*/ 5 h 15"/>
                  <a:gd name="T30" fmla="*/ 16 w 17"/>
                  <a:gd name="T31" fmla="*/ 7 h 15"/>
                  <a:gd name="T32" fmla="*/ 14 w 17"/>
                  <a:gd name="T33" fmla="*/ 10 h 15"/>
                  <a:gd name="T34" fmla="*/ 12 w 17"/>
                  <a:gd name="T35" fmla="*/ 11 h 15"/>
                  <a:gd name="T36" fmla="*/ 9 w 17"/>
                  <a:gd name="T37" fmla="*/ 12 h 15"/>
                  <a:gd name="T38" fmla="*/ 7 w 17"/>
                  <a:gd name="T39" fmla="*/ 14 h 15"/>
                  <a:gd name="T40" fmla="*/ 6 w 17"/>
                  <a:gd name="T41" fmla="*/ 1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6" y="14"/>
                    </a:moveTo>
                    <a:lnTo>
                      <a:pt x="2" y="11"/>
                    </a:lnTo>
                    <a:lnTo>
                      <a:pt x="1" y="11"/>
                    </a:lnTo>
                    <a:lnTo>
                      <a:pt x="0" y="11"/>
                    </a:lnTo>
                    <a:lnTo>
                      <a:pt x="0" y="9"/>
                    </a:lnTo>
                    <a:lnTo>
                      <a:pt x="0" y="6"/>
                    </a:lnTo>
                    <a:lnTo>
                      <a:pt x="2" y="4"/>
                    </a:lnTo>
                    <a:lnTo>
                      <a:pt x="3" y="3"/>
                    </a:lnTo>
                    <a:lnTo>
                      <a:pt x="6" y="1"/>
                    </a:lnTo>
                    <a:lnTo>
                      <a:pt x="8" y="0"/>
                    </a:lnTo>
                    <a:lnTo>
                      <a:pt x="9" y="0"/>
                    </a:lnTo>
                    <a:lnTo>
                      <a:pt x="11" y="0"/>
                    </a:lnTo>
                    <a:lnTo>
                      <a:pt x="14" y="3"/>
                    </a:lnTo>
                    <a:lnTo>
                      <a:pt x="16" y="3"/>
                    </a:lnTo>
                    <a:lnTo>
                      <a:pt x="16" y="5"/>
                    </a:lnTo>
                    <a:lnTo>
                      <a:pt x="16" y="7"/>
                    </a:lnTo>
                    <a:lnTo>
                      <a:pt x="14" y="10"/>
                    </a:lnTo>
                    <a:lnTo>
                      <a:pt x="12" y="11"/>
                    </a:lnTo>
                    <a:lnTo>
                      <a:pt x="9" y="12"/>
                    </a:lnTo>
                    <a:lnTo>
                      <a:pt x="7" y="14"/>
                    </a:lnTo>
                    <a:lnTo>
                      <a:pt x="6"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8" name="Freeform 2223">
                <a:extLst>
                  <a:ext uri="{FF2B5EF4-FFF2-40B4-BE49-F238E27FC236}">
                    <a16:creationId xmlns:a16="http://schemas.microsoft.com/office/drawing/2014/main" id="{B07A3BD8-E9D2-4D65-BA7C-20BABB287B45}"/>
                  </a:ext>
                </a:extLst>
              </p:cNvPr>
              <p:cNvSpPr>
                <a:spLocks/>
              </p:cNvSpPr>
              <p:nvPr/>
            </p:nvSpPr>
            <p:spPr bwMode="auto">
              <a:xfrm>
                <a:off x="4073" y="2642"/>
                <a:ext cx="17" cy="16"/>
              </a:xfrm>
              <a:custGeom>
                <a:avLst/>
                <a:gdLst>
                  <a:gd name="T0" fmla="*/ 13 w 17"/>
                  <a:gd name="T1" fmla="*/ 8 h 16"/>
                  <a:gd name="T2" fmla="*/ 14 w 17"/>
                  <a:gd name="T3" fmla="*/ 7 h 16"/>
                  <a:gd name="T4" fmla="*/ 16 w 17"/>
                  <a:gd name="T5" fmla="*/ 4 h 16"/>
                  <a:gd name="T6" fmla="*/ 14 w 17"/>
                  <a:gd name="T7" fmla="*/ 1 h 16"/>
                  <a:gd name="T8" fmla="*/ 13 w 17"/>
                  <a:gd name="T9" fmla="*/ 1 h 16"/>
                  <a:gd name="T10" fmla="*/ 10 w 17"/>
                  <a:gd name="T11" fmla="*/ 0 h 16"/>
                  <a:gd name="T12" fmla="*/ 8 w 17"/>
                  <a:gd name="T13" fmla="*/ 1 h 16"/>
                  <a:gd name="T14" fmla="*/ 5 w 17"/>
                  <a:gd name="T15" fmla="*/ 2 h 16"/>
                  <a:gd name="T16" fmla="*/ 2 w 17"/>
                  <a:gd name="T17" fmla="*/ 4 h 16"/>
                  <a:gd name="T18" fmla="*/ 1 w 17"/>
                  <a:gd name="T19" fmla="*/ 8 h 16"/>
                  <a:gd name="T20" fmla="*/ 0 w 17"/>
                  <a:gd name="T21" fmla="*/ 11 h 16"/>
                  <a:gd name="T22" fmla="*/ 1 w 17"/>
                  <a:gd name="T23" fmla="*/ 12 h 16"/>
                  <a:gd name="T24" fmla="*/ 1 w 17"/>
                  <a:gd name="T25" fmla="*/ 13 h 16"/>
                  <a:gd name="T26" fmla="*/ 2 w 17"/>
                  <a:gd name="T27" fmla="*/ 15 h 16"/>
                  <a:gd name="T28" fmla="*/ 4 w 17"/>
                  <a:gd name="T29" fmla="*/ 15 h 16"/>
                  <a:gd name="T30" fmla="*/ 8 w 17"/>
                  <a:gd name="T31" fmla="*/ 13 h 16"/>
                  <a:gd name="T32" fmla="*/ 10 w 17"/>
                  <a:gd name="T33" fmla="*/ 11 h 16"/>
                  <a:gd name="T34" fmla="*/ 13 w 17"/>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3" y="8"/>
                    </a:moveTo>
                    <a:lnTo>
                      <a:pt x="14" y="7"/>
                    </a:lnTo>
                    <a:lnTo>
                      <a:pt x="16" y="4"/>
                    </a:lnTo>
                    <a:lnTo>
                      <a:pt x="14" y="1"/>
                    </a:lnTo>
                    <a:lnTo>
                      <a:pt x="13" y="1"/>
                    </a:lnTo>
                    <a:lnTo>
                      <a:pt x="10" y="0"/>
                    </a:lnTo>
                    <a:lnTo>
                      <a:pt x="8" y="1"/>
                    </a:lnTo>
                    <a:lnTo>
                      <a:pt x="5" y="2"/>
                    </a:lnTo>
                    <a:lnTo>
                      <a:pt x="2" y="4"/>
                    </a:lnTo>
                    <a:lnTo>
                      <a:pt x="1" y="8"/>
                    </a:lnTo>
                    <a:lnTo>
                      <a:pt x="0" y="11"/>
                    </a:lnTo>
                    <a:lnTo>
                      <a:pt x="1" y="12"/>
                    </a:lnTo>
                    <a:lnTo>
                      <a:pt x="1" y="13"/>
                    </a:lnTo>
                    <a:lnTo>
                      <a:pt x="2" y="15"/>
                    </a:lnTo>
                    <a:lnTo>
                      <a:pt x="4" y="15"/>
                    </a:lnTo>
                    <a:lnTo>
                      <a:pt x="8" y="13"/>
                    </a:lnTo>
                    <a:lnTo>
                      <a:pt x="10" y="11"/>
                    </a:lnTo>
                    <a:lnTo>
                      <a:pt x="13"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9" name="Freeform 2224">
                <a:extLst>
                  <a:ext uri="{FF2B5EF4-FFF2-40B4-BE49-F238E27FC236}">
                    <a16:creationId xmlns:a16="http://schemas.microsoft.com/office/drawing/2014/main" id="{280620A2-B3A0-4AF8-AF12-51F50E5E1BC4}"/>
                  </a:ext>
                </a:extLst>
              </p:cNvPr>
              <p:cNvSpPr>
                <a:spLocks/>
              </p:cNvSpPr>
              <p:nvPr/>
            </p:nvSpPr>
            <p:spPr bwMode="auto">
              <a:xfrm>
                <a:off x="3984" y="2656"/>
                <a:ext cx="18" cy="31"/>
              </a:xfrm>
              <a:custGeom>
                <a:avLst/>
                <a:gdLst>
                  <a:gd name="T0" fmla="*/ 0 w 18"/>
                  <a:gd name="T1" fmla="*/ 20 h 31"/>
                  <a:gd name="T2" fmla="*/ 17 w 18"/>
                  <a:gd name="T3" fmla="*/ 30 h 31"/>
                  <a:gd name="T4" fmla="*/ 17 w 18"/>
                  <a:gd name="T5" fmla="*/ 10 h 31"/>
                  <a:gd name="T6" fmla="*/ 0 w 18"/>
                  <a:gd name="T7" fmla="*/ 0 h 31"/>
                  <a:gd name="T8" fmla="*/ 0 w 18"/>
                  <a:gd name="T9" fmla="*/ 20 h 31"/>
                  <a:gd name="T10" fmla="*/ 0 60000 65536"/>
                  <a:gd name="T11" fmla="*/ 0 60000 65536"/>
                  <a:gd name="T12" fmla="*/ 0 60000 65536"/>
                  <a:gd name="T13" fmla="*/ 0 60000 65536"/>
                  <a:gd name="T14" fmla="*/ 0 60000 65536"/>
                  <a:gd name="T15" fmla="*/ 0 w 18"/>
                  <a:gd name="T16" fmla="*/ 0 h 31"/>
                  <a:gd name="T17" fmla="*/ 18 w 18"/>
                  <a:gd name="T18" fmla="*/ 31 h 31"/>
                </a:gdLst>
                <a:ahLst/>
                <a:cxnLst>
                  <a:cxn ang="T10">
                    <a:pos x="T0" y="T1"/>
                  </a:cxn>
                  <a:cxn ang="T11">
                    <a:pos x="T2" y="T3"/>
                  </a:cxn>
                  <a:cxn ang="T12">
                    <a:pos x="T4" y="T5"/>
                  </a:cxn>
                  <a:cxn ang="T13">
                    <a:pos x="T6" y="T7"/>
                  </a:cxn>
                  <a:cxn ang="T14">
                    <a:pos x="T8" y="T9"/>
                  </a:cxn>
                </a:cxnLst>
                <a:rect l="T15" t="T16" r="T17" b="T18"/>
                <a:pathLst>
                  <a:path w="18" h="31">
                    <a:moveTo>
                      <a:pt x="0" y="20"/>
                    </a:moveTo>
                    <a:lnTo>
                      <a:pt x="17" y="30"/>
                    </a:lnTo>
                    <a:lnTo>
                      <a:pt x="17" y="10"/>
                    </a:lnTo>
                    <a:lnTo>
                      <a:pt x="0" y="0"/>
                    </a:lnTo>
                    <a:lnTo>
                      <a:pt x="0" y="2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0" name="Freeform 2225">
                <a:extLst>
                  <a:ext uri="{FF2B5EF4-FFF2-40B4-BE49-F238E27FC236}">
                    <a16:creationId xmlns:a16="http://schemas.microsoft.com/office/drawing/2014/main" id="{D6BDFF5E-0451-40E4-8E99-8F70790FB9AC}"/>
                  </a:ext>
                </a:extLst>
              </p:cNvPr>
              <p:cNvSpPr>
                <a:spLocks/>
              </p:cNvSpPr>
              <p:nvPr/>
            </p:nvSpPr>
            <p:spPr bwMode="auto">
              <a:xfrm>
                <a:off x="3979" y="2662"/>
                <a:ext cx="22" cy="16"/>
              </a:xfrm>
              <a:custGeom>
                <a:avLst/>
                <a:gdLst>
                  <a:gd name="T0" fmla="*/ 6 w 22"/>
                  <a:gd name="T1" fmla="*/ 0 h 16"/>
                  <a:gd name="T2" fmla="*/ 0 w 22"/>
                  <a:gd name="T3" fmla="*/ 5 h 16"/>
                  <a:gd name="T4" fmla="*/ 3 w 22"/>
                  <a:gd name="T5" fmla="*/ 12 h 16"/>
                  <a:gd name="T6" fmla="*/ 13 w 22"/>
                  <a:gd name="T7" fmla="*/ 15 h 16"/>
                  <a:gd name="T8" fmla="*/ 21 w 22"/>
                  <a:gd name="T9" fmla="*/ 9 h 16"/>
                  <a:gd name="T10" fmla="*/ 6 w 22"/>
                  <a:gd name="T11" fmla="*/ 0 h 16"/>
                  <a:gd name="T12" fmla="*/ 0 60000 65536"/>
                  <a:gd name="T13" fmla="*/ 0 60000 65536"/>
                  <a:gd name="T14" fmla="*/ 0 60000 65536"/>
                  <a:gd name="T15" fmla="*/ 0 60000 65536"/>
                  <a:gd name="T16" fmla="*/ 0 60000 65536"/>
                  <a:gd name="T17" fmla="*/ 0 60000 65536"/>
                  <a:gd name="T18" fmla="*/ 0 w 22"/>
                  <a:gd name="T19" fmla="*/ 0 h 16"/>
                  <a:gd name="T20" fmla="*/ 22 w 2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2" h="16">
                    <a:moveTo>
                      <a:pt x="6" y="0"/>
                    </a:moveTo>
                    <a:lnTo>
                      <a:pt x="0" y="5"/>
                    </a:lnTo>
                    <a:lnTo>
                      <a:pt x="3" y="12"/>
                    </a:lnTo>
                    <a:lnTo>
                      <a:pt x="13" y="15"/>
                    </a:lnTo>
                    <a:lnTo>
                      <a:pt x="21" y="9"/>
                    </a:lnTo>
                    <a:lnTo>
                      <a:pt x="6"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1" name="Freeform 2226">
                <a:extLst>
                  <a:ext uri="{FF2B5EF4-FFF2-40B4-BE49-F238E27FC236}">
                    <a16:creationId xmlns:a16="http://schemas.microsoft.com/office/drawing/2014/main" id="{97299934-1E9F-48EF-8FD0-996D289A9135}"/>
                  </a:ext>
                </a:extLst>
              </p:cNvPr>
              <p:cNvSpPr>
                <a:spLocks/>
              </p:cNvSpPr>
              <p:nvPr/>
            </p:nvSpPr>
            <p:spPr bwMode="auto">
              <a:xfrm>
                <a:off x="3990" y="2671"/>
                <a:ext cx="17" cy="21"/>
              </a:xfrm>
              <a:custGeom>
                <a:avLst/>
                <a:gdLst>
                  <a:gd name="T0" fmla="*/ 16 w 17"/>
                  <a:gd name="T1" fmla="*/ 15 h 21"/>
                  <a:gd name="T2" fmla="*/ 0 w 17"/>
                  <a:gd name="T3" fmla="*/ 20 h 21"/>
                  <a:gd name="T4" fmla="*/ 0 w 17"/>
                  <a:gd name="T5" fmla="*/ 9 h 21"/>
                  <a:gd name="T6" fmla="*/ 4 w 17"/>
                  <a:gd name="T7" fmla="*/ 3 h 21"/>
                  <a:gd name="T8" fmla="*/ 16 w 17"/>
                  <a:gd name="T9" fmla="*/ 0 h 21"/>
                  <a:gd name="T10" fmla="*/ 16 w 17"/>
                  <a:gd name="T11" fmla="*/ 15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16" y="15"/>
                    </a:moveTo>
                    <a:lnTo>
                      <a:pt x="0" y="20"/>
                    </a:lnTo>
                    <a:lnTo>
                      <a:pt x="0" y="9"/>
                    </a:lnTo>
                    <a:lnTo>
                      <a:pt x="4" y="3"/>
                    </a:lnTo>
                    <a:lnTo>
                      <a:pt x="16" y="0"/>
                    </a:lnTo>
                    <a:lnTo>
                      <a:pt x="16" y="15"/>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2" name="Freeform 2227">
                <a:extLst>
                  <a:ext uri="{FF2B5EF4-FFF2-40B4-BE49-F238E27FC236}">
                    <a16:creationId xmlns:a16="http://schemas.microsoft.com/office/drawing/2014/main" id="{8C6D4432-2404-4337-A737-D13DC65472F0}"/>
                  </a:ext>
                </a:extLst>
              </p:cNvPr>
              <p:cNvSpPr>
                <a:spLocks/>
              </p:cNvSpPr>
              <p:nvPr/>
            </p:nvSpPr>
            <p:spPr bwMode="auto">
              <a:xfrm>
                <a:off x="3973" y="2679"/>
                <a:ext cx="18" cy="16"/>
              </a:xfrm>
              <a:custGeom>
                <a:avLst/>
                <a:gdLst>
                  <a:gd name="T0" fmla="*/ 17 w 18"/>
                  <a:gd name="T1" fmla="*/ 10 h 16"/>
                  <a:gd name="T2" fmla="*/ 15 w 18"/>
                  <a:gd name="T3" fmla="*/ 7 h 16"/>
                  <a:gd name="T4" fmla="*/ 7 w 18"/>
                  <a:gd name="T5" fmla="*/ 9 h 16"/>
                  <a:gd name="T6" fmla="*/ 1 w 18"/>
                  <a:gd name="T7" fmla="*/ 15 h 16"/>
                  <a:gd name="T8" fmla="*/ 0 w 18"/>
                  <a:gd name="T9" fmla="*/ 14 h 16"/>
                  <a:gd name="T10" fmla="*/ 2 w 18"/>
                  <a:gd name="T11" fmla="*/ 6 h 16"/>
                  <a:gd name="T12" fmla="*/ 17 w 18"/>
                  <a:gd name="T13" fmla="*/ 0 h 16"/>
                  <a:gd name="T14" fmla="*/ 17 w 18"/>
                  <a:gd name="T15" fmla="*/ 10 h 1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6"/>
                  <a:gd name="T26" fmla="*/ 18 w 18"/>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6">
                    <a:moveTo>
                      <a:pt x="17" y="10"/>
                    </a:moveTo>
                    <a:lnTo>
                      <a:pt x="15" y="7"/>
                    </a:lnTo>
                    <a:lnTo>
                      <a:pt x="7" y="9"/>
                    </a:lnTo>
                    <a:lnTo>
                      <a:pt x="1" y="15"/>
                    </a:lnTo>
                    <a:lnTo>
                      <a:pt x="0" y="14"/>
                    </a:lnTo>
                    <a:lnTo>
                      <a:pt x="2" y="6"/>
                    </a:lnTo>
                    <a:lnTo>
                      <a:pt x="17" y="0"/>
                    </a:lnTo>
                    <a:lnTo>
                      <a:pt x="17" y="1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3" name="Freeform 2228">
                <a:extLst>
                  <a:ext uri="{FF2B5EF4-FFF2-40B4-BE49-F238E27FC236}">
                    <a16:creationId xmlns:a16="http://schemas.microsoft.com/office/drawing/2014/main" id="{05712BAA-D128-4211-8BE4-5BC8788651C3}"/>
                  </a:ext>
                </a:extLst>
              </p:cNvPr>
              <p:cNvSpPr>
                <a:spLocks/>
              </p:cNvSpPr>
              <p:nvPr/>
            </p:nvSpPr>
            <p:spPr bwMode="auto">
              <a:xfrm>
                <a:off x="3992" y="2671"/>
                <a:ext cx="17" cy="16"/>
              </a:xfrm>
              <a:custGeom>
                <a:avLst/>
                <a:gdLst>
                  <a:gd name="T0" fmla="*/ 16 w 17"/>
                  <a:gd name="T1" fmla="*/ 8 h 16"/>
                  <a:gd name="T2" fmla="*/ 0 w 17"/>
                  <a:gd name="T3" fmla="*/ 15 h 16"/>
                  <a:gd name="T4" fmla="*/ 4 w 17"/>
                  <a:gd name="T5" fmla="*/ 4 h 16"/>
                  <a:gd name="T6" fmla="*/ 16 w 17"/>
                  <a:gd name="T7" fmla="*/ 0 h 16"/>
                  <a:gd name="T8" fmla="*/ 16 w 17"/>
                  <a:gd name="T9" fmla="*/ 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8"/>
                    </a:moveTo>
                    <a:lnTo>
                      <a:pt x="0" y="15"/>
                    </a:lnTo>
                    <a:lnTo>
                      <a:pt x="4" y="4"/>
                    </a:lnTo>
                    <a:lnTo>
                      <a:pt x="16" y="0"/>
                    </a:lnTo>
                    <a:lnTo>
                      <a:pt x="16" y="8"/>
                    </a:lnTo>
                  </a:path>
                </a:pathLst>
              </a:custGeom>
              <a:solidFill>
                <a:srgbClr val="6E87C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4" name="Freeform 2229">
                <a:extLst>
                  <a:ext uri="{FF2B5EF4-FFF2-40B4-BE49-F238E27FC236}">
                    <a16:creationId xmlns:a16="http://schemas.microsoft.com/office/drawing/2014/main" id="{CA470693-2C93-4D8A-8849-5863E191619D}"/>
                  </a:ext>
                </a:extLst>
              </p:cNvPr>
              <p:cNvSpPr>
                <a:spLocks/>
              </p:cNvSpPr>
              <p:nvPr/>
            </p:nvSpPr>
            <p:spPr bwMode="auto">
              <a:xfrm>
                <a:off x="3963" y="2674"/>
                <a:ext cx="28" cy="16"/>
              </a:xfrm>
              <a:custGeom>
                <a:avLst/>
                <a:gdLst>
                  <a:gd name="T0" fmla="*/ 0 w 28"/>
                  <a:gd name="T1" fmla="*/ 11 h 16"/>
                  <a:gd name="T2" fmla="*/ 9 w 28"/>
                  <a:gd name="T3" fmla="*/ 15 h 16"/>
                  <a:gd name="T4" fmla="*/ 27 w 28"/>
                  <a:gd name="T5" fmla="*/ 3 h 16"/>
                  <a:gd name="T6" fmla="*/ 11 w 28"/>
                  <a:gd name="T7" fmla="*/ 0 h 16"/>
                  <a:gd name="T8" fmla="*/ 0 w 28"/>
                  <a:gd name="T9" fmla="*/ 11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0" y="11"/>
                    </a:moveTo>
                    <a:lnTo>
                      <a:pt x="9" y="15"/>
                    </a:lnTo>
                    <a:lnTo>
                      <a:pt x="27" y="3"/>
                    </a:lnTo>
                    <a:lnTo>
                      <a:pt x="11" y="0"/>
                    </a:lnTo>
                    <a:lnTo>
                      <a:pt x="0" y="11"/>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5" name="Freeform 2230">
                <a:extLst>
                  <a:ext uri="{FF2B5EF4-FFF2-40B4-BE49-F238E27FC236}">
                    <a16:creationId xmlns:a16="http://schemas.microsoft.com/office/drawing/2014/main" id="{DEE73DDE-4C3C-41D9-A11F-C7047097FDBE}"/>
                  </a:ext>
                </a:extLst>
              </p:cNvPr>
              <p:cNvSpPr>
                <a:spLocks/>
              </p:cNvSpPr>
              <p:nvPr/>
            </p:nvSpPr>
            <p:spPr bwMode="auto">
              <a:xfrm>
                <a:off x="3977" y="2665"/>
                <a:ext cx="18" cy="16"/>
              </a:xfrm>
              <a:custGeom>
                <a:avLst/>
                <a:gdLst>
                  <a:gd name="T0" fmla="*/ 17 w 18"/>
                  <a:gd name="T1" fmla="*/ 8 h 16"/>
                  <a:gd name="T2" fmla="*/ 6 w 18"/>
                  <a:gd name="T3" fmla="*/ 0 h 16"/>
                  <a:gd name="T4" fmla="*/ 0 w 18"/>
                  <a:gd name="T5" fmla="*/ 8 h 16"/>
                  <a:gd name="T6" fmla="*/ 8 w 18"/>
                  <a:gd name="T7" fmla="*/ 15 h 16"/>
                  <a:gd name="T8" fmla="*/ 17 w 18"/>
                  <a:gd name="T9" fmla="*/ 8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17" y="8"/>
                    </a:moveTo>
                    <a:lnTo>
                      <a:pt x="6" y="0"/>
                    </a:lnTo>
                    <a:lnTo>
                      <a:pt x="0" y="8"/>
                    </a:lnTo>
                    <a:lnTo>
                      <a:pt x="8" y="15"/>
                    </a:lnTo>
                    <a:lnTo>
                      <a:pt x="17" y="8"/>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6" name="Freeform 2231">
                <a:extLst>
                  <a:ext uri="{FF2B5EF4-FFF2-40B4-BE49-F238E27FC236}">
                    <a16:creationId xmlns:a16="http://schemas.microsoft.com/office/drawing/2014/main" id="{E0101C96-27B3-4738-A5DC-CCE11B3B15B8}"/>
                  </a:ext>
                </a:extLst>
              </p:cNvPr>
              <p:cNvSpPr>
                <a:spLocks/>
              </p:cNvSpPr>
              <p:nvPr/>
            </p:nvSpPr>
            <p:spPr bwMode="auto">
              <a:xfrm>
                <a:off x="3999" y="2599"/>
                <a:ext cx="99" cy="52"/>
              </a:xfrm>
              <a:custGeom>
                <a:avLst/>
                <a:gdLst>
                  <a:gd name="T0" fmla="*/ 98 w 99"/>
                  <a:gd name="T1" fmla="*/ 10 h 52"/>
                  <a:gd name="T2" fmla="*/ 77 w 99"/>
                  <a:gd name="T3" fmla="*/ 0 h 52"/>
                  <a:gd name="T4" fmla="*/ 0 w 99"/>
                  <a:gd name="T5" fmla="*/ 40 h 52"/>
                  <a:gd name="T6" fmla="*/ 20 w 99"/>
                  <a:gd name="T7" fmla="*/ 51 h 52"/>
                  <a:gd name="T8" fmla="*/ 98 w 99"/>
                  <a:gd name="T9" fmla="*/ 10 h 52"/>
                  <a:gd name="T10" fmla="*/ 0 60000 65536"/>
                  <a:gd name="T11" fmla="*/ 0 60000 65536"/>
                  <a:gd name="T12" fmla="*/ 0 60000 65536"/>
                  <a:gd name="T13" fmla="*/ 0 60000 65536"/>
                  <a:gd name="T14" fmla="*/ 0 60000 65536"/>
                  <a:gd name="T15" fmla="*/ 0 w 99"/>
                  <a:gd name="T16" fmla="*/ 0 h 52"/>
                  <a:gd name="T17" fmla="*/ 99 w 99"/>
                  <a:gd name="T18" fmla="*/ 52 h 52"/>
                </a:gdLst>
                <a:ahLst/>
                <a:cxnLst>
                  <a:cxn ang="T10">
                    <a:pos x="T0" y="T1"/>
                  </a:cxn>
                  <a:cxn ang="T11">
                    <a:pos x="T2" y="T3"/>
                  </a:cxn>
                  <a:cxn ang="T12">
                    <a:pos x="T4" y="T5"/>
                  </a:cxn>
                  <a:cxn ang="T13">
                    <a:pos x="T6" y="T7"/>
                  </a:cxn>
                  <a:cxn ang="T14">
                    <a:pos x="T8" y="T9"/>
                  </a:cxn>
                </a:cxnLst>
                <a:rect l="T15" t="T16" r="T17" b="T18"/>
                <a:pathLst>
                  <a:path w="99" h="52">
                    <a:moveTo>
                      <a:pt x="98" y="10"/>
                    </a:moveTo>
                    <a:lnTo>
                      <a:pt x="77" y="0"/>
                    </a:lnTo>
                    <a:lnTo>
                      <a:pt x="0" y="40"/>
                    </a:lnTo>
                    <a:lnTo>
                      <a:pt x="20" y="51"/>
                    </a:lnTo>
                    <a:lnTo>
                      <a:pt x="98"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7" name="Freeform 2232">
                <a:extLst>
                  <a:ext uri="{FF2B5EF4-FFF2-40B4-BE49-F238E27FC236}">
                    <a16:creationId xmlns:a16="http://schemas.microsoft.com/office/drawing/2014/main" id="{ECC35BCF-D109-4D98-B213-BF0FA4DCF049}"/>
                  </a:ext>
                </a:extLst>
              </p:cNvPr>
              <p:cNvSpPr>
                <a:spLocks/>
              </p:cNvSpPr>
              <p:nvPr/>
            </p:nvSpPr>
            <p:spPr bwMode="auto">
              <a:xfrm>
                <a:off x="4018" y="2610"/>
                <a:ext cx="80" cy="62"/>
              </a:xfrm>
              <a:custGeom>
                <a:avLst/>
                <a:gdLst>
                  <a:gd name="T0" fmla="*/ 79 w 80"/>
                  <a:gd name="T1" fmla="*/ 0 h 62"/>
                  <a:gd name="T2" fmla="*/ 0 w 80"/>
                  <a:gd name="T3" fmla="*/ 40 h 62"/>
                  <a:gd name="T4" fmla="*/ 0 w 80"/>
                  <a:gd name="T5" fmla="*/ 61 h 62"/>
                  <a:gd name="T6" fmla="*/ 79 w 80"/>
                  <a:gd name="T7" fmla="*/ 20 h 62"/>
                  <a:gd name="T8" fmla="*/ 79 w 80"/>
                  <a:gd name="T9" fmla="*/ 0 h 62"/>
                  <a:gd name="T10" fmla="*/ 0 60000 65536"/>
                  <a:gd name="T11" fmla="*/ 0 60000 65536"/>
                  <a:gd name="T12" fmla="*/ 0 60000 65536"/>
                  <a:gd name="T13" fmla="*/ 0 60000 65536"/>
                  <a:gd name="T14" fmla="*/ 0 60000 65536"/>
                  <a:gd name="T15" fmla="*/ 0 w 80"/>
                  <a:gd name="T16" fmla="*/ 0 h 62"/>
                  <a:gd name="T17" fmla="*/ 80 w 80"/>
                  <a:gd name="T18" fmla="*/ 62 h 62"/>
                </a:gdLst>
                <a:ahLst/>
                <a:cxnLst>
                  <a:cxn ang="T10">
                    <a:pos x="T0" y="T1"/>
                  </a:cxn>
                  <a:cxn ang="T11">
                    <a:pos x="T2" y="T3"/>
                  </a:cxn>
                  <a:cxn ang="T12">
                    <a:pos x="T4" y="T5"/>
                  </a:cxn>
                  <a:cxn ang="T13">
                    <a:pos x="T6" y="T7"/>
                  </a:cxn>
                  <a:cxn ang="T14">
                    <a:pos x="T8" y="T9"/>
                  </a:cxn>
                </a:cxnLst>
                <a:rect l="T15" t="T16" r="T17" b="T18"/>
                <a:pathLst>
                  <a:path w="80" h="62">
                    <a:moveTo>
                      <a:pt x="79" y="0"/>
                    </a:moveTo>
                    <a:lnTo>
                      <a:pt x="0" y="40"/>
                    </a:lnTo>
                    <a:lnTo>
                      <a:pt x="0" y="61"/>
                    </a:lnTo>
                    <a:lnTo>
                      <a:pt x="79" y="20"/>
                    </a:lnTo>
                    <a:lnTo>
                      <a:pt x="79"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8" name="Freeform 2233">
                <a:extLst>
                  <a:ext uri="{FF2B5EF4-FFF2-40B4-BE49-F238E27FC236}">
                    <a16:creationId xmlns:a16="http://schemas.microsoft.com/office/drawing/2014/main" id="{D36EBDAE-9ABD-4909-81AB-1A5DC8EC8C33}"/>
                  </a:ext>
                </a:extLst>
              </p:cNvPr>
              <p:cNvSpPr>
                <a:spLocks/>
              </p:cNvSpPr>
              <p:nvPr/>
            </p:nvSpPr>
            <p:spPr bwMode="auto">
              <a:xfrm>
                <a:off x="3999" y="2640"/>
                <a:ext cx="20" cy="32"/>
              </a:xfrm>
              <a:custGeom>
                <a:avLst/>
                <a:gdLst>
                  <a:gd name="T0" fmla="*/ 19 w 20"/>
                  <a:gd name="T1" fmla="*/ 10 h 32"/>
                  <a:gd name="T2" fmla="*/ 0 w 20"/>
                  <a:gd name="T3" fmla="*/ 0 h 32"/>
                  <a:gd name="T4" fmla="*/ 0 w 20"/>
                  <a:gd name="T5" fmla="*/ 20 h 32"/>
                  <a:gd name="T6" fmla="*/ 19 w 20"/>
                  <a:gd name="T7" fmla="*/ 31 h 32"/>
                  <a:gd name="T8" fmla="*/ 19 w 20"/>
                  <a:gd name="T9" fmla="*/ 10 h 32"/>
                  <a:gd name="T10" fmla="*/ 0 60000 65536"/>
                  <a:gd name="T11" fmla="*/ 0 60000 65536"/>
                  <a:gd name="T12" fmla="*/ 0 60000 65536"/>
                  <a:gd name="T13" fmla="*/ 0 60000 65536"/>
                  <a:gd name="T14" fmla="*/ 0 60000 65536"/>
                  <a:gd name="T15" fmla="*/ 0 w 20"/>
                  <a:gd name="T16" fmla="*/ 0 h 32"/>
                  <a:gd name="T17" fmla="*/ 20 w 20"/>
                  <a:gd name="T18" fmla="*/ 32 h 32"/>
                </a:gdLst>
                <a:ahLst/>
                <a:cxnLst>
                  <a:cxn ang="T10">
                    <a:pos x="T0" y="T1"/>
                  </a:cxn>
                  <a:cxn ang="T11">
                    <a:pos x="T2" y="T3"/>
                  </a:cxn>
                  <a:cxn ang="T12">
                    <a:pos x="T4" y="T5"/>
                  </a:cxn>
                  <a:cxn ang="T13">
                    <a:pos x="T6" y="T7"/>
                  </a:cxn>
                  <a:cxn ang="T14">
                    <a:pos x="T8" y="T9"/>
                  </a:cxn>
                </a:cxnLst>
                <a:rect l="T15" t="T16" r="T17" b="T18"/>
                <a:pathLst>
                  <a:path w="20" h="32">
                    <a:moveTo>
                      <a:pt x="19" y="10"/>
                    </a:moveTo>
                    <a:lnTo>
                      <a:pt x="0" y="0"/>
                    </a:lnTo>
                    <a:lnTo>
                      <a:pt x="0" y="20"/>
                    </a:lnTo>
                    <a:lnTo>
                      <a:pt x="19" y="31"/>
                    </a:lnTo>
                    <a:lnTo>
                      <a:pt x="19" y="1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9" name="Freeform 2234">
                <a:extLst>
                  <a:ext uri="{FF2B5EF4-FFF2-40B4-BE49-F238E27FC236}">
                    <a16:creationId xmlns:a16="http://schemas.microsoft.com/office/drawing/2014/main" id="{744164BF-834D-418B-B71E-E67011FFAB66}"/>
                  </a:ext>
                </a:extLst>
              </p:cNvPr>
              <p:cNvSpPr>
                <a:spLocks/>
              </p:cNvSpPr>
              <p:nvPr/>
            </p:nvSpPr>
            <p:spPr bwMode="auto">
              <a:xfrm>
                <a:off x="3984" y="2652"/>
                <a:ext cx="28" cy="16"/>
              </a:xfrm>
              <a:custGeom>
                <a:avLst/>
                <a:gdLst>
                  <a:gd name="T0" fmla="*/ 9 w 28"/>
                  <a:gd name="T1" fmla="*/ 0 h 16"/>
                  <a:gd name="T2" fmla="*/ 0 w 28"/>
                  <a:gd name="T3" fmla="*/ 5 h 16"/>
                  <a:gd name="T4" fmla="*/ 17 w 28"/>
                  <a:gd name="T5" fmla="*/ 15 h 16"/>
                  <a:gd name="T6" fmla="*/ 27 w 28"/>
                  <a:gd name="T7" fmla="*/ 9 h 16"/>
                  <a:gd name="T8" fmla="*/ 9 w 28"/>
                  <a:gd name="T9" fmla="*/ 0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9" y="0"/>
                    </a:moveTo>
                    <a:lnTo>
                      <a:pt x="0" y="5"/>
                    </a:lnTo>
                    <a:lnTo>
                      <a:pt x="17" y="15"/>
                    </a:lnTo>
                    <a:lnTo>
                      <a:pt x="27" y="9"/>
                    </a:lnTo>
                    <a:lnTo>
                      <a:pt x="9"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0" name="Freeform 2235">
                <a:extLst>
                  <a:ext uri="{FF2B5EF4-FFF2-40B4-BE49-F238E27FC236}">
                    <a16:creationId xmlns:a16="http://schemas.microsoft.com/office/drawing/2014/main" id="{BBF1095F-EA55-4DEC-96AA-EB7CE8647CAA}"/>
                  </a:ext>
                </a:extLst>
              </p:cNvPr>
              <p:cNvSpPr>
                <a:spLocks/>
              </p:cNvSpPr>
              <p:nvPr/>
            </p:nvSpPr>
            <p:spPr bwMode="auto">
              <a:xfrm>
                <a:off x="4001" y="2661"/>
                <a:ext cx="17" cy="26"/>
              </a:xfrm>
              <a:custGeom>
                <a:avLst/>
                <a:gdLst>
                  <a:gd name="T0" fmla="*/ 16 w 17"/>
                  <a:gd name="T1" fmla="*/ 19 h 26"/>
                  <a:gd name="T2" fmla="*/ 0 w 17"/>
                  <a:gd name="T3" fmla="*/ 25 h 26"/>
                  <a:gd name="T4" fmla="*/ 0 w 17"/>
                  <a:gd name="T5" fmla="*/ 5 h 26"/>
                  <a:gd name="T6" fmla="*/ 16 w 17"/>
                  <a:gd name="T7" fmla="*/ 0 h 26"/>
                  <a:gd name="T8" fmla="*/ 16 w 17"/>
                  <a:gd name="T9" fmla="*/ 19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16" y="19"/>
                    </a:moveTo>
                    <a:lnTo>
                      <a:pt x="0" y="25"/>
                    </a:lnTo>
                    <a:lnTo>
                      <a:pt x="0" y="5"/>
                    </a:lnTo>
                    <a:lnTo>
                      <a:pt x="16" y="0"/>
                    </a:lnTo>
                    <a:lnTo>
                      <a:pt x="16" y="19"/>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1" name="Freeform 2236">
                <a:extLst>
                  <a:ext uri="{FF2B5EF4-FFF2-40B4-BE49-F238E27FC236}">
                    <a16:creationId xmlns:a16="http://schemas.microsoft.com/office/drawing/2014/main" id="{16633D10-4163-487C-A034-D95C84197B7F}"/>
                  </a:ext>
                </a:extLst>
              </p:cNvPr>
              <p:cNvSpPr>
                <a:spLocks/>
              </p:cNvSpPr>
              <p:nvPr/>
            </p:nvSpPr>
            <p:spPr bwMode="auto">
              <a:xfrm>
                <a:off x="4062" y="2633"/>
                <a:ext cx="101" cy="54"/>
              </a:xfrm>
              <a:custGeom>
                <a:avLst/>
                <a:gdLst>
                  <a:gd name="T0" fmla="*/ 100 w 101"/>
                  <a:gd name="T1" fmla="*/ 11 h 54"/>
                  <a:gd name="T2" fmla="*/ 79 w 101"/>
                  <a:gd name="T3" fmla="*/ 0 h 54"/>
                  <a:gd name="T4" fmla="*/ 0 w 101"/>
                  <a:gd name="T5" fmla="*/ 41 h 54"/>
                  <a:gd name="T6" fmla="*/ 20 w 101"/>
                  <a:gd name="T7" fmla="*/ 53 h 54"/>
                  <a:gd name="T8" fmla="*/ 100 w 101"/>
                  <a:gd name="T9" fmla="*/ 11 h 54"/>
                  <a:gd name="T10" fmla="*/ 0 60000 65536"/>
                  <a:gd name="T11" fmla="*/ 0 60000 65536"/>
                  <a:gd name="T12" fmla="*/ 0 60000 65536"/>
                  <a:gd name="T13" fmla="*/ 0 60000 65536"/>
                  <a:gd name="T14" fmla="*/ 0 60000 65536"/>
                  <a:gd name="T15" fmla="*/ 0 w 101"/>
                  <a:gd name="T16" fmla="*/ 0 h 54"/>
                  <a:gd name="T17" fmla="*/ 101 w 101"/>
                  <a:gd name="T18" fmla="*/ 54 h 54"/>
                </a:gdLst>
                <a:ahLst/>
                <a:cxnLst>
                  <a:cxn ang="T10">
                    <a:pos x="T0" y="T1"/>
                  </a:cxn>
                  <a:cxn ang="T11">
                    <a:pos x="T2" y="T3"/>
                  </a:cxn>
                  <a:cxn ang="T12">
                    <a:pos x="T4" y="T5"/>
                  </a:cxn>
                  <a:cxn ang="T13">
                    <a:pos x="T6" y="T7"/>
                  </a:cxn>
                  <a:cxn ang="T14">
                    <a:pos x="T8" y="T9"/>
                  </a:cxn>
                </a:cxnLst>
                <a:rect l="T15" t="T16" r="T17" b="T18"/>
                <a:pathLst>
                  <a:path w="101" h="54">
                    <a:moveTo>
                      <a:pt x="100" y="11"/>
                    </a:moveTo>
                    <a:lnTo>
                      <a:pt x="79" y="0"/>
                    </a:lnTo>
                    <a:lnTo>
                      <a:pt x="0" y="41"/>
                    </a:lnTo>
                    <a:lnTo>
                      <a:pt x="20" y="53"/>
                    </a:lnTo>
                    <a:lnTo>
                      <a:pt x="100" y="11"/>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2" name="Freeform 2237">
                <a:extLst>
                  <a:ext uri="{FF2B5EF4-FFF2-40B4-BE49-F238E27FC236}">
                    <a16:creationId xmlns:a16="http://schemas.microsoft.com/office/drawing/2014/main" id="{314DFAB0-12C6-439A-9A8A-E18326D5D327}"/>
                  </a:ext>
                </a:extLst>
              </p:cNvPr>
              <p:cNvSpPr>
                <a:spLocks/>
              </p:cNvSpPr>
              <p:nvPr/>
            </p:nvSpPr>
            <p:spPr bwMode="auto">
              <a:xfrm>
                <a:off x="4063" y="2674"/>
                <a:ext cx="21" cy="33"/>
              </a:xfrm>
              <a:custGeom>
                <a:avLst/>
                <a:gdLst>
                  <a:gd name="T0" fmla="*/ 20 w 21"/>
                  <a:gd name="T1" fmla="*/ 10 h 33"/>
                  <a:gd name="T2" fmla="*/ 0 w 21"/>
                  <a:gd name="T3" fmla="*/ 0 h 33"/>
                  <a:gd name="T4" fmla="*/ 0 w 21"/>
                  <a:gd name="T5" fmla="*/ 21 h 33"/>
                  <a:gd name="T6" fmla="*/ 20 w 21"/>
                  <a:gd name="T7" fmla="*/ 32 h 33"/>
                  <a:gd name="T8" fmla="*/ 20 w 21"/>
                  <a:gd name="T9" fmla="*/ 10 h 33"/>
                  <a:gd name="T10" fmla="*/ 0 60000 65536"/>
                  <a:gd name="T11" fmla="*/ 0 60000 65536"/>
                  <a:gd name="T12" fmla="*/ 0 60000 65536"/>
                  <a:gd name="T13" fmla="*/ 0 60000 65536"/>
                  <a:gd name="T14" fmla="*/ 0 60000 65536"/>
                  <a:gd name="T15" fmla="*/ 0 w 21"/>
                  <a:gd name="T16" fmla="*/ 0 h 33"/>
                  <a:gd name="T17" fmla="*/ 21 w 21"/>
                  <a:gd name="T18" fmla="*/ 33 h 33"/>
                </a:gdLst>
                <a:ahLst/>
                <a:cxnLst>
                  <a:cxn ang="T10">
                    <a:pos x="T0" y="T1"/>
                  </a:cxn>
                  <a:cxn ang="T11">
                    <a:pos x="T2" y="T3"/>
                  </a:cxn>
                  <a:cxn ang="T12">
                    <a:pos x="T4" y="T5"/>
                  </a:cxn>
                  <a:cxn ang="T13">
                    <a:pos x="T6" y="T7"/>
                  </a:cxn>
                  <a:cxn ang="T14">
                    <a:pos x="T8" y="T9"/>
                  </a:cxn>
                </a:cxnLst>
                <a:rect l="T15" t="T16" r="T17" b="T18"/>
                <a:pathLst>
                  <a:path w="21" h="33">
                    <a:moveTo>
                      <a:pt x="20" y="10"/>
                    </a:moveTo>
                    <a:lnTo>
                      <a:pt x="0" y="0"/>
                    </a:lnTo>
                    <a:lnTo>
                      <a:pt x="0" y="21"/>
                    </a:lnTo>
                    <a:lnTo>
                      <a:pt x="20" y="32"/>
                    </a:lnTo>
                    <a:lnTo>
                      <a:pt x="20" y="1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3" name="Freeform 2238">
                <a:extLst>
                  <a:ext uri="{FF2B5EF4-FFF2-40B4-BE49-F238E27FC236}">
                    <a16:creationId xmlns:a16="http://schemas.microsoft.com/office/drawing/2014/main" id="{71A9944F-7A7F-47A0-9247-94C3828239A4}"/>
                  </a:ext>
                </a:extLst>
              </p:cNvPr>
              <p:cNvSpPr>
                <a:spLocks/>
              </p:cNvSpPr>
              <p:nvPr/>
            </p:nvSpPr>
            <p:spPr bwMode="auto">
              <a:xfrm>
                <a:off x="4083" y="2644"/>
                <a:ext cx="80" cy="63"/>
              </a:xfrm>
              <a:custGeom>
                <a:avLst/>
                <a:gdLst>
                  <a:gd name="T0" fmla="*/ 79 w 80"/>
                  <a:gd name="T1" fmla="*/ 0 h 63"/>
                  <a:gd name="T2" fmla="*/ 0 w 80"/>
                  <a:gd name="T3" fmla="*/ 40 h 63"/>
                  <a:gd name="T4" fmla="*/ 0 w 80"/>
                  <a:gd name="T5" fmla="*/ 62 h 63"/>
                  <a:gd name="T6" fmla="*/ 79 w 80"/>
                  <a:gd name="T7" fmla="*/ 21 h 63"/>
                  <a:gd name="T8" fmla="*/ 79 w 80"/>
                  <a:gd name="T9" fmla="*/ 0 h 63"/>
                  <a:gd name="T10" fmla="*/ 0 60000 65536"/>
                  <a:gd name="T11" fmla="*/ 0 60000 65536"/>
                  <a:gd name="T12" fmla="*/ 0 60000 65536"/>
                  <a:gd name="T13" fmla="*/ 0 60000 65536"/>
                  <a:gd name="T14" fmla="*/ 0 60000 65536"/>
                  <a:gd name="T15" fmla="*/ 0 w 80"/>
                  <a:gd name="T16" fmla="*/ 0 h 63"/>
                  <a:gd name="T17" fmla="*/ 80 w 80"/>
                  <a:gd name="T18" fmla="*/ 63 h 63"/>
                </a:gdLst>
                <a:ahLst/>
                <a:cxnLst>
                  <a:cxn ang="T10">
                    <a:pos x="T0" y="T1"/>
                  </a:cxn>
                  <a:cxn ang="T11">
                    <a:pos x="T2" y="T3"/>
                  </a:cxn>
                  <a:cxn ang="T12">
                    <a:pos x="T4" y="T5"/>
                  </a:cxn>
                  <a:cxn ang="T13">
                    <a:pos x="T6" y="T7"/>
                  </a:cxn>
                  <a:cxn ang="T14">
                    <a:pos x="T8" y="T9"/>
                  </a:cxn>
                </a:cxnLst>
                <a:rect l="T15" t="T16" r="T17" b="T18"/>
                <a:pathLst>
                  <a:path w="80" h="63">
                    <a:moveTo>
                      <a:pt x="79" y="0"/>
                    </a:moveTo>
                    <a:lnTo>
                      <a:pt x="0" y="40"/>
                    </a:lnTo>
                    <a:lnTo>
                      <a:pt x="0" y="62"/>
                    </a:lnTo>
                    <a:lnTo>
                      <a:pt x="79" y="21"/>
                    </a:lnTo>
                    <a:lnTo>
                      <a:pt x="79"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4" name="Freeform 2239">
                <a:extLst>
                  <a:ext uri="{FF2B5EF4-FFF2-40B4-BE49-F238E27FC236}">
                    <a16:creationId xmlns:a16="http://schemas.microsoft.com/office/drawing/2014/main" id="{31021C09-AAAD-4724-8C94-F04F18A52657}"/>
                  </a:ext>
                </a:extLst>
              </p:cNvPr>
              <p:cNvSpPr>
                <a:spLocks/>
              </p:cNvSpPr>
              <p:nvPr/>
            </p:nvSpPr>
            <p:spPr bwMode="auto">
              <a:xfrm>
                <a:off x="3938" y="2481"/>
                <a:ext cx="17" cy="95"/>
              </a:xfrm>
              <a:custGeom>
                <a:avLst/>
                <a:gdLst>
                  <a:gd name="T0" fmla="*/ 0 w 17"/>
                  <a:gd name="T1" fmla="*/ 91 h 95"/>
                  <a:gd name="T2" fmla="*/ 0 w 17"/>
                  <a:gd name="T3" fmla="*/ 0 h 95"/>
                  <a:gd name="T4" fmla="*/ 16 w 17"/>
                  <a:gd name="T5" fmla="*/ 3 h 95"/>
                  <a:gd name="T6" fmla="*/ 16 w 17"/>
                  <a:gd name="T7" fmla="*/ 94 h 95"/>
                  <a:gd name="T8" fmla="*/ 0 w 17"/>
                  <a:gd name="T9" fmla="*/ 91 h 95"/>
                  <a:gd name="T10" fmla="*/ 0 60000 65536"/>
                  <a:gd name="T11" fmla="*/ 0 60000 65536"/>
                  <a:gd name="T12" fmla="*/ 0 60000 65536"/>
                  <a:gd name="T13" fmla="*/ 0 60000 65536"/>
                  <a:gd name="T14" fmla="*/ 0 60000 65536"/>
                  <a:gd name="T15" fmla="*/ 0 w 17"/>
                  <a:gd name="T16" fmla="*/ 0 h 95"/>
                  <a:gd name="T17" fmla="*/ 17 w 17"/>
                  <a:gd name="T18" fmla="*/ 95 h 95"/>
                </a:gdLst>
                <a:ahLst/>
                <a:cxnLst>
                  <a:cxn ang="T10">
                    <a:pos x="T0" y="T1"/>
                  </a:cxn>
                  <a:cxn ang="T11">
                    <a:pos x="T2" y="T3"/>
                  </a:cxn>
                  <a:cxn ang="T12">
                    <a:pos x="T4" y="T5"/>
                  </a:cxn>
                  <a:cxn ang="T13">
                    <a:pos x="T6" y="T7"/>
                  </a:cxn>
                  <a:cxn ang="T14">
                    <a:pos x="T8" y="T9"/>
                  </a:cxn>
                </a:cxnLst>
                <a:rect l="T15" t="T16" r="T17" b="T18"/>
                <a:pathLst>
                  <a:path w="17" h="95">
                    <a:moveTo>
                      <a:pt x="0" y="91"/>
                    </a:moveTo>
                    <a:lnTo>
                      <a:pt x="0" y="0"/>
                    </a:lnTo>
                    <a:lnTo>
                      <a:pt x="16" y="3"/>
                    </a:lnTo>
                    <a:lnTo>
                      <a:pt x="16" y="94"/>
                    </a:lnTo>
                    <a:lnTo>
                      <a:pt x="0" y="91"/>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5" name="Freeform 2240">
                <a:extLst>
                  <a:ext uri="{FF2B5EF4-FFF2-40B4-BE49-F238E27FC236}">
                    <a16:creationId xmlns:a16="http://schemas.microsoft.com/office/drawing/2014/main" id="{03930678-259D-461B-9CCD-9BCEE366293F}"/>
                  </a:ext>
                </a:extLst>
              </p:cNvPr>
              <p:cNvSpPr>
                <a:spLocks/>
              </p:cNvSpPr>
              <p:nvPr/>
            </p:nvSpPr>
            <p:spPr bwMode="auto">
              <a:xfrm>
                <a:off x="3955" y="2492"/>
                <a:ext cx="17" cy="94"/>
              </a:xfrm>
              <a:custGeom>
                <a:avLst/>
                <a:gdLst>
                  <a:gd name="T0" fmla="*/ 0 w 17"/>
                  <a:gd name="T1" fmla="*/ 89 h 94"/>
                  <a:gd name="T2" fmla="*/ 0 w 17"/>
                  <a:gd name="T3" fmla="*/ 0 h 94"/>
                  <a:gd name="T4" fmla="*/ 16 w 17"/>
                  <a:gd name="T5" fmla="*/ 3 h 94"/>
                  <a:gd name="T6" fmla="*/ 16 w 17"/>
                  <a:gd name="T7" fmla="*/ 93 h 94"/>
                  <a:gd name="T8" fmla="*/ 0 w 17"/>
                  <a:gd name="T9" fmla="*/ 89 h 94"/>
                  <a:gd name="T10" fmla="*/ 0 60000 65536"/>
                  <a:gd name="T11" fmla="*/ 0 60000 65536"/>
                  <a:gd name="T12" fmla="*/ 0 60000 65536"/>
                  <a:gd name="T13" fmla="*/ 0 60000 65536"/>
                  <a:gd name="T14" fmla="*/ 0 60000 65536"/>
                  <a:gd name="T15" fmla="*/ 0 w 17"/>
                  <a:gd name="T16" fmla="*/ 0 h 94"/>
                  <a:gd name="T17" fmla="*/ 17 w 17"/>
                  <a:gd name="T18" fmla="*/ 94 h 94"/>
                </a:gdLst>
                <a:ahLst/>
                <a:cxnLst>
                  <a:cxn ang="T10">
                    <a:pos x="T0" y="T1"/>
                  </a:cxn>
                  <a:cxn ang="T11">
                    <a:pos x="T2" y="T3"/>
                  </a:cxn>
                  <a:cxn ang="T12">
                    <a:pos x="T4" y="T5"/>
                  </a:cxn>
                  <a:cxn ang="T13">
                    <a:pos x="T6" y="T7"/>
                  </a:cxn>
                  <a:cxn ang="T14">
                    <a:pos x="T8" y="T9"/>
                  </a:cxn>
                </a:cxnLst>
                <a:rect l="T15" t="T16" r="T17" b="T18"/>
                <a:pathLst>
                  <a:path w="17" h="94">
                    <a:moveTo>
                      <a:pt x="0" y="89"/>
                    </a:moveTo>
                    <a:lnTo>
                      <a:pt x="0" y="0"/>
                    </a:lnTo>
                    <a:lnTo>
                      <a:pt x="16" y="3"/>
                    </a:lnTo>
                    <a:lnTo>
                      <a:pt x="16" y="93"/>
                    </a:lnTo>
                    <a:lnTo>
                      <a:pt x="0" y="89"/>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6" name="Freeform 2241">
                <a:extLst>
                  <a:ext uri="{FF2B5EF4-FFF2-40B4-BE49-F238E27FC236}">
                    <a16:creationId xmlns:a16="http://schemas.microsoft.com/office/drawing/2014/main" id="{19F85E7D-2542-4D82-AA11-475081C9DA63}"/>
                  </a:ext>
                </a:extLst>
              </p:cNvPr>
              <p:cNvSpPr>
                <a:spLocks/>
              </p:cNvSpPr>
              <p:nvPr/>
            </p:nvSpPr>
            <p:spPr bwMode="auto">
              <a:xfrm>
                <a:off x="3965" y="2682"/>
                <a:ext cx="17" cy="15"/>
              </a:xfrm>
              <a:custGeom>
                <a:avLst/>
                <a:gdLst>
                  <a:gd name="T0" fmla="*/ 0 w 17"/>
                  <a:gd name="T1" fmla="*/ 10 h 15"/>
                  <a:gd name="T2" fmla="*/ 12 w 17"/>
                  <a:gd name="T3" fmla="*/ 14 h 15"/>
                  <a:gd name="T4" fmla="*/ 16 w 17"/>
                  <a:gd name="T5" fmla="*/ 4 h 15"/>
                  <a:gd name="T6" fmla="*/ 6 w 17"/>
                  <a:gd name="T7" fmla="*/ 3 h 15"/>
                  <a:gd name="T8" fmla="*/ 0 w 17"/>
                  <a:gd name="T9" fmla="*/ 0 h 15"/>
                  <a:gd name="T10" fmla="*/ 0 w 17"/>
                  <a:gd name="T11" fmla="*/ 10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10"/>
                    </a:moveTo>
                    <a:lnTo>
                      <a:pt x="12" y="14"/>
                    </a:lnTo>
                    <a:lnTo>
                      <a:pt x="16" y="4"/>
                    </a:lnTo>
                    <a:lnTo>
                      <a:pt x="6" y="3"/>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grpSp>
          <p:nvGrpSpPr>
            <p:cNvPr id="71" name="Group 2242">
              <a:extLst>
                <a:ext uri="{FF2B5EF4-FFF2-40B4-BE49-F238E27FC236}">
                  <a16:creationId xmlns:a16="http://schemas.microsoft.com/office/drawing/2014/main" id="{5616CBA0-C4C0-489E-A6D2-4B52AB6F9F6F}"/>
                </a:ext>
              </a:extLst>
            </p:cNvPr>
            <p:cNvGrpSpPr>
              <a:grpSpLocks/>
            </p:cNvGrpSpPr>
            <p:nvPr/>
          </p:nvGrpSpPr>
          <p:grpSpPr bwMode="auto">
            <a:xfrm>
              <a:off x="10811617" y="5211673"/>
              <a:ext cx="204406" cy="224440"/>
              <a:chOff x="4410" y="2128"/>
              <a:chExt cx="449" cy="317"/>
            </a:xfrm>
          </p:grpSpPr>
          <p:sp>
            <p:nvSpPr>
              <p:cNvPr id="311" name="Line 2243">
                <a:extLst>
                  <a:ext uri="{FF2B5EF4-FFF2-40B4-BE49-F238E27FC236}">
                    <a16:creationId xmlns:a16="http://schemas.microsoft.com/office/drawing/2014/main" id="{C1EF830E-B394-4BB9-B846-741560E60087}"/>
                  </a:ext>
                </a:extLst>
              </p:cNvPr>
              <p:cNvSpPr>
                <a:spLocks noChangeShapeType="1"/>
              </p:cNvSpPr>
              <p:nvPr/>
            </p:nvSpPr>
            <p:spPr bwMode="auto">
              <a:xfrm flipV="1">
                <a:off x="4836" y="2290"/>
                <a:ext cx="0" cy="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12" name="Freeform 2244">
                <a:extLst>
                  <a:ext uri="{FF2B5EF4-FFF2-40B4-BE49-F238E27FC236}">
                    <a16:creationId xmlns:a16="http://schemas.microsoft.com/office/drawing/2014/main" id="{AAE82666-A110-42CD-8A6E-257FDB97E423}"/>
                  </a:ext>
                </a:extLst>
              </p:cNvPr>
              <p:cNvSpPr>
                <a:spLocks/>
              </p:cNvSpPr>
              <p:nvPr/>
            </p:nvSpPr>
            <p:spPr bwMode="auto">
              <a:xfrm>
                <a:off x="4720" y="2277"/>
                <a:ext cx="21" cy="33"/>
              </a:xfrm>
              <a:custGeom>
                <a:avLst/>
                <a:gdLst>
                  <a:gd name="T0" fmla="*/ 20 w 21"/>
                  <a:gd name="T1" fmla="*/ 9 h 33"/>
                  <a:gd name="T2" fmla="*/ 0 w 21"/>
                  <a:gd name="T3" fmla="*/ 0 h 33"/>
                  <a:gd name="T4" fmla="*/ 0 w 21"/>
                  <a:gd name="T5" fmla="*/ 21 h 33"/>
                  <a:gd name="T6" fmla="*/ 20 w 21"/>
                  <a:gd name="T7" fmla="*/ 32 h 33"/>
                  <a:gd name="T8" fmla="*/ 20 w 21"/>
                  <a:gd name="T9" fmla="*/ 9 h 33"/>
                  <a:gd name="T10" fmla="*/ 0 60000 65536"/>
                  <a:gd name="T11" fmla="*/ 0 60000 65536"/>
                  <a:gd name="T12" fmla="*/ 0 60000 65536"/>
                  <a:gd name="T13" fmla="*/ 0 60000 65536"/>
                  <a:gd name="T14" fmla="*/ 0 60000 65536"/>
                  <a:gd name="T15" fmla="*/ 0 w 21"/>
                  <a:gd name="T16" fmla="*/ 0 h 33"/>
                  <a:gd name="T17" fmla="*/ 21 w 21"/>
                  <a:gd name="T18" fmla="*/ 33 h 33"/>
                </a:gdLst>
                <a:ahLst/>
                <a:cxnLst>
                  <a:cxn ang="T10">
                    <a:pos x="T0" y="T1"/>
                  </a:cxn>
                  <a:cxn ang="T11">
                    <a:pos x="T2" y="T3"/>
                  </a:cxn>
                  <a:cxn ang="T12">
                    <a:pos x="T4" y="T5"/>
                  </a:cxn>
                  <a:cxn ang="T13">
                    <a:pos x="T6" y="T7"/>
                  </a:cxn>
                  <a:cxn ang="T14">
                    <a:pos x="T8" y="T9"/>
                  </a:cxn>
                </a:cxnLst>
                <a:rect l="T15" t="T16" r="T17" b="T18"/>
                <a:pathLst>
                  <a:path w="21" h="33">
                    <a:moveTo>
                      <a:pt x="20" y="9"/>
                    </a:moveTo>
                    <a:lnTo>
                      <a:pt x="0" y="0"/>
                    </a:lnTo>
                    <a:lnTo>
                      <a:pt x="0" y="21"/>
                    </a:lnTo>
                    <a:lnTo>
                      <a:pt x="20" y="32"/>
                    </a:lnTo>
                    <a:lnTo>
                      <a:pt x="20" y="9"/>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3" name="Freeform 2245">
                <a:extLst>
                  <a:ext uri="{FF2B5EF4-FFF2-40B4-BE49-F238E27FC236}">
                    <a16:creationId xmlns:a16="http://schemas.microsoft.com/office/drawing/2014/main" id="{C4976198-3927-4F03-A860-523221F763F9}"/>
                  </a:ext>
                </a:extLst>
              </p:cNvPr>
              <p:cNvSpPr>
                <a:spLocks/>
              </p:cNvSpPr>
              <p:nvPr/>
            </p:nvSpPr>
            <p:spPr bwMode="auto">
              <a:xfrm>
                <a:off x="4740" y="2246"/>
                <a:ext cx="79" cy="64"/>
              </a:xfrm>
              <a:custGeom>
                <a:avLst/>
                <a:gdLst>
                  <a:gd name="T0" fmla="*/ 78 w 79"/>
                  <a:gd name="T1" fmla="*/ 0 h 64"/>
                  <a:gd name="T2" fmla="*/ 0 w 79"/>
                  <a:gd name="T3" fmla="*/ 41 h 64"/>
                  <a:gd name="T4" fmla="*/ 0 w 79"/>
                  <a:gd name="T5" fmla="*/ 63 h 64"/>
                  <a:gd name="T6" fmla="*/ 78 w 79"/>
                  <a:gd name="T7" fmla="*/ 21 h 64"/>
                  <a:gd name="T8" fmla="*/ 78 w 79"/>
                  <a:gd name="T9" fmla="*/ 0 h 64"/>
                  <a:gd name="T10" fmla="*/ 0 60000 65536"/>
                  <a:gd name="T11" fmla="*/ 0 60000 65536"/>
                  <a:gd name="T12" fmla="*/ 0 60000 65536"/>
                  <a:gd name="T13" fmla="*/ 0 60000 65536"/>
                  <a:gd name="T14" fmla="*/ 0 60000 65536"/>
                  <a:gd name="T15" fmla="*/ 0 w 79"/>
                  <a:gd name="T16" fmla="*/ 0 h 64"/>
                  <a:gd name="T17" fmla="*/ 79 w 79"/>
                  <a:gd name="T18" fmla="*/ 64 h 64"/>
                </a:gdLst>
                <a:ahLst/>
                <a:cxnLst>
                  <a:cxn ang="T10">
                    <a:pos x="T0" y="T1"/>
                  </a:cxn>
                  <a:cxn ang="T11">
                    <a:pos x="T2" y="T3"/>
                  </a:cxn>
                  <a:cxn ang="T12">
                    <a:pos x="T4" y="T5"/>
                  </a:cxn>
                  <a:cxn ang="T13">
                    <a:pos x="T6" y="T7"/>
                  </a:cxn>
                  <a:cxn ang="T14">
                    <a:pos x="T8" y="T9"/>
                  </a:cxn>
                </a:cxnLst>
                <a:rect l="T15" t="T16" r="T17" b="T18"/>
                <a:pathLst>
                  <a:path w="79" h="64">
                    <a:moveTo>
                      <a:pt x="78" y="0"/>
                    </a:moveTo>
                    <a:lnTo>
                      <a:pt x="0" y="41"/>
                    </a:lnTo>
                    <a:lnTo>
                      <a:pt x="0" y="63"/>
                    </a:lnTo>
                    <a:lnTo>
                      <a:pt x="78" y="21"/>
                    </a:lnTo>
                    <a:lnTo>
                      <a:pt x="78"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4" name="Line 2246">
                <a:extLst>
                  <a:ext uri="{FF2B5EF4-FFF2-40B4-BE49-F238E27FC236}">
                    <a16:creationId xmlns:a16="http://schemas.microsoft.com/office/drawing/2014/main" id="{E1251FCC-881F-4A0E-8BB4-AACD4570E5E3}"/>
                  </a:ext>
                </a:extLst>
              </p:cNvPr>
              <p:cNvSpPr>
                <a:spLocks noChangeShapeType="1"/>
              </p:cNvSpPr>
              <p:nvPr/>
            </p:nvSpPr>
            <p:spPr bwMode="auto">
              <a:xfrm flipV="1">
                <a:off x="4801" y="2272"/>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15" name="Freeform 2247">
                <a:extLst>
                  <a:ext uri="{FF2B5EF4-FFF2-40B4-BE49-F238E27FC236}">
                    <a16:creationId xmlns:a16="http://schemas.microsoft.com/office/drawing/2014/main" id="{061E277E-85C6-4AA8-8787-AED43B9C5FBE}"/>
                  </a:ext>
                </a:extLst>
              </p:cNvPr>
              <p:cNvSpPr>
                <a:spLocks/>
              </p:cNvSpPr>
              <p:nvPr/>
            </p:nvSpPr>
            <p:spPr bwMode="auto">
              <a:xfrm>
                <a:off x="4801" y="2279"/>
                <a:ext cx="17" cy="16"/>
              </a:xfrm>
              <a:custGeom>
                <a:avLst/>
                <a:gdLst>
                  <a:gd name="T0" fmla="*/ 3 w 17"/>
                  <a:gd name="T1" fmla="*/ 15 h 16"/>
                  <a:gd name="T2" fmla="*/ 0 w 17"/>
                  <a:gd name="T3" fmla="*/ 12 h 16"/>
                  <a:gd name="T4" fmla="*/ 0 w 17"/>
                  <a:gd name="T5" fmla="*/ 9 h 16"/>
                  <a:gd name="T6" fmla="*/ 0 w 17"/>
                  <a:gd name="T7" fmla="*/ 5 h 16"/>
                  <a:gd name="T8" fmla="*/ 0 w 17"/>
                  <a:gd name="T9" fmla="*/ 2 h 16"/>
                  <a:gd name="T10" fmla="*/ 3 w 17"/>
                  <a:gd name="T11" fmla="*/ 2 h 16"/>
                  <a:gd name="T12" fmla="*/ 6 w 17"/>
                  <a:gd name="T13" fmla="*/ 0 h 16"/>
                  <a:gd name="T14" fmla="*/ 9 w 17"/>
                  <a:gd name="T15" fmla="*/ 0 h 16"/>
                  <a:gd name="T16" fmla="*/ 12 w 17"/>
                  <a:gd name="T17" fmla="*/ 2 h 16"/>
                  <a:gd name="T18" fmla="*/ 16 w 17"/>
                  <a:gd name="T19" fmla="*/ 5 h 16"/>
                  <a:gd name="T20" fmla="*/ 12 w 17"/>
                  <a:gd name="T21" fmla="*/ 12 h 16"/>
                  <a:gd name="T22" fmla="*/ 9 w 17"/>
                  <a:gd name="T23" fmla="*/ 15 h 16"/>
                  <a:gd name="T24" fmla="*/ 6 w 17"/>
                  <a:gd name="T25" fmla="*/ 15 h 16"/>
                  <a:gd name="T26" fmla="*/ 3 w 17"/>
                  <a:gd name="T27" fmla="*/ 15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3" y="15"/>
                    </a:moveTo>
                    <a:lnTo>
                      <a:pt x="0" y="12"/>
                    </a:lnTo>
                    <a:lnTo>
                      <a:pt x="0" y="9"/>
                    </a:lnTo>
                    <a:lnTo>
                      <a:pt x="0" y="5"/>
                    </a:lnTo>
                    <a:lnTo>
                      <a:pt x="0" y="2"/>
                    </a:lnTo>
                    <a:lnTo>
                      <a:pt x="3" y="2"/>
                    </a:lnTo>
                    <a:lnTo>
                      <a:pt x="6" y="0"/>
                    </a:lnTo>
                    <a:lnTo>
                      <a:pt x="9" y="0"/>
                    </a:lnTo>
                    <a:lnTo>
                      <a:pt x="12" y="2"/>
                    </a:lnTo>
                    <a:lnTo>
                      <a:pt x="16" y="5"/>
                    </a:lnTo>
                    <a:lnTo>
                      <a:pt x="12" y="12"/>
                    </a:lnTo>
                    <a:lnTo>
                      <a:pt x="9" y="15"/>
                    </a:lnTo>
                    <a:lnTo>
                      <a:pt x="6" y="15"/>
                    </a:lnTo>
                    <a:lnTo>
                      <a:pt x="3"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6" name="Freeform 2248">
                <a:extLst>
                  <a:ext uri="{FF2B5EF4-FFF2-40B4-BE49-F238E27FC236}">
                    <a16:creationId xmlns:a16="http://schemas.microsoft.com/office/drawing/2014/main" id="{4F5F9998-9B10-409A-8891-AD46D8026D1E}"/>
                  </a:ext>
                </a:extLst>
              </p:cNvPr>
              <p:cNvSpPr>
                <a:spLocks/>
              </p:cNvSpPr>
              <p:nvPr/>
            </p:nvSpPr>
            <p:spPr bwMode="auto">
              <a:xfrm>
                <a:off x="4801" y="2279"/>
                <a:ext cx="17" cy="16"/>
              </a:xfrm>
              <a:custGeom>
                <a:avLst/>
                <a:gdLst>
                  <a:gd name="T0" fmla="*/ 12 w 17"/>
                  <a:gd name="T1" fmla="*/ 11 h 16"/>
                  <a:gd name="T2" fmla="*/ 16 w 17"/>
                  <a:gd name="T3" fmla="*/ 3 h 16"/>
                  <a:gd name="T4" fmla="*/ 12 w 17"/>
                  <a:gd name="T5" fmla="*/ 0 h 16"/>
                  <a:gd name="T6" fmla="*/ 9 w 17"/>
                  <a:gd name="T7" fmla="*/ 3 h 16"/>
                  <a:gd name="T8" fmla="*/ 3 w 17"/>
                  <a:gd name="T9" fmla="*/ 6 h 16"/>
                  <a:gd name="T10" fmla="*/ 0 w 17"/>
                  <a:gd name="T11" fmla="*/ 11 h 16"/>
                  <a:gd name="T12" fmla="*/ 3 w 17"/>
                  <a:gd name="T13" fmla="*/ 15 h 16"/>
                  <a:gd name="T14" fmla="*/ 6 w 17"/>
                  <a:gd name="T15" fmla="*/ 15 h 16"/>
                  <a:gd name="T16" fmla="*/ 9 w 17"/>
                  <a:gd name="T17" fmla="*/ 15 h 16"/>
                  <a:gd name="T18" fmla="*/ 12 w 17"/>
                  <a:gd name="T19" fmla="*/ 11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6"/>
                  <a:gd name="T32" fmla="*/ 17 w 1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6">
                    <a:moveTo>
                      <a:pt x="12" y="11"/>
                    </a:moveTo>
                    <a:lnTo>
                      <a:pt x="16" y="3"/>
                    </a:lnTo>
                    <a:lnTo>
                      <a:pt x="12" y="0"/>
                    </a:lnTo>
                    <a:lnTo>
                      <a:pt x="9" y="3"/>
                    </a:lnTo>
                    <a:lnTo>
                      <a:pt x="3" y="6"/>
                    </a:lnTo>
                    <a:lnTo>
                      <a:pt x="0" y="11"/>
                    </a:lnTo>
                    <a:lnTo>
                      <a:pt x="3" y="15"/>
                    </a:lnTo>
                    <a:lnTo>
                      <a:pt x="6" y="15"/>
                    </a:lnTo>
                    <a:lnTo>
                      <a:pt x="9" y="15"/>
                    </a:lnTo>
                    <a:lnTo>
                      <a:pt x="12"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7" name="Freeform 2249">
                <a:extLst>
                  <a:ext uri="{FF2B5EF4-FFF2-40B4-BE49-F238E27FC236}">
                    <a16:creationId xmlns:a16="http://schemas.microsoft.com/office/drawing/2014/main" id="{6760BB6F-B2C6-4F44-A556-3E85FEADF6B6}"/>
                  </a:ext>
                </a:extLst>
              </p:cNvPr>
              <p:cNvSpPr>
                <a:spLocks/>
              </p:cNvSpPr>
              <p:nvPr/>
            </p:nvSpPr>
            <p:spPr bwMode="auto">
              <a:xfrm>
                <a:off x="4756" y="2254"/>
                <a:ext cx="98" cy="54"/>
              </a:xfrm>
              <a:custGeom>
                <a:avLst/>
                <a:gdLst>
                  <a:gd name="T0" fmla="*/ 97 w 98"/>
                  <a:gd name="T1" fmla="*/ 10 h 54"/>
                  <a:gd name="T2" fmla="*/ 77 w 98"/>
                  <a:gd name="T3" fmla="*/ 0 h 54"/>
                  <a:gd name="T4" fmla="*/ 0 w 98"/>
                  <a:gd name="T5" fmla="*/ 42 h 54"/>
                  <a:gd name="T6" fmla="*/ 20 w 98"/>
                  <a:gd name="T7" fmla="*/ 53 h 54"/>
                  <a:gd name="T8" fmla="*/ 97 w 98"/>
                  <a:gd name="T9" fmla="*/ 10 h 54"/>
                  <a:gd name="T10" fmla="*/ 0 60000 65536"/>
                  <a:gd name="T11" fmla="*/ 0 60000 65536"/>
                  <a:gd name="T12" fmla="*/ 0 60000 65536"/>
                  <a:gd name="T13" fmla="*/ 0 60000 65536"/>
                  <a:gd name="T14" fmla="*/ 0 60000 65536"/>
                  <a:gd name="T15" fmla="*/ 0 w 98"/>
                  <a:gd name="T16" fmla="*/ 0 h 54"/>
                  <a:gd name="T17" fmla="*/ 98 w 98"/>
                  <a:gd name="T18" fmla="*/ 54 h 54"/>
                </a:gdLst>
                <a:ahLst/>
                <a:cxnLst>
                  <a:cxn ang="T10">
                    <a:pos x="T0" y="T1"/>
                  </a:cxn>
                  <a:cxn ang="T11">
                    <a:pos x="T2" y="T3"/>
                  </a:cxn>
                  <a:cxn ang="T12">
                    <a:pos x="T4" y="T5"/>
                  </a:cxn>
                  <a:cxn ang="T13">
                    <a:pos x="T6" y="T7"/>
                  </a:cxn>
                  <a:cxn ang="T14">
                    <a:pos x="T8" y="T9"/>
                  </a:cxn>
                </a:cxnLst>
                <a:rect l="T15" t="T16" r="T17" b="T18"/>
                <a:pathLst>
                  <a:path w="98" h="54">
                    <a:moveTo>
                      <a:pt x="97" y="10"/>
                    </a:moveTo>
                    <a:lnTo>
                      <a:pt x="77" y="0"/>
                    </a:lnTo>
                    <a:lnTo>
                      <a:pt x="0" y="42"/>
                    </a:lnTo>
                    <a:lnTo>
                      <a:pt x="20" y="53"/>
                    </a:lnTo>
                    <a:lnTo>
                      <a:pt x="97"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8" name="Freeform 2250">
                <a:extLst>
                  <a:ext uri="{FF2B5EF4-FFF2-40B4-BE49-F238E27FC236}">
                    <a16:creationId xmlns:a16="http://schemas.microsoft.com/office/drawing/2014/main" id="{7A0FFB24-409A-4199-93F2-3226313BCE91}"/>
                  </a:ext>
                </a:extLst>
              </p:cNvPr>
              <p:cNvSpPr>
                <a:spLocks/>
              </p:cNvSpPr>
              <p:nvPr/>
            </p:nvSpPr>
            <p:spPr bwMode="auto">
              <a:xfrm>
                <a:off x="4775" y="2266"/>
                <a:ext cx="79" cy="63"/>
              </a:xfrm>
              <a:custGeom>
                <a:avLst/>
                <a:gdLst>
                  <a:gd name="T0" fmla="*/ 78 w 79"/>
                  <a:gd name="T1" fmla="*/ 0 h 63"/>
                  <a:gd name="T2" fmla="*/ 0 w 79"/>
                  <a:gd name="T3" fmla="*/ 41 h 63"/>
                  <a:gd name="T4" fmla="*/ 0 w 79"/>
                  <a:gd name="T5" fmla="*/ 62 h 63"/>
                  <a:gd name="T6" fmla="*/ 78 w 79"/>
                  <a:gd name="T7" fmla="*/ 20 h 63"/>
                  <a:gd name="T8" fmla="*/ 78 w 79"/>
                  <a:gd name="T9" fmla="*/ 0 h 63"/>
                  <a:gd name="T10" fmla="*/ 0 60000 65536"/>
                  <a:gd name="T11" fmla="*/ 0 60000 65536"/>
                  <a:gd name="T12" fmla="*/ 0 60000 65536"/>
                  <a:gd name="T13" fmla="*/ 0 60000 65536"/>
                  <a:gd name="T14" fmla="*/ 0 60000 65536"/>
                  <a:gd name="T15" fmla="*/ 0 w 79"/>
                  <a:gd name="T16" fmla="*/ 0 h 63"/>
                  <a:gd name="T17" fmla="*/ 79 w 79"/>
                  <a:gd name="T18" fmla="*/ 63 h 63"/>
                </a:gdLst>
                <a:ahLst/>
                <a:cxnLst>
                  <a:cxn ang="T10">
                    <a:pos x="T0" y="T1"/>
                  </a:cxn>
                  <a:cxn ang="T11">
                    <a:pos x="T2" y="T3"/>
                  </a:cxn>
                  <a:cxn ang="T12">
                    <a:pos x="T4" y="T5"/>
                  </a:cxn>
                  <a:cxn ang="T13">
                    <a:pos x="T6" y="T7"/>
                  </a:cxn>
                  <a:cxn ang="T14">
                    <a:pos x="T8" y="T9"/>
                  </a:cxn>
                </a:cxnLst>
                <a:rect l="T15" t="T16" r="T17" b="T18"/>
                <a:pathLst>
                  <a:path w="79" h="63">
                    <a:moveTo>
                      <a:pt x="78" y="0"/>
                    </a:moveTo>
                    <a:lnTo>
                      <a:pt x="0" y="41"/>
                    </a:lnTo>
                    <a:lnTo>
                      <a:pt x="0" y="62"/>
                    </a:lnTo>
                    <a:lnTo>
                      <a:pt x="78" y="20"/>
                    </a:lnTo>
                    <a:lnTo>
                      <a:pt x="78"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9" name="Line 2251">
                <a:extLst>
                  <a:ext uri="{FF2B5EF4-FFF2-40B4-BE49-F238E27FC236}">
                    <a16:creationId xmlns:a16="http://schemas.microsoft.com/office/drawing/2014/main" id="{2E5237AA-1E62-4EF5-BBD9-C175B645557D}"/>
                  </a:ext>
                </a:extLst>
              </p:cNvPr>
              <p:cNvSpPr>
                <a:spLocks noChangeShapeType="1"/>
              </p:cNvSpPr>
              <p:nvPr/>
            </p:nvSpPr>
            <p:spPr bwMode="auto">
              <a:xfrm flipV="1">
                <a:off x="4790" y="2201"/>
                <a:ext cx="0" cy="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20" name="Freeform 2252">
                <a:extLst>
                  <a:ext uri="{FF2B5EF4-FFF2-40B4-BE49-F238E27FC236}">
                    <a16:creationId xmlns:a16="http://schemas.microsoft.com/office/drawing/2014/main" id="{51155563-09D8-4831-917C-BC88972E7C7B}"/>
                  </a:ext>
                </a:extLst>
              </p:cNvPr>
              <p:cNvSpPr>
                <a:spLocks/>
              </p:cNvSpPr>
              <p:nvPr/>
            </p:nvSpPr>
            <p:spPr bwMode="auto">
              <a:xfrm>
                <a:off x="4787" y="2207"/>
                <a:ext cx="17" cy="16"/>
              </a:xfrm>
              <a:custGeom>
                <a:avLst/>
                <a:gdLst>
                  <a:gd name="T0" fmla="*/ 9 w 17"/>
                  <a:gd name="T1" fmla="*/ 12 h 16"/>
                  <a:gd name="T2" fmla="*/ 16 w 17"/>
                  <a:gd name="T3" fmla="*/ 10 h 16"/>
                  <a:gd name="T4" fmla="*/ 16 w 17"/>
                  <a:gd name="T5" fmla="*/ 8 h 16"/>
                  <a:gd name="T6" fmla="*/ 16 w 17"/>
                  <a:gd name="T7" fmla="*/ 4 h 16"/>
                  <a:gd name="T8" fmla="*/ 12 w 17"/>
                  <a:gd name="T9" fmla="*/ 2 h 16"/>
                  <a:gd name="T10" fmla="*/ 9 w 17"/>
                  <a:gd name="T11" fmla="*/ 0 h 16"/>
                  <a:gd name="T12" fmla="*/ 6 w 17"/>
                  <a:gd name="T13" fmla="*/ 0 h 16"/>
                  <a:gd name="T14" fmla="*/ 0 w 17"/>
                  <a:gd name="T15" fmla="*/ 2 h 16"/>
                  <a:gd name="T16" fmla="*/ 0 w 17"/>
                  <a:gd name="T17" fmla="*/ 4 h 16"/>
                  <a:gd name="T18" fmla="*/ 0 w 17"/>
                  <a:gd name="T19" fmla="*/ 8 h 16"/>
                  <a:gd name="T20" fmla="*/ 3 w 17"/>
                  <a:gd name="T21" fmla="*/ 10 h 16"/>
                  <a:gd name="T22" fmla="*/ 6 w 17"/>
                  <a:gd name="T23" fmla="*/ 12 h 16"/>
                  <a:gd name="T24" fmla="*/ 6 w 17"/>
                  <a:gd name="T25" fmla="*/ 15 h 16"/>
                  <a:gd name="T26" fmla="*/ 9 w 17"/>
                  <a:gd name="T27" fmla="*/ 12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9" y="12"/>
                    </a:moveTo>
                    <a:lnTo>
                      <a:pt x="16" y="10"/>
                    </a:lnTo>
                    <a:lnTo>
                      <a:pt x="16" y="8"/>
                    </a:lnTo>
                    <a:lnTo>
                      <a:pt x="16" y="4"/>
                    </a:lnTo>
                    <a:lnTo>
                      <a:pt x="12" y="2"/>
                    </a:lnTo>
                    <a:lnTo>
                      <a:pt x="9" y="0"/>
                    </a:lnTo>
                    <a:lnTo>
                      <a:pt x="6" y="0"/>
                    </a:lnTo>
                    <a:lnTo>
                      <a:pt x="0" y="2"/>
                    </a:lnTo>
                    <a:lnTo>
                      <a:pt x="0" y="4"/>
                    </a:lnTo>
                    <a:lnTo>
                      <a:pt x="0" y="8"/>
                    </a:lnTo>
                    <a:lnTo>
                      <a:pt x="3" y="10"/>
                    </a:lnTo>
                    <a:lnTo>
                      <a:pt x="6" y="12"/>
                    </a:lnTo>
                    <a:lnTo>
                      <a:pt x="6" y="15"/>
                    </a:lnTo>
                    <a:lnTo>
                      <a:pt x="9" y="12"/>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1" name="Freeform 2253">
                <a:extLst>
                  <a:ext uri="{FF2B5EF4-FFF2-40B4-BE49-F238E27FC236}">
                    <a16:creationId xmlns:a16="http://schemas.microsoft.com/office/drawing/2014/main" id="{71A3FC4B-412A-40A1-A4E0-01CB521969D7}"/>
                  </a:ext>
                </a:extLst>
              </p:cNvPr>
              <p:cNvSpPr>
                <a:spLocks/>
              </p:cNvSpPr>
              <p:nvPr/>
            </p:nvSpPr>
            <p:spPr bwMode="auto">
              <a:xfrm>
                <a:off x="4787" y="2208"/>
                <a:ext cx="17" cy="16"/>
              </a:xfrm>
              <a:custGeom>
                <a:avLst/>
                <a:gdLst>
                  <a:gd name="T0" fmla="*/ 0 w 17"/>
                  <a:gd name="T1" fmla="*/ 8 h 16"/>
                  <a:gd name="T2" fmla="*/ 0 w 17"/>
                  <a:gd name="T3" fmla="*/ 2 h 16"/>
                  <a:gd name="T4" fmla="*/ 0 w 17"/>
                  <a:gd name="T5" fmla="*/ 0 h 16"/>
                  <a:gd name="T6" fmla="*/ 4 w 17"/>
                  <a:gd name="T7" fmla="*/ 0 h 16"/>
                  <a:gd name="T8" fmla="*/ 8 w 17"/>
                  <a:gd name="T9" fmla="*/ 0 h 16"/>
                  <a:gd name="T10" fmla="*/ 12 w 17"/>
                  <a:gd name="T11" fmla="*/ 5 h 16"/>
                  <a:gd name="T12" fmla="*/ 16 w 17"/>
                  <a:gd name="T13" fmla="*/ 9 h 16"/>
                  <a:gd name="T14" fmla="*/ 16 w 17"/>
                  <a:gd name="T15" fmla="*/ 12 h 16"/>
                  <a:gd name="T16" fmla="*/ 12 w 17"/>
                  <a:gd name="T17" fmla="*/ 12 h 16"/>
                  <a:gd name="T18" fmla="*/ 8 w 17"/>
                  <a:gd name="T19" fmla="*/ 15 h 16"/>
                  <a:gd name="T20" fmla="*/ 8 w 17"/>
                  <a:gd name="T21" fmla="*/ 12 h 16"/>
                  <a:gd name="T22" fmla="*/ 0 w 17"/>
                  <a:gd name="T23" fmla="*/ 8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6"/>
                  <a:gd name="T38" fmla="*/ 17 w 1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6">
                    <a:moveTo>
                      <a:pt x="0" y="8"/>
                    </a:moveTo>
                    <a:lnTo>
                      <a:pt x="0" y="2"/>
                    </a:lnTo>
                    <a:lnTo>
                      <a:pt x="0" y="0"/>
                    </a:lnTo>
                    <a:lnTo>
                      <a:pt x="4" y="0"/>
                    </a:lnTo>
                    <a:lnTo>
                      <a:pt x="8" y="0"/>
                    </a:lnTo>
                    <a:lnTo>
                      <a:pt x="12" y="5"/>
                    </a:lnTo>
                    <a:lnTo>
                      <a:pt x="16" y="9"/>
                    </a:lnTo>
                    <a:lnTo>
                      <a:pt x="16" y="12"/>
                    </a:lnTo>
                    <a:lnTo>
                      <a:pt x="12" y="12"/>
                    </a:lnTo>
                    <a:lnTo>
                      <a:pt x="8" y="15"/>
                    </a:lnTo>
                    <a:lnTo>
                      <a:pt x="8" y="12"/>
                    </a:lnTo>
                    <a:lnTo>
                      <a:pt x="0"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2" name="Freeform 2254">
                <a:extLst>
                  <a:ext uri="{FF2B5EF4-FFF2-40B4-BE49-F238E27FC236}">
                    <a16:creationId xmlns:a16="http://schemas.microsoft.com/office/drawing/2014/main" id="{380FAD03-3771-4B7B-A3E2-99DB1AB3CF82}"/>
                  </a:ext>
                </a:extLst>
              </p:cNvPr>
              <p:cNvSpPr>
                <a:spLocks/>
              </p:cNvSpPr>
              <p:nvPr/>
            </p:nvSpPr>
            <p:spPr bwMode="auto">
              <a:xfrm>
                <a:off x="4796" y="2207"/>
                <a:ext cx="17" cy="16"/>
              </a:xfrm>
              <a:custGeom>
                <a:avLst/>
                <a:gdLst>
                  <a:gd name="T0" fmla="*/ 9 w 17"/>
                  <a:gd name="T1" fmla="*/ 15 h 16"/>
                  <a:gd name="T2" fmla="*/ 13 w 17"/>
                  <a:gd name="T3" fmla="*/ 12 h 16"/>
                  <a:gd name="T4" fmla="*/ 14 w 17"/>
                  <a:gd name="T5" fmla="*/ 11 h 16"/>
                  <a:gd name="T6" fmla="*/ 16 w 17"/>
                  <a:gd name="T7" fmla="*/ 11 h 16"/>
                  <a:gd name="T8" fmla="*/ 16 w 17"/>
                  <a:gd name="T9" fmla="*/ 9 h 16"/>
                  <a:gd name="T10" fmla="*/ 16 w 17"/>
                  <a:gd name="T11" fmla="*/ 8 h 16"/>
                  <a:gd name="T12" fmla="*/ 13 w 17"/>
                  <a:gd name="T13" fmla="*/ 3 h 16"/>
                  <a:gd name="T14" fmla="*/ 12 w 17"/>
                  <a:gd name="T15" fmla="*/ 2 h 16"/>
                  <a:gd name="T16" fmla="*/ 9 w 17"/>
                  <a:gd name="T17" fmla="*/ 0 h 16"/>
                  <a:gd name="T18" fmla="*/ 7 w 17"/>
                  <a:gd name="T19" fmla="*/ 0 h 16"/>
                  <a:gd name="T20" fmla="*/ 6 w 17"/>
                  <a:gd name="T21" fmla="*/ 0 h 16"/>
                  <a:gd name="T22" fmla="*/ 4 w 17"/>
                  <a:gd name="T23" fmla="*/ 0 h 16"/>
                  <a:gd name="T24" fmla="*/ 1 w 17"/>
                  <a:gd name="T25" fmla="*/ 1 h 16"/>
                  <a:gd name="T26" fmla="*/ 1 w 17"/>
                  <a:gd name="T27" fmla="*/ 2 h 16"/>
                  <a:gd name="T28" fmla="*/ 0 w 17"/>
                  <a:gd name="T29" fmla="*/ 3 h 16"/>
                  <a:gd name="T30" fmla="*/ 0 w 17"/>
                  <a:gd name="T31" fmla="*/ 5 h 16"/>
                  <a:gd name="T32" fmla="*/ 0 w 17"/>
                  <a:gd name="T33" fmla="*/ 8 h 16"/>
                  <a:gd name="T34" fmla="*/ 1 w 17"/>
                  <a:gd name="T35" fmla="*/ 10 h 16"/>
                  <a:gd name="T36" fmla="*/ 3 w 17"/>
                  <a:gd name="T37" fmla="*/ 12 h 16"/>
                  <a:gd name="T38" fmla="*/ 6 w 17"/>
                  <a:gd name="T39" fmla="*/ 13 h 16"/>
                  <a:gd name="T40" fmla="*/ 8 w 17"/>
                  <a:gd name="T41" fmla="*/ 15 h 16"/>
                  <a:gd name="T42" fmla="*/ 9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9" y="15"/>
                    </a:moveTo>
                    <a:lnTo>
                      <a:pt x="13" y="12"/>
                    </a:lnTo>
                    <a:lnTo>
                      <a:pt x="14" y="11"/>
                    </a:lnTo>
                    <a:lnTo>
                      <a:pt x="16" y="11"/>
                    </a:lnTo>
                    <a:lnTo>
                      <a:pt x="16" y="9"/>
                    </a:lnTo>
                    <a:lnTo>
                      <a:pt x="16" y="8"/>
                    </a:lnTo>
                    <a:lnTo>
                      <a:pt x="13" y="3"/>
                    </a:lnTo>
                    <a:lnTo>
                      <a:pt x="12" y="2"/>
                    </a:lnTo>
                    <a:lnTo>
                      <a:pt x="9" y="0"/>
                    </a:lnTo>
                    <a:lnTo>
                      <a:pt x="7" y="0"/>
                    </a:lnTo>
                    <a:lnTo>
                      <a:pt x="6" y="0"/>
                    </a:lnTo>
                    <a:lnTo>
                      <a:pt x="4" y="0"/>
                    </a:lnTo>
                    <a:lnTo>
                      <a:pt x="1" y="1"/>
                    </a:lnTo>
                    <a:lnTo>
                      <a:pt x="1" y="2"/>
                    </a:lnTo>
                    <a:lnTo>
                      <a:pt x="0" y="3"/>
                    </a:lnTo>
                    <a:lnTo>
                      <a:pt x="0" y="5"/>
                    </a:lnTo>
                    <a:lnTo>
                      <a:pt x="0" y="8"/>
                    </a:lnTo>
                    <a:lnTo>
                      <a:pt x="1" y="10"/>
                    </a:lnTo>
                    <a:lnTo>
                      <a:pt x="3" y="12"/>
                    </a:lnTo>
                    <a:lnTo>
                      <a:pt x="6" y="13"/>
                    </a:lnTo>
                    <a:lnTo>
                      <a:pt x="8" y="15"/>
                    </a:lnTo>
                    <a:lnTo>
                      <a:pt x="9"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3" name="Freeform 2255">
                <a:extLst>
                  <a:ext uri="{FF2B5EF4-FFF2-40B4-BE49-F238E27FC236}">
                    <a16:creationId xmlns:a16="http://schemas.microsoft.com/office/drawing/2014/main" id="{AE8D10F2-FF76-48D3-B5B1-A1E5C2163689}"/>
                  </a:ext>
                </a:extLst>
              </p:cNvPr>
              <p:cNvSpPr>
                <a:spLocks/>
              </p:cNvSpPr>
              <p:nvPr/>
            </p:nvSpPr>
            <p:spPr bwMode="auto">
              <a:xfrm>
                <a:off x="4796" y="2208"/>
                <a:ext cx="17" cy="16"/>
              </a:xfrm>
              <a:custGeom>
                <a:avLst/>
                <a:gdLst>
                  <a:gd name="T0" fmla="*/ 1 w 17"/>
                  <a:gd name="T1" fmla="*/ 10 h 16"/>
                  <a:gd name="T2" fmla="*/ 0 w 17"/>
                  <a:gd name="T3" fmla="*/ 7 h 16"/>
                  <a:gd name="T4" fmla="*/ 0 w 17"/>
                  <a:gd name="T5" fmla="*/ 4 h 16"/>
                  <a:gd name="T6" fmla="*/ 0 w 17"/>
                  <a:gd name="T7" fmla="*/ 2 h 16"/>
                  <a:gd name="T8" fmla="*/ 1 w 17"/>
                  <a:gd name="T9" fmla="*/ 1 h 16"/>
                  <a:gd name="T10" fmla="*/ 4 w 17"/>
                  <a:gd name="T11" fmla="*/ 0 h 16"/>
                  <a:gd name="T12" fmla="*/ 8 w 17"/>
                  <a:gd name="T13" fmla="*/ 1 h 16"/>
                  <a:gd name="T14" fmla="*/ 11 w 17"/>
                  <a:gd name="T15" fmla="*/ 2 h 16"/>
                  <a:gd name="T16" fmla="*/ 12 w 17"/>
                  <a:gd name="T17" fmla="*/ 6 h 16"/>
                  <a:gd name="T18" fmla="*/ 16 w 17"/>
                  <a:gd name="T19" fmla="*/ 8 h 16"/>
                  <a:gd name="T20" fmla="*/ 16 w 17"/>
                  <a:gd name="T21" fmla="*/ 10 h 16"/>
                  <a:gd name="T22" fmla="*/ 16 w 17"/>
                  <a:gd name="T23" fmla="*/ 13 h 16"/>
                  <a:gd name="T24" fmla="*/ 14 w 17"/>
                  <a:gd name="T25" fmla="*/ 13 h 16"/>
                  <a:gd name="T26" fmla="*/ 12 w 17"/>
                  <a:gd name="T27" fmla="*/ 15 h 16"/>
                  <a:gd name="T28" fmla="*/ 11 w 17"/>
                  <a:gd name="T29" fmla="*/ 15 h 16"/>
                  <a:gd name="T30" fmla="*/ 8 w 17"/>
                  <a:gd name="T31" fmla="*/ 13 h 16"/>
                  <a:gd name="T32" fmla="*/ 4 w 17"/>
                  <a:gd name="T33" fmla="*/ 12 h 16"/>
                  <a:gd name="T34" fmla="*/ 1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 y="10"/>
                    </a:moveTo>
                    <a:lnTo>
                      <a:pt x="0" y="7"/>
                    </a:lnTo>
                    <a:lnTo>
                      <a:pt x="0" y="4"/>
                    </a:lnTo>
                    <a:lnTo>
                      <a:pt x="0" y="2"/>
                    </a:lnTo>
                    <a:lnTo>
                      <a:pt x="1" y="1"/>
                    </a:lnTo>
                    <a:lnTo>
                      <a:pt x="4" y="0"/>
                    </a:lnTo>
                    <a:lnTo>
                      <a:pt x="8" y="1"/>
                    </a:lnTo>
                    <a:lnTo>
                      <a:pt x="11" y="2"/>
                    </a:lnTo>
                    <a:lnTo>
                      <a:pt x="12" y="6"/>
                    </a:lnTo>
                    <a:lnTo>
                      <a:pt x="16" y="8"/>
                    </a:lnTo>
                    <a:lnTo>
                      <a:pt x="16" y="10"/>
                    </a:lnTo>
                    <a:lnTo>
                      <a:pt x="16" y="13"/>
                    </a:lnTo>
                    <a:lnTo>
                      <a:pt x="14" y="13"/>
                    </a:lnTo>
                    <a:lnTo>
                      <a:pt x="12" y="15"/>
                    </a:lnTo>
                    <a:lnTo>
                      <a:pt x="11" y="15"/>
                    </a:lnTo>
                    <a:lnTo>
                      <a:pt x="8" y="13"/>
                    </a:lnTo>
                    <a:lnTo>
                      <a:pt x="4" y="12"/>
                    </a:lnTo>
                    <a:lnTo>
                      <a:pt x="1"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4" name="Freeform 2256">
                <a:extLst>
                  <a:ext uri="{FF2B5EF4-FFF2-40B4-BE49-F238E27FC236}">
                    <a16:creationId xmlns:a16="http://schemas.microsoft.com/office/drawing/2014/main" id="{BDA2A7BA-6F7B-4F0A-91A0-C712368AC8B8}"/>
                  </a:ext>
                </a:extLst>
              </p:cNvPr>
              <p:cNvSpPr>
                <a:spLocks/>
              </p:cNvSpPr>
              <p:nvPr/>
            </p:nvSpPr>
            <p:spPr bwMode="auto">
              <a:xfrm>
                <a:off x="4797" y="2209"/>
                <a:ext cx="17" cy="16"/>
              </a:xfrm>
              <a:custGeom>
                <a:avLst/>
                <a:gdLst>
                  <a:gd name="T0" fmla="*/ 3 w 17"/>
                  <a:gd name="T1" fmla="*/ 10 h 16"/>
                  <a:gd name="T2" fmla="*/ 0 w 17"/>
                  <a:gd name="T3" fmla="*/ 6 h 16"/>
                  <a:gd name="T4" fmla="*/ 0 w 17"/>
                  <a:gd name="T5" fmla="*/ 2 h 16"/>
                  <a:gd name="T6" fmla="*/ 3 w 17"/>
                  <a:gd name="T7" fmla="*/ 2 h 16"/>
                  <a:gd name="T8" fmla="*/ 6 w 17"/>
                  <a:gd name="T9" fmla="*/ 0 h 16"/>
                  <a:gd name="T10" fmla="*/ 6 w 17"/>
                  <a:gd name="T11" fmla="*/ 2 h 16"/>
                  <a:gd name="T12" fmla="*/ 16 w 17"/>
                  <a:gd name="T13" fmla="*/ 6 h 16"/>
                  <a:gd name="T14" fmla="*/ 16 w 17"/>
                  <a:gd name="T15" fmla="*/ 8 h 16"/>
                  <a:gd name="T16" fmla="*/ 16 w 17"/>
                  <a:gd name="T17" fmla="*/ 12 h 16"/>
                  <a:gd name="T18" fmla="*/ 16 w 17"/>
                  <a:gd name="T19" fmla="*/ 15 h 16"/>
                  <a:gd name="T20" fmla="*/ 12 w 17"/>
                  <a:gd name="T21" fmla="*/ 15 h 16"/>
                  <a:gd name="T22" fmla="*/ 9 w 17"/>
                  <a:gd name="T23" fmla="*/ 15 h 16"/>
                  <a:gd name="T24" fmla="*/ 3 w 17"/>
                  <a:gd name="T25" fmla="*/ 1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3" y="10"/>
                    </a:moveTo>
                    <a:lnTo>
                      <a:pt x="0" y="6"/>
                    </a:lnTo>
                    <a:lnTo>
                      <a:pt x="0" y="2"/>
                    </a:lnTo>
                    <a:lnTo>
                      <a:pt x="3" y="2"/>
                    </a:lnTo>
                    <a:lnTo>
                      <a:pt x="6" y="0"/>
                    </a:lnTo>
                    <a:lnTo>
                      <a:pt x="6" y="2"/>
                    </a:lnTo>
                    <a:lnTo>
                      <a:pt x="16" y="6"/>
                    </a:lnTo>
                    <a:lnTo>
                      <a:pt x="16" y="8"/>
                    </a:lnTo>
                    <a:lnTo>
                      <a:pt x="16" y="12"/>
                    </a:lnTo>
                    <a:lnTo>
                      <a:pt x="16" y="15"/>
                    </a:lnTo>
                    <a:lnTo>
                      <a:pt x="12" y="15"/>
                    </a:lnTo>
                    <a:lnTo>
                      <a:pt x="9" y="15"/>
                    </a:lnTo>
                    <a:lnTo>
                      <a:pt x="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5" name="Freeform 2257">
                <a:extLst>
                  <a:ext uri="{FF2B5EF4-FFF2-40B4-BE49-F238E27FC236}">
                    <a16:creationId xmlns:a16="http://schemas.microsoft.com/office/drawing/2014/main" id="{0A40E414-1A47-475F-B1A9-E696390ED784}"/>
                  </a:ext>
                </a:extLst>
              </p:cNvPr>
              <p:cNvSpPr>
                <a:spLocks/>
              </p:cNvSpPr>
              <p:nvPr/>
            </p:nvSpPr>
            <p:spPr bwMode="auto">
              <a:xfrm>
                <a:off x="4804" y="2211"/>
                <a:ext cx="17" cy="16"/>
              </a:xfrm>
              <a:custGeom>
                <a:avLst/>
                <a:gdLst>
                  <a:gd name="T0" fmla="*/ 11 w 17"/>
                  <a:gd name="T1" fmla="*/ 15 h 16"/>
                  <a:gd name="T2" fmla="*/ 14 w 17"/>
                  <a:gd name="T3" fmla="*/ 12 h 16"/>
                  <a:gd name="T4" fmla="*/ 14 w 17"/>
                  <a:gd name="T5" fmla="*/ 11 h 16"/>
                  <a:gd name="T6" fmla="*/ 14 w 17"/>
                  <a:gd name="T7" fmla="*/ 10 h 16"/>
                  <a:gd name="T8" fmla="*/ 16 w 17"/>
                  <a:gd name="T9" fmla="*/ 9 h 16"/>
                  <a:gd name="T10" fmla="*/ 14 w 17"/>
                  <a:gd name="T11" fmla="*/ 6 h 16"/>
                  <a:gd name="T12" fmla="*/ 14 w 17"/>
                  <a:gd name="T13" fmla="*/ 3 h 16"/>
                  <a:gd name="T14" fmla="*/ 12 w 17"/>
                  <a:gd name="T15" fmla="*/ 1 h 16"/>
                  <a:gd name="T16" fmla="*/ 10 w 17"/>
                  <a:gd name="T17" fmla="*/ 0 h 16"/>
                  <a:gd name="T18" fmla="*/ 8 w 17"/>
                  <a:gd name="T19" fmla="*/ 0 h 16"/>
                  <a:gd name="T20" fmla="*/ 6 w 17"/>
                  <a:gd name="T21" fmla="*/ 0 h 16"/>
                  <a:gd name="T22" fmla="*/ 2 w 17"/>
                  <a:gd name="T23" fmla="*/ 1 h 16"/>
                  <a:gd name="T24" fmla="*/ 2 w 17"/>
                  <a:gd name="T25" fmla="*/ 2 h 16"/>
                  <a:gd name="T26" fmla="*/ 1 w 17"/>
                  <a:gd name="T27" fmla="*/ 3 h 16"/>
                  <a:gd name="T28" fmla="*/ 0 w 17"/>
                  <a:gd name="T29" fmla="*/ 5 h 16"/>
                  <a:gd name="T30" fmla="*/ 1 w 17"/>
                  <a:gd name="T31" fmla="*/ 8 h 16"/>
                  <a:gd name="T32" fmla="*/ 2 w 17"/>
                  <a:gd name="T33" fmla="*/ 9 h 16"/>
                  <a:gd name="T34" fmla="*/ 4 w 17"/>
                  <a:gd name="T35" fmla="*/ 12 h 16"/>
                  <a:gd name="T36" fmla="*/ 6 w 17"/>
                  <a:gd name="T37" fmla="*/ 13 h 16"/>
                  <a:gd name="T38" fmla="*/ 9 w 17"/>
                  <a:gd name="T39" fmla="*/ 15 h 16"/>
                  <a:gd name="T40" fmla="*/ 10 w 17"/>
                  <a:gd name="T41" fmla="*/ 15 h 16"/>
                  <a:gd name="T42" fmla="*/ 11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11" y="15"/>
                    </a:moveTo>
                    <a:lnTo>
                      <a:pt x="14" y="12"/>
                    </a:lnTo>
                    <a:lnTo>
                      <a:pt x="14" y="11"/>
                    </a:lnTo>
                    <a:lnTo>
                      <a:pt x="14" y="10"/>
                    </a:lnTo>
                    <a:lnTo>
                      <a:pt x="16" y="9"/>
                    </a:lnTo>
                    <a:lnTo>
                      <a:pt x="14" y="6"/>
                    </a:lnTo>
                    <a:lnTo>
                      <a:pt x="14" y="3"/>
                    </a:lnTo>
                    <a:lnTo>
                      <a:pt x="12" y="1"/>
                    </a:lnTo>
                    <a:lnTo>
                      <a:pt x="10" y="0"/>
                    </a:lnTo>
                    <a:lnTo>
                      <a:pt x="8" y="0"/>
                    </a:lnTo>
                    <a:lnTo>
                      <a:pt x="6" y="0"/>
                    </a:lnTo>
                    <a:lnTo>
                      <a:pt x="2" y="1"/>
                    </a:lnTo>
                    <a:lnTo>
                      <a:pt x="2" y="2"/>
                    </a:lnTo>
                    <a:lnTo>
                      <a:pt x="1" y="3"/>
                    </a:lnTo>
                    <a:lnTo>
                      <a:pt x="0" y="5"/>
                    </a:lnTo>
                    <a:lnTo>
                      <a:pt x="1" y="8"/>
                    </a:lnTo>
                    <a:lnTo>
                      <a:pt x="2" y="9"/>
                    </a:lnTo>
                    <a:lnTo>
                      <a:pt x="4" y="12"/>
                    </a:lnTo>
                    <a:lnTo>
                      <a:pt x="6" y="13"/>
                    </a:lnTo>
                    <a:lnTo>
                      <a:pt x="9" y="15"/>
                    </a:lnTo>
                    <a:lnTo>
                      <a:pt x="10" y="15"/>
                    </a:lnTo>
                    <a:lnTo>
                      <a:pt x="11"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6" name="Freeform 2258">
                <a:extLst>
                  <a:ext uri="{FF2B5EF4-FFF2-40B4-BE49-F238E27FC236}">
                    <a16:creationId xmlns:a16="http://schemas.microsoft.com/office/drawing/2014/main" id="{8FAA0073-670E-4CED-876F-5B8044A29753}"/>
                  </a:ext>
                </a:extLst>
              </p:cNvPr>
              <p:cNvSpPr>
                <a:spLocks/>
              </p:cNvSpPr>
              <p:nvPr/>
            </p:nvSpPr>
            <p:spPr bwMode="auto">
              <a:xfrm>
                <a:off x="4804" y="2212"/>
                <a:ext cx="17" cy="16"/>
              </a:xfrm>
              <a:custGeom>
                <a:avLst/>
                <a:gdLst>
                  <a:gd name="T0" fmla="*/ 2 w 17"/>
                  <a:gd name="T1" fmla="*/ 8 h 16"/>
                  <a:gd name="T2" fmla="*/ 1 w 17"/>
                  <a:gd name="T3" fmla="*/ 7 h 16"/>
                  <a:gd name="T4" fmla="*/ 0 w 17"/>
                  <a:gd name="T5" fmla="*/ 4 h 16"/>
                  <a:gd name="T6" fmla="*/ 1 w 17"/>
                  <a:gd name="T7" fmla="*/ 2 h 16"/>
                  <a:gd name="T8" fmla="*/ 2 w 17"/>
                  <a:gd name="T9" fmla="*/ 1 h 16"/>
                  <a:gd name="T10" fmla="*/ 2 w 17"/>
                  <a:gd name="T11" fmla="*/ 0 h 16"/>
                  <a:gd name="T12" fmla="*/ 5 w 17"/>
                  <a:gd name="T13" fmla="*/ 0 h 16"/>
                  <a:gd name="T14" fmla="*/ 8 w 17"/>
                  <a:gd name="T15" fmla="*/ 1 h 16"/>
                  <a:gd name="T16" fmla="*/ 10 w 17"/>
                  <a:gd name="T17" fmla="*/ 2 h 16"/>
                  <a:gd name="T18" fmla="*/ 14 w 17"/>
                  <a:gd name="T19" fmla="*/ 6 h 16"/>
                  <a:gd name="T20" fmla="*/ 14 w 17"/>
                  <a:gd name="T21" fmla="*/ 8 h 16"/>
                  <a:gd name="T22" fmla="*/ 16 w 17"/>
                  <a:gd name="T23" fmla="*/ 10 h 16"/>
                  <a:gd name="T24" fmla="*/ 14 w 17"/>
                  <a:gd name="T25" fmla="*/ 13 h 16"/>
                  <a:gd name="T26" fmla="*/ 14 w 17"/>
                  <a:gd name="T27" fmla="*/ 15 h 16"/>
                  <a:gd name="T28" fmla="*/ 11 w 17"/>
                  <a:gd name="T29" fmla="*/ 15 h 16"/>
                  <a:gd name="T30" fmla="*/ 8 w 17"/>
                  <a:gd name="T31" fmla="*/ 13 h 16"/>
                  <a:gd name="T32" fmla="*/ 5 w 17"/>
                  <a:gd name="T33" fmla="*/ 12 h 16"/>
                  <a:gd name="T34" fmla="*/ 2 w 17"/>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2" y="8"/>
                    </a:moveTo>
                    <a:lnTo>
                      <a:pt x="1" y="7"/>
                    </a:lnTo>
                    <a:lnTo>
                      <a:pt x="0" y="4"/>
                    </a:lnTo>
                    <a:lnTo>
                      <a:pt x="1" y="2"/>
                    </a:lnTo>
                    <a:lnTo>
                      <a:pt x="2" y="1"/>
                    </a:lnTo>
                    <a:lnTo>
                      <a:pt x="2" y="0"/>
                    </a:lnTo>
                    <a:lnTo>
                      <a:pt x="5" y="0"/>
                    </a:lnTo>
                    <a:lnTo>
                      <a:pt x="8" y="1"/>
                    </a:lnTo>
                    <a:lnTo>
                      <a:pt x="10" y="2"/>
                    </a:lnTo>
                    <a:lnTo>
                      <a:pt x="14" y="6"/>
                    </a:lnTo>
                    <a:lnTo>
                      <a:pt x="14" y="8"/>
                    </a:lnTo>
                    <a:lnTo>
                      <a:pt x="16" y="10"/>
                    </a:lnTo>
                    <a:lnTo>
                      <a:pt x="14" y="13"/>
                    </a:lnTo>
                    <a:lnTo>
                      <a:pt x="14" y="15"/>
                    </a:lnTo>
                    <a:lnTo>
                      <a:pt x="11" y="15"/>
                    </a:lnTo>
                    <a:lnTo>
                      <a:pt x="8" y="13"/>
                    </a:lnTo>
                    <a:lnTo>
                      <a:pt x="5" y="12"/>
                    </a:lnTo>
                    <a:lnTo>
                      <a:pt x="2"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7" name="Freeform 2259">
                <a:extLst>
                  <a:ext uri="{FF2B5EF4-FFF2-40B4-BE49-F238E27FC236}">
                    <a16:creationId xmlns:a16="http://schemas.microsoft.com/office/drawing/2014/main" id="{80345819-AC38-4F3E-A2B9-1EEA6D4635D2}"/>
                  </a:ext>
                </a:extLst>
              </p:cNvPr>
              <p:cNvSpPr>
                <a:spLocks/>
              </p:cNvSpPr>
              <p:nvPr/>
            </p:nvSpPr>
            <p:spPr bwMode="auto">
              <a:xfrm>
                <a:off x="4805" y="2213"/>
                <a:ext cx="17" cy="16"/>
              </a:xfrm>
              <a:custGeom>
                <a:avLst/>
                <a:gdLst>
                  <a:gd name="T0" fmla="*/ 3 w 17"/>
                  <a:gd name="T1" fmla="*/ 10 h 16"/>
                  <a:gd name="T2" fmla="*/ 0 w 17"/>
                  <a:gd name="T3" fmla="*/ 6 h 16"/>
                  <a:gd name="T4" fmla="*/ 0 w 17"/>
                  <a:gd name="T5" fmla="*/ 4 h 16"/>
                  <a:gd name="T6" fmla="*/ 0 w 17"/>
                  <a:gd name="T7" fmla="*/ 2 h 16"/>
                  <a:gd name="T8" fmla="*/ 3 w 17"/>
                  <a:gd name="T9" fmla="*/ 2 h 16"/>
                  <a:gd name="T10" fmla="*/ 6 w 17"/>
                  <a:gd name="T11" fmla="*/ 0 h 16"/>
                  <a:gd name="T12" fmla="*/ 9 w 17"/>
                  <a:gd name="T13" fmla="*/ 2 h 16"/>
                  <a:gd name="T14" fmla="*/ 12 w 17"/>
                  <a:gd name="T15" fmla="*/ 4 h 16"/>
                  <a:gd name="T16" fmla="*/ 16 w 17"/>
                  <a:gd name="T17" fmla="*/ 8 h 16"/>
                  <a:gd name="T18" fmla="*/ 16 w 17"/>
                  <a:gd name="T19" fmla="*/ 10 h 16"/>
                  <a:gd name="T20" fmla="*/ 16 w 17"/>
                  <a:gd name="T21" fmla="*/ 12 h 16"/>
                  <a:gd name="T22" fmla="*/ 12 w 17"/>
                  <a:gd name="T23" fmla="*/ 15 h 16"/>
                  <a:gd name="T24" fmla="*/ 9 w 17"/>
                  <a:gd name="T25" fmla="*/ 15 h 16"/>
                  <a:gd name="T26" fmla="*/ 3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3" y="10"/>
                    </a:moveTo>
                    <a:lnTo>
                      <a:pt x="0" y="6"/>
                    </a:lnTo>
                    <a:lnTo>
                      <a:pt x="0" y="4"/>
                    </a:lnTo>
                    <a:lnTo>
                      <a:pt x="0" y="2"/>
                    </a:lnTo>
                    <a:lnTo>
                      <a:pt x="3" y="2"/>
                    </a:lnTo>
                    <a:lnTo>
                      <a:pt x="6" y="0"/>
                    </a:lnTo>
                    <a:lnTo>
                      <a:pt x="9" y="2"/>
                    </a:lnTo>
                    <a:lnTo>
                      <a:pt x="12" y="4"/>
                    </a:lnTo>
                    <a:lnTo>
                      <a:pt x="16" y="8"/>
                    </a:lnTo>
                    <a:lnTo>
                      <a:pt x="16" y="10"/>
                    </a:lnTo>
                    <a:lnTo>
                      <a:pt x="16" y="12"/>
                    </a:lnTo>
                    <a:lnTo>
                      <a:pt x="12" y="15"/>
                    </a:lnTo>
                    <a:lnTo>
                      <a:pt x="9" y="15"/>
                    </a:lnTo>
                    <a:lnTo>
                      <a:pt x="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8" name="Freeform 2260">
                <a:extLst>
                  <a:ext uri="{FF2B5EF4-FFF2-40B4-BE49-F238E27FC236}">
                    <a16:creationId xmlns:a16="http://schemas.microsoft.com/office/drawing/2014/main" id="{88B0BC73-7E33-4A9F-8BDA-9A1FAA3375EB}"/>
                  </a:ext>
                </a:extLst>
              </p:cNvPr>
              <p:cNvSpPr>
                <a:spLocks/>
              </p:cNvSpPr>
              <p:nvPr/>
            </p:nvSpPr>
            <p:spPr bwMode="auto">
              <a:xfrm>
                <a:off x="4792" y="2209"/>
                <a:ext cx="17" cy="16"/>
              </a:xfrm>
              <a:custGeom>
                <a:avLst/>
                <a:gdLst>
                  <a:gd name="T0" fmla="*/ 11 w 17"/>
                  <a:gd name="T1" fmla="*/ 15 h 16"/>
                  <a:gd name="T2" fmla="*/ 14 w 17"/>
                  <a:gd name="T3" fmla="*/ 12 h 16"/>
                  <a:gd name="T4" fmla="*/ 16 w 17"/>
                  <a:gd name="T5" fmla="*/ 12 h 16"/>
                  <a:gd name="T6" fmla="*/ 16 w 17"/>
                  <a:gd name="T7" fmla="*/ 11 h 16"/>
                  <a:gd name="T8" fmla="*/ 16 w 17"/>
                  <a:gd name="T9" fmla="*/ 9 h 16"/>
                  <a:gd name="T10" fmla="*/ 16 w 17"/>
                  <a:gd name="T11" fmla="*/ 8 h 16"/>
                  <a:gd name="T12" fmla="*/ 14 w 17"/>
                  <a:gd name="T13" fmla="*/ 4 h 16"/>
                  <a:gd name="T14" fmla="*/ 12 w 17"/>
                  <a:gd name="T15" fmla="*/ 2 h 16"/>
                  <a:gd name="T16" fmla="*/ 11 w 17"/>
                  <a:gd name="T17" fmla="*/ 0 h 16"/>
                  <a:gd name="T18" fmla="*/ 8 w 17"/>
                  <a:gd name="T19" fmla="*/ 0 h 16"/>
                  <a:gd name="T20" fmla="*/ 7 w 17"/>
                  <a:gd name="T21" fmla="*/ 0 h 16"/>
                  <a:gd name="T22" fmla="*/ 6 w 17"/>
                  <a:gd name="T23" fmla="*/ 0 h 16"/>
                  <a:gd name="T24" fmla="*/ 2 w 17"/>
                  <a:gd name="T25" fmla="*/ 2 h 16"/>
                  <a:gd name="T26" fmla="*/ 1 w 17"/>
                  <a:gd name="T27" fmla="*/ 2 h 16"/>
                  <a:gd name="T28" fmla="*/ 0 w 17"/>
                  <a:gd name="T29" fmla="*/ 3 h 16"/>
                  <a:gd name="T30" fmla="*/ 0 w 17"/>
                  <a:gd name="T31" fmla="*/ 5 h 16"/>
                  <a:gd name="T32" fmla="*/ 0 w 17"/>
                  <a:gd name="T33" fmla="*/ 8 h 16"/>
                  <a:gd name="T34" fmla="*/ 2 w 17"/>
                  <a:gd name="T35" fmla="*/ 10 h 16"/>
                  <a:gd name="T36" fmla="*/ 4 w 17"/>
                  <a:gd name="T37" fmla="*/ 12 h 16"/>
                  <a:gd name="T38" fmla="*/ 7 w 17"/>
                  <a:gd name="T39" fmla="*/ 13 h 16"/>
                  <a:gd name="T40" fmla="*/ 8 w 17"/>
                  <a:gd name="T41" fmla="*/ 15 h 16"/>
                  <a:gd name="T42" fmla="*/ 9 w 17"/>
                  <a:gd name="T43" fmla="*/ 15 h 16"/>
                  <a:gd name="T44" fmla="*/ 11 w 17"/>
                  <a:gd name="T45" fmla="*/ 15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6"/>
                  <a:gd name="T71" fmla="*/ 17 w 17"/>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6">
                    <a:moveTo>
                      <a:pt x="11" y="15"/>
                    </a:moveTo>
                    <a:lnTo>
                      <a:pt x="14" y="12"/>
                    </a:lnTo>
                    <a:lnTo>
                      <a:pt x="16" y="12"/>
                    </a:lnTo>
                    <a:lnTo>
                      <a:pt x="16" y="11"/>
                    </a:lnTo>
                    <a:lnTo>
                      <a:pt x="16" y="9"/>
                    </a:lnTo>
                    <a:lnTo>
                      <a:pt x="16" y="8"/>
                    </a:lnTo>
                    <a:lnTo>
                      <a:pt x="14" y="4"/>
                    </a:lnTo>
                    <a:lnTo>
                      <a:pt x="12" y="2"/>
                    </a:lnTo>
                    <a:lnTo>
                      <a:pt x="11" y="0"/>
                    </a:lnTo>
                    <a:lnTo>
                      <a:pt x="8" y="0"/>
                    </a:lnTo>
                    <a:lnTo>
                      <a:pt x="7" y="0"/>
                    </a:lnTo>
                    <a:lnTo>
                      <a:pt x="6" y="0"/>
                    </a:lnTo>
                    <a:lnTo>
                      <a:pt x="2" y="2"/>
                    </a:lnTo>
                    <a:lnTo>
                      <a:pt x="1" y="2"/>
                    </a:lnTo>
                    <a:lnTo>
                      <a:pt x="0" y="3"/>
                    </a:lnTo>
                    <a:lnTo>
                      <a:pt x="0" y="5"/>
                    </a:lnTo>
                    <a:lnTo>
                      <a:pt x="0" y="8"/>
                    </a:lnTo>
                    <a:lnTo>
                      <a:pt x="2" y="10"/>
                    </a:lnTo>
                    <a:lnTo>
                      <a:pt x="4" y="12"/>
                    </a:lnTo>
                    <a:lnTo>
                      <a:pt x="7" y="13"/>
                    </a:lnTo>
                    <a:lnTo>
                      <a:pt x="8" y="15"/>
                    </a:lnTo>
                    <a:lnTo>
                      <a:pt x="9" y="15"/>
                    </a:lnTo>
                    <a:lnTo>
                      <a:pt x="11"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9" name="Freeform 2261">
                <a:extLst>
                  <a:ext uri="{FF2B5EF4-FFF2-40B4-BE49-F238E27FC236}">
                    <a16:creationId xmlns:a16="http://schemas.microsoft.com/office/drawing/2014/main" id="{EEC4DE14-1FD6-4368-91B8-2ADD95173490}"/>
                  </a:ext>
                </a:extLst>
              </p:cNvPr>
              <p:cNvSpPr>
                <a:spLocks/>
              </p:cNvSpPr>
              <p:nvPr/>
            </p:nvSpPr>
            <p:spPr bwMode="auto">
              <a:xfrm>
                <a:off x="4792" y="2209"/>
                <a:ext cx="17" cy="16"/>
              </a:xfrm>
              <a:custGeom>
                <a:avLst/>
                <a:gdLst>
                  <a:gd name="T0" fmla="*/ 3 w 17"/>
                  <a:gd name="T1" fmla="*/ 10 h 16"/>
                  <a:gd name="T2" fmla="*/ 0 w 17"/>
                  <a:gd name="T3" fmla="*/ 7 h 16"/>
                  <a:gd name="T4" fmla="*/ 0 w 17"/>
                  <a:gd name="T5" fmla="*/ 4 h 16"/>
                  <a:gd name="T6" fmla="*/ 0 w 17"/>
                  <a:gd name="T7" fmla="*/ 2 h 16"/>
                  <a:gd name="T8" fmla="*/ 1 w 17"/>
                  <a:gd name="T9" fmla="*/ 1 h 16"/>
                  <a:gd name="T10" fmla="*/ 3 w 17"/>
                  <a:gd name="T11" fmla="*/ 1 h 16"/>
                  <a:gd name="T12" fmla="*/ 6 w 17"/>
                  <a:gd name="T13" fmla="*/ 0 h 16"/>
                  <a:gd name="T14" fmla="*/ 9 w 17"/>
                  <a:gd name="T15" fmla="*/ 1 h 16"/>
                  <a:gd name="T16" fmla="*/ 11 w 17"/>
                  <a:gd name="T17" fmla="*/ 3 h 16"/>
                  <a:gd name="T18" fmla="*/ 14 w 17"/>
                  <a:gd name="T19" fmla="*/ 6 h 16"/>
                  <a:gd name="T20" fmla="*/ 16 w 17"/>
                  <a:gd name="T21" fmla="*/ 8 h 16"/>
                  <a:gd name="T22" fmla="*/ 16 w 17"/>
                  <a:gd name="T23" fmla="*/ 10 h 16"/>
                  <a:gd name="T24" fmla="*/ 16 w 17"/>
                  <a:gd name="T25" fmla="*/ 13 h 16"/>
                  <a:gd name="T26" fmla="*/ 14 w 17"/>
                  <a:gd name="T27" fmla="*/ 15 h 16"/>
                  <a:gd name="T28" fmla="*/ 11 w 17"/>
                  <a:gd name="T29" fmla="*/ 15 h 16"/>
                  <a:gd name="T30" fmla="*/ 9 w 17"/>
                  <a:gd name="T31" fmla="*/ 13 h 16"/>
                  <a:gd name="T32" fmla="*/ 6 w 17"/>
                  <a:gd name="T33" fmla="*/ 12 h 16"/>
                  <a:gd name="T34" fmla="*/ 3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3" y="10"/>
                    </a:moveTo>
                    <a:lnTo>
                      <a:pt x="0" y="7"/>
                    </a:lnTo>
                    <a:lnTo>
                      <a:pt x="0" y="4"/>
                    </a:lnTo>
                    <a:lnTo>
                      <a:pt x="0" y="2"/>
                    </a:lnTo>
                    <a:lnTo>
                      <a:pt x="1" y="1"/>
                    </a:lnTo>
                    <a:lnTo>
                      <a:pt x="3" y="1"/>
                    </a:lnTo>
                    <a:lnTo>
                      <a:pt x="6" y="0"/>
                    </a:lnTo>
                    <a:lnTo>
                      <a:pt x="9" y="1"/>
                    </a:lnTo>
                    <a:lnTo>
                      <a:pt x="11" y="3"/>
                    </a:lnTo>
                    <a:lnTo>
                      <a:pt x="14" y="6"/>
                    </a:lnTo>
                    <a:lnTo>
                      <a:pt x="16" y="8"/>
                    </a:lnTo>
                    <a:lnTo>
                      <a:pt x="16" y="10"/>
                    </a:lnTo>
                    <a:lnTo>
                      <a:pt x="16" y="13"/>
                    </a:lnTo>
                    <a:lnTo>
                      <a:pt x="14" y="15"/>
                    </a:lnTo>
                    <a:lnTo>
                      <a:pt x="11" y="15"/>
                    </a:lnTo>
                    <a:lnTo>
                      <a:pt x="9" y="13"/>
                    </a:lnTo>
                    <a:lnTo>
                      <a:pt x="6" y="12"/>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0" name="Freeform 2262">
                <a:extLst>
                  <a:ext uri="{FF2B5EF4-FFF2-40B4-BE49-F238E27FC236}">
                    <a16:creationId xmlns:a16="http://schemas.microsoft.com/office/drawing/2014/main" id="{213F7E83-BF3B-4A61-92A9-882777704A37}"/>
                  </a:ext>
                </a:extLst>
              </p:cNvPr>
              <p:cNvSpPr>
                <a:spLocks/>
              </p:cNvSpPr>
              <p:nvPr/>
            </p:nvSpPr>
            <p:spPr bwMode="auto">
              <a:xfrm>
                <a:off x="4800" y="2213"/>
                <a:ext cx="17" cy="16"/>
              </a:xfrm>
              <a:custGeom>
                <a:avLst/>
                <a:gdLst>
                  <a:gd name="T0" fmla="*/ 10 w 17"/>
                  <a:gd name="T1" fmla="*/ 15 h 16"/>
                  <a:gd name="T2" fmla="*/ 13 w 17"/>
                  <a:gd name="T3" fmla="*/ 12 h 16"/>
                  <a:gd name="T4" fmla="*/ 14 w 17"/>
                  <a:gd name="T5" fmla="*/ 11 h 16"/>
                  <a:gd name="T6" fmla="*/ 16 w 17"/>
                  <a:gd name="T7" fmla="*/ 9 h 16"/>
                  <a:gd name="T8" fmla="*/ 14 w 17"/>
                  <a:gd name="T9" fmla="*/ 6 h 16"/>
                  <a:gd name="T10" fmla="*/ 13 w 17"/>
                  <a:gd name="T11" fmla="*/ 3 h 16"/>
                  <a:gd name="T12" fmla="*/ 12 w 17"/>
                  <a:gd name="T13" fmla="*/ 2 h 16"/>
                  <a:gd name="T14" fmla="*/ 9 w 17"/>
                  <a:gd name="T15" fmla="*/ 0 h 16"/>
                  <a:gd name="T16" fmla="*/ 8 w 17"/>
                  <a:gd name="T17" fmla="*/ 0 h 16"/>
                  <a:gd name="T18" fmla="*/ 6 w 17"/>
                  <a:gd name="T19" fmla="*/ 0 h 16"/>
                  <a:gd name="T20" fmla="*/ 5 w 17"/>
                  <a:gd name="T21" fmla="*/ 0 h 16"/>
                  <a:gd name="T22" fmla="*/ 1 w 17"/>
                  <a:gd name="T23" fmla="*/ 1 h 16"/>
                  <a:gd name="T24" fmla="*/ 1 w 17"/>
                  <a:gd name="T25" fmla="*/ 2 h 16"/>
                  <a:gd name="T26" fmla="*/ 1 w 17"/>
                  <a:gd name="T27" fmla="*/ 3 h 16"/>
                  <a:gd name="T28" fmla="*/ 0 w 17"/>
                  <a:gd name="T29" fmla="*/ 5 h 16"/>
                  <a:gd name="T30" fmla="*/ 1 w 17"/>
                  <a:gd name="T31" fmla="*/ 8 h 16"/>
                  <a:gd name="T32" fmla="*/ 1 w 17"/>
                  <a:gd name="T33" fmla="*/ 10 h 16"/>
                  <a:gd name="T34" fmla="*/ 4 w 17"/>
                  <a:gd name="T35" fmla="*/ 12 h 16"/>
                  <a:gd name="T36" fmla="*/ 5 w 17"/>
                  <a:gd name="T37" fmla="*/ 13 h 16"/>
                  <a:gd name="T38" fmla="*/ 8 w 17"/>
                  <a:gd name="T39" fmla="*/ 15 h 16"/>
                  <a:gd name="T40" fmla="*/ 9 w 17"/>
                  <a:gd name="T41" fmla="*/ 15 h 16"/>
                  <a:gd name="T42" fmla="*/ 10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10" y="15"/>
                    </a:moveTo>
                    <a:lnTo>
                      <a:pt x="13" y="12"/>
                    </a:lnTo>
                    <a:lnTo>
                      <a:pt x="14" y="11"/>
                    </a:lnTo>
                    <a:lnTo>
                      <a:pt x="16" y="9"/>
                    </a:lnTo>
                    <a:lnTo>
                      <a:pt x="14" y="6"/>
                    </a:lnTo>
                    <a:lnTo>
                      <a:pt x="13" y="3"/>
                    </a:lnTo>
                    <a:lnTo>
                      <a:pt x="12" y="2"/>
                    </a:lnTo>
                    <a:lnTo>
                      <a:pt x="9" y="0"/>
                    </a:lnTo>
                    <a:lnTo>
                      <a:pt x="8" y="0"/>
                    </a:lnTo>
                    <a:lnTo>
                      <a:pt x="6" y="0"/>
                    </a:lnTo>
                    <a:lnTo>
                      <a:pt x="5" y="0"/>
                    </a:lnTo>
                    <a:lnTo>
                      <a:pt x="1" y="1"/>
                    </a:lnTo>
                    <a:lnTo>
                      <a:pt x="1" y="2"/>
                    </a:lnTo>
                    <a:lnTo>
                      <a:pt x="1" y="3"/>
                    </a:lnTo>
                    <a:lnTo>
                      <a:pt x="0" y="5"/>
                    </a:lnTo>
                    <a:lnTo>
                      <a:pt x="1" y="8"/>
                    </a:lnTo>
                    <a:lnTo>
                      <a:pt x="1" y="10"/>
                    </a:lnTo>
                    <a:lnTo>
                      <a:pt x="4" y="12"/>
                    </a:lnTo>
                    <a:lnTo>
                      <a:pt x="5" y="13"/>
                    </a:lnTo>
                    <a:lnTo>
                      <a:pt x="8" y="15"/>
                    </a:lnTo>
                    <a:lnTo>
                      <a:pt x="9" y="15"/>
                    </a:lnTo>
                    <a:lnTo>
                      <a:pt x="10"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1" name="Freeform 2263">
                <a:extLst>
                  <a:ext uri="{FF2B5EF4-FFF2-40B4-BE49-F238E27FC236}">
                    <a16:creationId xmlns:a16="http://schemas.microsoft.com/office/drawing/2014/main" id="{083168D5-F3AC-439E-BD54-43591766CD44}"/>
                  </a:ext>
                </a:extLst>
              </p:cNvPr>
              <p:cNvSpPr>
                <a:spLocks/>
              </p:cNvSpPr>
              <p:nvPr/>
            </p:nvSpPr>
            <p:spPr bwMode="auto">
              <a:xfrm>
                <a:off x="4800" y="2213"/>
                <a:ext cx="17" cy="16"/>
              </a:xfrm>
              <a:custGeom>
                <a:avLst/>
                <a:gdLst>
                  <a:gd name="T0" fmla="*/ 1 w 17"/>
                  <a:gd name="T1" fmla="*/ 10 h 16"/>
                  <a:gd name="T2" fmla="*/ 1 w 17"/>
                  <a:gd name="T3" fmla="*/ 7 h 16"/>
                  <a:gd name="T4" fmla="*/ 0 w 17"/>
                  <a:gd name="T5" fmla="*/ 4 h 16"/>
                  <a:gd name="T6" fmla="*/ 1 w 17"/>
                  <a:gd name="T7" fmla="*/ 2 h 16"/>
                  <a:gd name="T8" fmla="*/ 1 w 17"/>
                  <a:gd name="T9" fmla="*/ 1 h 16"/>
                  <a:gd name="T10" fmla="*/ 5 w 17"/>
                  <a:gd name="T11" fmla="*/ 0 h 16"/>
                  <a:gd name="T12" fmla="*/ 7 w 17"/>
                  <a:gd name="T13" fmla="*/ 1 h 16"/>
                  <a:gd name="T14" fmla="*/ 10 w 17"/>
                  <a:gd name="T15" fmla="*/ 2 h 16"/>
                  <a:gd name="T16" fmla="*/ 13 w 17"/>
                  <a:gd name="T17" fmla="*/ 6 h 16"/>
                  <a:gd name="T18" fmla="*/ 14 w 17"/>
                  <a:gd name="T19" fmla="*/ 8 h 16"/>
                  <a:gd name="T20" fmla="*/ 16 w 17"/>
                  <a:gd name="T21" fmla="*/ 10 h 16"/>
                  <a:gd name="T22" fmla="*/ 14 w 17"/>
                  <a:gd name="T23" fmla="*/ 13 h 16"/>
                  <a:gd name="T24" fmla="*/ 13 w 17"/>
                  <a:gd name="T25" fmla="*/ 13 h 16"/>
                  <a:gd name="T26" fmla="*/ 13 w 17"/>
                  <a:gd name="T27" fmla="*/ 15 h 16"/>
                  <a:gd name="T28" fmla="*/ 10 w 17"/>
                  <a:gd name="T29" fmla="*/ 15 h 16"/>
                  <a:gd name="T30" fmla="*/ 7 w 17"/>
                  <a:gd name="T31" fmla="*/ 13 h 16"/>
                  <a:gd name="T32" fmla="*/ 5 w 17"/>
                  <a:gd name="T33" fmla="*/ 12 h 16"/>
                  <a:gd name="T34" fmla="*/ 1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 y="10"/>
                    </a:moveTo>
                    <a:lnTo>
                      <a:pt x="1" y="7"/>
                    </a:lnTo>
                    <a:lnTo>
                      <a:pt x="0" y="4"/>
                    </a:lnTo>
                    <a:lnTo>
                      <a:pt x="1" y="2"/>
                    </a:lnTo>
                    <a:lnTo>
                      <a:pt x="1" y="1"/>
                    </a:lnTo>
                    <a:lnTo>
                      <a:pt x="5" y="0"/>
                    </a:lnTo>
                    <a:lnTo>
                      <a:pt x="7" y="1"/>
                    </a:lnTo>
                    <a:lnTo>
                      <a:pt x="10" y="2"/>
                    </a:lnTo>
                    <a:lnTo>
                      <a:pt x="13" y="6"/>
                    </a:lnTo>
                    <a:lnTo>
                      <a:pt x="14" y="8"/>
                    </a:lnTo>
                    <a:lnTo>
                      <a:pt x="16" y="10"/>
                    </a:lnTo>
                    <a:lnTo>
                      <a:pt x="14" y="13"/>
                    </a:lnTo>
                    <a:lnTo>
                      <a:pt x="13" y="13"/>
                    </a:lnTo>
                    <a:lnTo>
                      <a:pt x="13" y="15"/>
                    </a:lnTo>
                    <a:lnTo>
                      <a:pt x="10" y="15"/>
                    </a:lnTo>
                    <a:lnTo>
                      <a:pt x="7" y="13"/>
                    </a:lnTo>
                    <a:lnTo>
                      <a:pt x="5" y="12"/>
                    </a:lnTo>
                    <a:lnTo>
                      <a:pt x="1"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2" name="Freeform 2264">
                <a:extLst>
                  <a:ext uri="{FF2B5EF4-FFF2-40B4-BE49-F238E27FC236}">
                    <a16:creationId xmlns:a16="http://schemas.microsoft.com/office/drawing/2014/main" id="{3BF0E491-4ABA-41A5-90CA-B44B73B72B1C}"/>
                  </a:ext>
                </a:extLst>
              </p:cNvPr>
              <p:cNvSpPr>
                <a:spLocks/>
              </p:cNvSpPr>
              <p:nvPr/>
            </p:nvSpPr>
            <p:spPr bwMode="auto">
              <a:xfrm>
                <a:off x="4830" y="2228"/>
                <a:ext cx="17" cy="15"/>
              </a:xfrm>
              <a:custGeom>
                <a:avLst/>
                <a:gdLst>
                  <a:gd name="T0" fmla="*/ 1 w 17"/>
                  <a:gd name="T1" fmla="*/ 8 h 15"/>
                  <a:gd name="T2" fmla="*/ 1 w 17"/>
                  <a:gd name="T3" fmla="*/ 5 h 15"/>
                  <a:gd name="T4" fmla="*/ 0 w 17"/>
                  <a:gd name="T5" fmla="*/ 3 h 15"/>
                  <a:gd name="T6" fmla="*/ 1 w 17"/>
                  <a:gd name="T7" fmla="*/ 1 h 15"/>
                  <a:gd name="T8" fmla="*/ 1 w 17"/>
                  <a:gd name="T9" fmla="*/ 0 h 15"/>
                  <a:gd name="T10" fmla="*/ 4 w 17"/>
                  <a:gd name="T11" fmla="*/ 0 h 15"/>
                  <a:gd name="T12" fmla="*/ 8 w 17"/>
                  <a:gd name="T13" fmla="*/ 0 h 15"/>
                  <a:gd name="T14" fmla="*/ 11 w 17"/>
                  <a:gd name="T15" fmla="*/ 1 h 15"/>
                  <a:gd name="T16" fmla="*/ 12 w 17"/>
                  <a:gd name="T17" fmla="*/ 4 h 15"/>
                  <a:gd name="T18" fmla="*/ 16 w 17"/>
                  <a:gd name="T19" fmla="*/ 7 h 15"/>
                  <a:gd name="T20" fmla="*/ 16 w 17"/>
                  <a:gd name="T21" fmla="*/ 10 h 15"/>
                  <a:gd name="T22" fmla="*/ 16 w 17"/>
                  <a:gd name="T23" fmla="*/ 11 h 15"/>
                  <a:gd name="T24" fmla="*/ 14 w 17"/>
                  <a:gd name="T25" fmla="*/ 11 h 15"/>
                  <a:gd name="T26" fmla="*/ 12 w 17"/>
                  <a:gd name="T27" fmla="*/ 12 h 15"/>
                  <a:gd name="T28" fmla="*/ 11 w 17"/>
                  <a:gd name="T29" fmla="*/ 14 h 15"/>
                  <a:gd name="T30" fmla="*/ 8 w 17"/>
                  <a:gd name="T31" fmla="*/ 12 h 15"/>
                  <a:gd name="T32" fmla="*/ 4 w 17"/>
                  <a:gd name="T33" fmla="*/ 11 h 15"/>
                  <a:gd name="T34" fmla="*/ 1 w 17"/>
                  <a:gd name="T35" fmla="*/ 8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1" y="8"/>
                    </a:moveTo>
                    <a:lnTo>
                      <a:pt x="1" y="5"/>
                    </a:lnTo>
                    <a:lnTo>
                      <a:pt x="0" y="3"/>
                    </a:lnTo>
                    <a:lnTo>
                      <a:pt x="1" y="1"/>
                    </a:lnTo>
                    <a:lnTo>
                      <a:pt x="1" y="0"/>
                    </a:lnTo>
                    <a:lnTo>
                      <a:pt x="4" y="0"/>
                    </a:lnTo>
                    <a:lnTo>
                      <a:pt x="8" y="0"/>
                    </a:lnTo>
                    <a:lnTo>
                      <a:pt x="11" y="1"/>
                    </a:lnTo>
                    <a:lnTo>
                      <a:pt x="12" y="4"/>
                    </a:lnTo>
                    <a:lnTo>
                      <a:pt x="16" y="7"/>
                    </a:lnTo>
                    <a:lnTo>
                      <a:pt x="16" y="10"/>
                    </a:lnTo>
                    <a:lnTo>
                      <a:pt x="16" y="11"/>
                    </a:lnTo>
                    <a:lnTo>
                      <a:pt x="14" y="11"/>
                    </a:lnTo>
                    <a:lnTo>
                      <a:pt x="12" y="12"/>
                    </a:lnTo>
                    <a:lnTo>
                      <a:pt x="11" y="14"/>
                    </a:lnTo>
                    <a:lnTo>
                      <a:pt x="8" y="12"/>
                    </a:lnTo>
                    <a:lnTo>
                      <a:pt x="4" y="11"/>
                    </a:lnTo>
                    <a:lnTo>
                      <a:pt x="1"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3" name="Freeform 2265">
                <a:extLst>
                  <a:ext uri="{FF2B5EF4-FFF2-40B4-BE49-F238E27FC236}">
                    <a16:creationId xmlns:a16="http://schemas.microsoft.com/office/drawing/2014/main" id="{EC6210EF-6E66-40B6-B7C5-CF3D64E62F35}"/>
                  </a:ext>
                </a:extLst>
              </p:cNvPr>
              <p:cNvSpPr>
                <a:spLocks/>
              </p:cNvSpPr>
              <p:nvPr/>
            </p:nvSpPr>
            <p:spPr bwMode="auto">
              <a:xfrm>
                <a:off x="4802" y="2179"/>
                <a:ext cx="21" cy="34"/>
              </a:xfrm>
              <a:custGeom>
                <a:avLst/>
                <a:gdLst>
                  <a:gd name="T0" fmla="*/ 0 w 21"/>
                  <a:gd name="T1" fmla="*/ 11 h 34"/>
                  <a:gd name="T2" fmla="*/ 20 w 21"/>
                  <a:gd name="T3" fmla="*/ 0 h 34"/>
                  <a:gd name="T4" fmla="*/ 20 w 21"/>
                  <a:gd name="T5" fmla="*/ 21 h 34"/>
                  <a:gd name="T6" fmla="*/ 0 w 21"/>
                  <a:gd name="T7" fmla="*/ 33 h 34"/>
                  <a:gd name="T8" fmla="*/ 0 w 21"/>
                  <a:gd name="T9" fmla="*/ 11 h 34"/>
                  <a:gd name="T10" fmla="*/ 0 60000 65536"/>
                  <a:gd name="T11" fmla="*/ 0 60000 65536"/>
                  <a:gd name="T12" fmla="*/ 0 60000 65536"/>
                  <a:gd name="T13" fmla="*/ 0 60000 65536"/>
                  <a:gd name="T14" fmla="*/ 0 60000 65536"/>
                  <a:gd name="T15" fmla="*/ 0 w 21"/>
                  <a:gd name="T16" fmla="*/ 0 h 34"/>
                  <a:gd name="T17" fmla="*/ 21 w 21"/>
                  <a:gd name="T18" fmla="*/ 34 h 34"/>
                </a:gdLst>
                <a:ahLst/>
                <a:cxnLst>
                  <a:cxn ang="T10">
                    <a:pos x="T0" y="T1"/>
                  </a:cxn>
                  <a:cxn ang="T11">
                    <a:pos x="T2" y="T3"/>
                  </a:cxn>
                  <a:cxn ang="T12">
                    <a:pos x="T4" y="T5"/>
                  </a:cxn>
                  <a:cxn ang="T13">
                    <a:pos x="T6" y="T7"/>
                  </a:cxn>
                  <a:cxn ang="T14">
                    <a:pos x="T8" y="T9"/>
                  </a:cxn>
                </a:cxnLst>
                <a:rect l="T15" t="T16" r="T17" b="T18"/>
                <a:pathLst>
                  <a:path w="21" h="34">
                    <a:moveTo>
                      <a:pt x="0" y="11"/>
                    </a:moveTo>
                    <a:lnTo>
                      <a:pt x="20" y="0"/>
                    </a:lnTo>
                    <a:lnTo>
                      <a:pt x="20" y="21"/>
                    </a:lnTo>
                    <a:lnTo>
                      <a:pt x="0" y="33"/>
                    </a:lnTo>
                    <a:lnTo>
                      <a:pt x="0"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4" name="Freeform 2266">
                <a:extLst>
                  <a:ext uri="{FF2B5EF4-FFF2-40B4-BE49-F238E27FC236}">
                    <a16:creationId xmlns:a16="http://schemas.microsoft.com/office/drawing/2014/main" id="{179261A2-10B4-41D3-8D19-668BA35F1CEF}"/>
                  </a:ext>
                </a:extLst>
              </p:cNvPr>
              <p:cNvSpPr>
                <a:spLocks/>
              </p:cNvSpPr>
              <p:nvPr/>
            </p:nvSpPr>
            <p:spPr bwMode="auto">
              <a:xfrm>
                <a:off x="4736" y="2174"/>
                <a:ext cx="17" cy="15"/>
              </a:xfrm>
              <a:custGeom>
                <a:avLst/>
                <a:gdLst>
                  <a:gd name="T0" fmla="*/ 9 w 17"/>
                  <a:gd name="T1" fmla="*/ 14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9 w 17"/>
                  <a:gd name="T17" fmla="*/ 1 h 15"/>
                  <a:gd name="T18" fmla="*/ 7 w 17"/>
                  <a:gd name="T19" fmla="*/ 0 h 15"/>
                  <a:gd name="T20" fmla="*/ 6 w 17"/>
                  <a:gd name="T21" fmla="*/ 0 h 15"/>
                  <a:gd name="T22" fmla="*/ 6 w 17"/>
                  <a:gd name="T23" fmla="*/ 1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1 h 15"/>
                  <a:gd name="T36" fmla="*/ 6 w 17"/>
                  <a:gd name="T37" fmla="*/ 14 h 15"/>
                  <a:gd name="T38" fmla="*/ 8 w 17"/>
                  <a:gd name="T39" fmla="*/ 14 h 15"/>
                  <a:gd name="T40" fmla="*/ 9 w 17"/>
                  <a:gd name="T41" fmla="*/ 1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9" y="14"/>
                    </a:moveTo>
                    <a:lnTo>
                      <a:pt x="13" y="11"/>
                    </a:lnTo>
                    <a:lnTo>
                      <a:pt x="14" y="11"/>
                    </a:lnTo>
                    <a:lnTo>
                      <a:pt x="16" y="11"/>
                    </a:lnTo>
                    <a:lnTo>
                      <a:pt x="16" y="8"/>
                    </a:lnTo>
                    <a:lnTo>
                      <a:pt x="16" y="6"/>
                    </a:lnTo>
                    <a:lnTo>
                      <a:pt x="13" y="4"/>
                    </a:lnTo>
                    <a:lnTo>
                      <a:pt x="12" y="2"/>
                    </a:lnTo>
                    <a:lnTo>
                      <a:pt x="9" y="1"/>
                    </a:lnTo>
                    <a:lnTo>
                      <a:pt x="7" y="0"/>
                    </a:lnTo>
                    <a:lnTo>
                      <a:pt x="6" y="0"/>
                    </a:lnTo>
                    <a:lnTo>
                      <a:pt x="6" y="1"/>
                    </a:lnTo>
                    <a:lnTo>
                      <a:pt x="2" y="2"/>
                    </a:lnTo>
                    <a:lnTo>
                      <a:pt x="1" y="3"/>
                    </a:lnTo>
                    <a:lnTo>
                      <a:pt x="0" y="4"/>
                    </a:lnTo>
                    <a:lnTo>
                      <a:pt x="0" y="7"/>
                    </a:lnTo>
                    <a:lnTo>
                      <a:pt x="2" y="10"/>
                    </a:lnTo>
                    <a:lnTo>
                      <a:pt x="3" y="11"/>
                    </a:lnTo>
                    <a:lnTo>
                      <a:pt x="6" y="14"/>
                    </a:lnTo>
                    <a:lnTo>
                      <a:pt x="8" y="14"/>
                    </a:lnTo>
                    <a:lnTo>
                      <a:pt x="9"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5" name="Freeform 2267">
                <a:extLst>
                  <a:ext uri="{FF2B5EF4-FFF2-40B4-BE49-F238E27FC236}">
                    <a16:creationId xmlns:a16="http://schemas.microsoft.com/office/drawing/2014/main" id="{9CDF31EA-921A-48EA-A3DE-C4CAAB499BC0}"/>
                  </a:ext>
                </a:extLst>
              </p:cNvPr>
              <p:cNvSpPr>
                <a:spLocks/>
              </p:cNvSpPr>
              <p:nvPr/>
            </p:nvSpPr>
            <p:spPr bwMode="auto">
              <a:xfrm>
                <a:off x="4736" y="2176"/>
                <a:ext cx="17" cy="16"/>
              </a:xfrm>
              <a:custGeom>
                <a:avLst/>
                <a:gdLst>
                  <a:gd name="T0" fmla="*/ 3 w 17"/>
                  <a:gd name="T1" fmla="*/ 10 h 16"/>
                  <a:gd name="T2" fmla="*/ 0 w 17"/>
                  <a:gd name="T3" fmla="*/ 7 h 16"/>
                  <a:gd name="T4" fmla="*/ 0 w 17"/>
                  <a:gd name="T5" fmla="*/ 3 h 16"/>
                  <a:gd name="T6" fmla="*/ 0 w 17"/>
                  <a:gd name="T7" fmla="*/ 2 h 16"/>
                  <a:gd name="T8" fmla="*/ 1 w 17"/>
                  <a:gd name="T9" fmla="*/ 1 h 16"/>
                  <a:gd name="T10" fmla="*/ 3 w 17"/>
                  <a:gd name="T11" fmla="*/ 0 h 16"/>
                  <a:gd name="T12" fmla="*/ 4 w 17"/>
                  <a:gd name="T13" fmla="*/ 0 h 16"/>
                  <a:gd name="T14" fmla="*/ 8 w 17"/>
                  <a:gd name="T15" fmla="*/ 0 h 16"/>
                  <a:gd name="T16" fmla="*/ 11 w 17"/>
                  <a:gd name="T17" fmla="*/ 2 h 16"/>
                  <a:gd name="T18" fmla="*/ 12 w 17"/>
                  <a:gd name="T19" fmla="*/ 4 h 16"/>
                  <a:gd name="T20" fmla="*/ 14 w 17"/>
                  <a:gd name="T21" fmla="*/ 8 h 16"/>
                  <a:gd name="T22" fmla="*/ 16 w 17"/>
                  <a:gd name="T23" fmla="*/ 11 h 16"/>
                  <a:gd name="T24" fmla="*/ 14 w 17"/>
                  <a:gd name="T25" fmla="*/ 12 h 16"/>
                  <a:gd name="T26" fmla="*/ 14 w 17"/>
                  <a:gd name="T27" fmla="*/ 13 h 16"/>
                  <a:gd name="T28" fmla="*/ 12 w 17"/>
                  <a:gd name="T29" fmla="*/ 15 h 16"/>
                  <a:gd name="T30" fmla="*/ 11 w 17"/>
                  <a:gd name="T31" fmla="*/ 15 h 16"/>
                  <a:gd name="T32" fmla="*/ 8 w 17"/>
                  <a:gd name="T33" fmla="*/ 15 h 16"/>
                  <a:gd name="T34" fmla="*/ 4 w 17"/>
                  <a:gd name="T35" fmla="*/ 12 h 16"/>
                  <a:gd name="T36" fmla="*/ 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3" y="10"/>
                    </a:moveTo>
                    <a:lnTo>
                      <a:pt x="0" y="7"/>
                    </a:lnTo>
                    <a:lnTo>
                      <a:pt x="0" y="3"/>
                    </a:lnTo>
                    <a:lnTo>
                      <a:pt x="0" y="2"/>
                    </a:lnTo>
                    <a:lnTo>
                      <a:pt x="1" y="1"/>
                    </a:lnTo>
                    <a:lnTo>
                      <a:pt x="3" y="0"/>
                    </a:lnTo>
                    <a:lnTo>
                      <a:pt x="4" y="0"/>
                    </a:lnTo>
                    <a:lnTo>
                      <a:pt x="8" y="0"/>
                    </a:lnTo>
                    <a:lnTo>
                      <a:pt x="11" y="2"/>
                    </a:lnTo>
                    <a:lnTo>
                      <a:pt x="12" y="4"/>
                    </a:lnTo>
                    <a:lnTo>
                      <a:pt x="14" y="8"/>
                    </a:lnTo>
                    <a:lnTo>
                      <a:pt x="16" y="11"/>
                    </a:lnTo>
                    <a:lnTo>
                      <a:pt x="14" y="12"/>
                    </a:lnTo>
                    <a:lnTo>
                      <a:pt x="14" y="13"/>
                    </a:lnTo>
                    <a:lnTo>
                      <a:pt x="12" y="15"/>
                    </a:lnTo>
                    <a:lnTo>
                      <a:pt x="11" y="15"/>
                    </a:lnTo>
                    <a:lnTo>
                      <a:pt x="8" y="15"/>
                    </a:lnTo>
                    <a:lnTo>
                      <a:pt x="4" y="12"/>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6" name="Freeform 2268">
                <a:extLst>
                  <a:ext uri="{FF2B5EF4-FFF2-40B4-BE49-F238E27FC236}">
                    <a16:creationId xmlns:a16="http://schemas.microsoft.com/office/drawing/2014/main" id="{FD32308E-2D23-456D-AE06-5538EA42A30A}"/>
                  </a:ext>
                </a:extLst>
              </p:cNvPr>
              <p:cNvSpPr>
                <a:spLocks/>
              </p:cNvSpPr>
              <p:nvPr/>
            </p:nvSpPr>
            <p:spPr bwMode="auto">
              <a:xfrm>
                <a:off x="4737" y="2177"/>
                <a:ext cx="17" cy="16"/>
              </a:xfrm>
              <a:custGeom>
                <a:avLst/>
                <a:gdLst>
                  <a:gd name="T0" fmla="*/ 2 w 17"/>
                  <a:gd name="T1" fmla="*/ 10 h 16"/>
                  <a:gd name="T2" fmla="*/ 0 w 17"/>
                  <a:gd name="T3" fmla="*/ 8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6 h 16"/>
                  <a:gd name="T16" fmla="*/ 13 w 17"/>
                  <a:gd name="T17" fmla="*/ 8 h 16"/>
                  <a:gd name="T18" fmla="*/ 16 w 17"/>
                  <a:gd name="T19" fmla="*/ 10 h 16"/>
                  <a:gd name="T20" fmla="*/ 13 w 17"/>
                  <a:gd name="T21" fmla="*/ 12 h 16"/>
                  <a:gd name="T22" fmla="*/ 13 w 17"/>
                  <a:gd name="T23" fmla="*/ 15 h 16"/>
                  <a:gd name="T24" fmla="*/ 10 w 17"/>
                  <a:gd name="T25" fmla="*/ 15 h 16"/>
                  <a:gd name="T26" fmla="*/ 8 w 17"/>
                  <a:gd name="T27" fmla="*/ 15 h 16"/>
                  <a:gd name="T28" fmla="*/ 2 w 17"/>
                  <a:gd name="T29" fmla="*/ 1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2" y="10"/>
                    </a:moveTo>
                    <a:lnTo>
                      <a:pt x="0" y="8"/>
                    </a:lnTo>
                    <a:lnTo>
                      <a:pt x="0" y="4"/>
                    </a:lnTo>
                    <a:lnTo>
                      <a:pt x="0" y="2"/>
                    </a:lnTo>
                    <a:lnTo>
                      <a:pt x="2" y="0"/>
                    </a:lnTo>
                    <a:lnTo>
                      <a:pt x="5" y="0"/>
                    </a:lnTo>
                    <a:lnTo>
                      <a:pt x="8" y="0"/>
                    </a:lnTo>
                    <a:lnTo>
                      <a:pt x="13" y="6"/>
                    </a:lnTo>
                    <a:lnTo>
                      <a:pt x="13" y="8"/>
                    </a:lnTo>
                    <a:lnTo>
                      <a:pt x="16" y="10"/>
                    </a:lnTo>
                    <a:lnTo>
                      <a:pt x="13" y="12"/>
                    </a:lnTo>
                    <a:lnTo>
                      <a:pt x="13" y="15"/>
                    </a:lnTo>
                    <a:lnTo>
                      <a:pt x="10"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7" name="Freeform 2269">
                <a:extLst>
                  <a:ext uri="{FF2B5EF4-FFF2-40B4-BE49-F238E27FC236}">
                    <a16:creationId xmlns:a16="http://schemas.microsoft.com/office/drawing/2014/main" id="{C5B2C0AA-6BF3-4D61-B875-794D48E1236F}"/>
                  </a:ext>
                </a:extLst>
              </p:cNvPr>
              <p:cNvSpPr>
                <a:spLocks/>
              </p:cNvSpPr>
              <p:nvPr/>
            </p:nvSpPr>
            <p:spPr bwMode="auto">
              <a:xfrm>
                <a:off x="4742" y="2179"/>
                <a:ext cx="17" cy="16"/>
              </a:xfrm>
              <a:custGeom>
                <a:avLst/>
                <a:gdLst>
                  <a:gd name="T0" fmla="*/ 10 w 17"/>
                  <a:gd name="T1" fmla="*/ 15 h 16"/>
                  <a:gd name="T2" fmla="*/ 14 w 17"/>
                  <a:gd name="T3" fmla="*/ 12 h 16"/>
                  <a:gd name="T4" fmla="*/ 14 w 17"/>
                  <a:gd name="T5" fmla="*/ 11 h 16"/>
                  <a:gd name="T6" fmla="*/ 14 w 17"/>
                  <a:gd name="T7" fmla="*/ 10 h 16"/>
                  <a:gd name="T8" fmla="*/ 16 w 17"/>
                  <a:gd name="T9" fmla="*/ 8 h 16"/>
                  <a:gd name="T10" fmla="*/ 14 w 17"/>
                  <a:gd name="T11" fmla="*/ 7 h 16"/>
                  <a:gd name="T12" fmla="*/ 14 w 17"/>
                  <a:gd name="T13" fmla="*/ 5 h 16"/>
                  <a:gd name="T14" fmla="*/ 11 w 17"/>
                  <a:gd name="T15" fmla="*/ 2 h 16"/>
                  <a:gd name="T16" fmla="*/ 10 w 17"/>
                  <a:gd name="T17" fmla="*/ 1 h 16"/>
                  <a:gd name="T18" fmla="*/ 8 w 17"/>
                  <a:gd name="T19" fmla="*/ 0 h 16"/>
                  <a:gd name="T20" fmla="*/ 6 w 17"/>
                  <a:gd name="T21" fmla="*/ 0 h 16"/>
                  <a:gd name="T22" fmla="*/ 5 w 17"/>
                  <a:gd name="T23" fmla="*/ 0 h 16"/>
                  <a:gd name="T24" fmla="*/ 2 w 17"/>
                  <a:gd name="T25" fmla="*/ 2 h 16"/>
                  <a:gd name="T26" fmla="*/ 1 w 17"/>
                  <a:gd name="T27" fmla="*/ 3 h 16"/>
                  <a:gd name="T28" fmla="*/ 1 w 17"/>
                  <a:gd name="T29" fmla="*/ 4 h 16"/>
                  <a:gd name="T30" fmla="*/ 0 w 17"/>
                  <a:gd name="T31" fmla="*/ 5 h 16"/>
                  <a:gd name="T32" fmla="*/ 1 w 17"/>
                  <a:gd name="T33" fmla="*/ 8 h 16"/>
                  <a:gd name="T34" fmla="*/ 2 w 17"/>
                  <a:gd name="T35" fmla="*/ 10 h 16"/>
                  <a:gd name="T36" fmla="*/ 4 w 17"/>
                  <a:gd name="T37" fmla="*/ 12 h 16"/>
                  <a:gd name="T38" fmla="*/ 6 w 17"/>
                  <a:gd name="T39" fmla="*/ 15 h 16"/>
                  <a:gd name="T40" fmla="*/ 8 w 17"/>
                  <a:gd name="T41" fmla="*/ 15 h 16"/>
                  <a:gd name="T42" fmla="*/ 9 w 17"/>
                  <a:gd name="T43" fmla="*/ 15 h 16"/>
                  <a:gd name="T44" fmla="*/ 10 w 17"/>
                  <a:gd name="T45" fmla="*/ 15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6"/>
                  <a:gd name="T71" fmla="*/ 17 w 17"/>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6">
                    <a:moveTo>
                      <a:pt x="10" y="15"/>
                    </a:moveTo>
                    <a:lnTo>
                      <a:pt x="14" y="12"/>
                    </a:lnTo>
                    <a:lnTo>
                      <a:pt x="14" y="11"/>
                    </a:lnTo>
                    <a:lnTo>
                      <a:pt x="14" y="10"/>
                    </a:lnTo>
                    <a:lnTo>
                      <a:pt x="16" y="8"/>
                    </a:lnTo>
                    <a:lnTo>
                      <a:pt x="14" y="7"/>
                    </a:lnTo>
                    <a:lnTo>
                      <a:pt x="14" y="5"/>
                    </a:lnTo>
                    <a:lnTo>
                      <a:pt x="11" y="2"/>
                    </a:lnTo>
                    <a:lnTo>
                      <a:pt x="10" y="1"/>
                    </a:lnTo>
                    <a:lnTo>
                      <a:pt x="8" y="0"/>
                    </a:lnTo>
                    <a:lnTo>
                      <a:pt x="6" y="0"/>
                    </a:lnTo>
                    <a:lnTo>
                      <a:pt x="5" y="0"/>
                    </a:lnTo>
                    <a:lnTo>
                      <a:pt x="2" y="2"/>
                    </a:lnTo>
                    <a:lnTo>
                      <a:pt x="1" y="3"/>
                    </a:lnTo>
                    <a:lnTo>
                      <a:pt x="1" y="4"/>
                    </a:lnTo>
                    <a:lnTo>
                      <a:pt x="0" y="5"/>
                    </a:lnTo>
                    <a:lnTo>
                      <a:pt x="1" y="8"/>
                    </a:lnTo>
                    <a:lnTo>
                      <a:pt x="2" y="10"/>
                    </a:lnTo>
                    <a:lnTo>
                      <a:pt x="4" y="12"/>
                    </a:lnTo>
                    <a:lnTo>
                      <a:pt x="6" y="15"/>
                    </a:lnTo>
                    <a:lnTo>
                      <a:pt x="8" y="15"/>
                    </a:lnTo>
                    <a:lnTo>
                      <a:pt x="9" y="15"/>
                    </a:lnTo>
                    <a:lnTo>
                      <a:pt x="10"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8" name="Freeform 2270">
                <a:extLst>
                  <a:ext uri="{FF2B5EF4-FFF2-40B4-BE49-F238E27FC236}">
                    <a16:creationId xmlns:a16="http://schemas.microsoft.com/office/drawing/2014/main" id="{D86DAF60-9B3B-4A64-954B-16CC1B8471EF}"/>
                  </a:ext>
                </a:extLst>
              </p:cNvPr>
              <p:cNvSpPr>
                <a:spLocks/>
              </p:cNvSpPr>
              <p:nvPr/>
            </p:nvSpPr>
            <p:spPr bwMode="auto">
              <a:xfrm>
                <a:off x="4742" y="2179"/>
                <a:ext cx="17" cy="16"/>
              </a:xfrm>
              <a:custGeom>
                <a:avLst/>
                <a:gdLst>
                  <a:gd name="T0" fmla="*/ 3 w 17"/>
                  <a:gd name="T1" fmla="*/ 10 h 16"/>
                  <a:gd name="T2" fmla="*/ 1 w 17"/>
                  <a:gd name="T3" fmla="*/ 7 h 16"/>
                  <a:gd name="T4" fmla="*/ 0 w 17"/>
                  <a:gd name="T5" fmla="*/ 3 h 16"/>
                  <a:gd name="T6" fmla="*/ 1 w 17"/>
                  <a:gd name="T7" fmla="*/ 2 h 16"/>
                  <a:gd name="T8" fmla="*/ 1 w 17"/>
                  <a:gd name="T9" fmla="*/ 1 h 16"/>
                  <a:gd name="T10" fmla="*/ 3 w 17"/>
                  <a:gd name="T11" fmla="*/ 0 h 16"/>
                  <a:gd name="T12" fmla="*/ 6 w 17"/>
                  <a:gd name="T13" fmla="*/ 0 h 16"/>
                  <a:gd name="T14" fmla="*/ 9 w 17"/>
                  <a:gd name="T15" fmla="*/ 0 h 16"/>
                  <a:gd name="T16" fmla="*/ 11 w 17"/>
                  <a:gd name="T17" fmla="*/ 2 h 16"/>
                  <a:gd name="T18" fmla="*/ 14 w 17"/>
                  <a:gd name="T19" fmla="*/ 4 h 16"/>
                  <a:gd name="T20" fmla="*/ 16 w 17"/>
                  <a:gd name="T21" fmla="*/ 8 h 16"/>
                  <a:gd name="T22" fmla="*/ 16 w 17"/>
                  <a:gd name="T23" fmla="*/ 10 h 16"/>
                  <a:gd name="T24" fmla="*/ 16 w 17"/>
                  <a:gd name="T25" fmla="*/ 12 h 16"/>
                  <a:gd name="T26" fmla="*/ 16 w 17"/>
                  <a:gd name="T27" fmla="*/ 13 h 16"/>
                  <a:gd name="T28" fmla="*/ 14 w 17"/>
                  <a:gd name="T29" fmla="*/ 15 h 16"/>
                  <a:gd name="T30" fmla="*/ 11 w 17"/>
                  <a:gd name="T31" fmla="*/ 15 h 16"/>
                  <a:gd name="T32" fmla="*/ 9 w 17"/>
                  <a:gd name="T33" fmla="*/ 15 h 16"/>
                  <a:gd name="T34" fmla="*/ 6 w 17"/>
                  <a:gd name="T35" fmla="*/ 12 h 16"/>
                  <a:gd name="T36" fmla="*/ 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3" y="10"/>
                    </a:moveTo>
                    <a:lnTo>
                      <a:pt x="1" y="7"/>
                    </a:lnTo>
                    <a:lnTo>
                      <a:pt x="0" y="3"/>
                    </a:lnTo>
                    <a:lnTo>
                      <a:pt x="1" y="2"/>
                    </a:lnTo>
                    <a:lnTo>
                      <a:pt x="1" y="1"/>
                    </a:lnTo>
                    <a:lnTo>
                      <a:pt x="3" y="0"/>
                    </a:lnTo>
                    <a:lnTo>
                      <a:pt x="6" y="0"/>
                    </a:lnTo>
                    <a:lnTo>
                      <a:pt x="9" y="0"/>
                    </a:lnTo>
                    <a:lnTo>
                      <a:pt x="11" y="2"/>
                    </a:lnTo>
                    <a:lnTo>
                      <a:pt x="14" y="4"/>
                    </a:lnTo>
                    <a:lnTo>
                      <a:pt x="16" y="8"/>
                    </a:lnTo>
                    <a:lnTo>
                      <a:pt x="16" y="10"/>
                    </a:lnTo>
                    <a:lnTo>
                      <a:pt x="16" y="12"/>
                    </a:lnTo>
                    <a:lnTo>
                      <a:pt x="16" y="13"/>
                    </a:lnTo>
                    <a:lnTo>
                      <a:pt x="14" y="15"/>
                    </a:lnTo>
                    <a:lnTo>
                      <a:pt x="11" y="15"/>
                    </a:lnTo>
                    <a:lnTo>
                      <a:pt x="9" y="15"/>
                    </a:lnTo>
                    <a:lnTo>
                      <a:pt x="6" y="12"/>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9" name="Freeform 2271">
                <a:extLst>
                  <a:ext uri="{FF2B5EF4-FFF2-40B4-BE49-F238E27FC236}">
                    <a16:creationId xmlns:a16="http://schemas.microsoft.com/office/drawing/2014/main" id="{6FFFC4C3-AE15-42FF-908C-C21FCA4FBE65}"/>
                  </a:ext>
                </a:extLst>
              </p:cNvPr>
              <p:cNvSpPr>
                <a:spLocks/>
              </p:cNvSpPr>
              <p:nvPr/>
            </p:nvSpPr>
            <p:spPr bwMode="auto">
              <a:xfrm>
                <a:off x="4745" y="2181"/>
                <a:ext cx="17" cy="15"/>
              </a:xfrm>
              <a:custGeom>
                <a:avLst/>
                <a:gdLst>
                  <a:gd name="T0" fmla="*/ 3 w 17"/>
                  <a:gd name="T1" fmla="*/ 9 h 15"/>
                  <a:gd name="T2" fmla="*/ 3 w 17"/>
                  <a:gd name="T3" fmla="*/ 7 h 15"/>
                  <a:gd name="T4" fmla="*/ 0 w 17"/>
                  <a:gd name="T5" fmla="*/ 4 h 15"/>
                  <a:gd name="T6" fmla="*/ 3 w 17"/>
                  <a:gd name="T7" fmla="*/ 2 h 15"/>
                  <a:gd name="T8" fmla="*/ 3 w 17"/>
                  <a:gd name="T9" fmla="*/ 0 h 15"/>
                  <a:gd name="T10" fmla="*/ 9 w 17"/>
                  <a:gd name="T11" fmla="*/ 0 h 15"/>
                  <a:gd name="T12" fmla="*/ 12 w 17"/>
                  <a:gd name="T13" fmla="*/ 7 h 15"/>
                  <a:gd name="T14" fmla="*/ 16 w 17"/>
                  <a:gd name="T15" fmla="*/ 7 h 15"/>
                  <a:gd name="T16" fmla="*/ 16 w 17"/>
                  <a:gd name="T17" fmla="*/ 11 h 15"/>
                  <a:gd name="T18" fmla="*/ 16 w 17"/>
                  <a:gd name="T19" fmla="*/ 14 h 15"/>
                  <a:gd name="T20" fmla="*/ 12 w 17"/>
                  <a:gd name="T21" fmla="*/ 14 h 15"/>
                  <a:gd name="T22" fmla="*/ 9 w 17"/>
                  <a:gd name="T23" fmla="*/ 14 h 15"/>
                  <a:gd name="T24" fmla="*/ 3 w 17"/>
                  <a:gd name="T25" fmla="*/ 9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9"/>
                    </a:moveTo>
                    <a:lnTo>
                      <a:pt x="3" y="7"/>
                    </a:lnTo>
                    <a:lnTo>
                      <a:pt x="0" y="4"/>
                    </a:lnTo>
                    <a:lnTo>
                      <a:pt x="3" y="2"/>
                    </a:lnTo>
                    <a:lnTo>
                      <a:pt x="3" y="0"/>
                    </a:lnTo>
                    <a:lnTo>
                      <a:pt x="9" y="0"/>
                    </a:lnTo>
                    <a:lnTo>
                      <a:pt x="12" y="7"/>
                    </a:lnTo>
                    <a:lnTo>
                      <a:pt x="16" y="7"/>
                    </a:lnTo>
                    <a:lnTo>
                      <a:pt x="16" y="11"/>
                    </a:lnTo>
                    <a:lnTo>
                      <a:pt x="16" y="14"/>
                    </a:lnTo>
                    <a:lnTo>
                      <a:pt x="12" y="14"/>
                    </a:lnTo>
                    <a:lnTo>
                      <a:pt x="9" y="14"/>
                    </a:lnTo>
                    <a:lnTo>
                      <a:pt x="3"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0" name="Freeform 2272">
                <a:extLst>
                  <a:ext uri="{FF2B5EF4-FFF2-40B4-BE49-F238E27FC236}">
                    <a16:creationId xmlns:a16="http://schemas.microsoft.com/office/drawing/2014/main" id="{D84EC896-418F-409D-B892-A4F72A907629}"/>
                  </a:ext>
                </a:extLst>
              </p:cNvPr>
              <p:cNvSpPr>
                <a:spLocks/>
              </p:cNvSpPr>
              <p:nvPr/>
            </p:nvSpPr>
            <p:spPr bwMode="auto">
              <a:xfrm>
                <a:off x="4732" y="2176"/>
                <a:ext cx="17" cy="16"/>
              </a:xfrm>
              <a:custGeom>
                <a:avLst/>
                <a:gdLst>
                  <a:gd name="T0" fmla="*/ 9 w 17"/>
                  <a:gd name="T1" fmla="*/ 15 h 16"/>
                  <a:gd name="T2" fmla="*/ 13 w 17"/>
                  <a:gd name="T3" fmla="*/ 12 h 16"/>
                  <a:gd name="T4" fmla="*/ 14 w 17"/>
                  <a:gd name="T5" fmla="*/ 11 h 16"/>
                  <a:gd name="T6" fmla="*/ 16 w 17"/>
                  <a:gd name="T7" fmla="*/ 11 h 16"/>
                  <a:gd name="T8" fmla="*/ 16 w 17"/>
                  <a:gd name="T9" fmla="*/ 8 h 16"/>
                  <a:gd name="T10" fmla="*/ 16 w 17"/>
                  <a:gd name="T11" fmla="*/ 7 h 16"/>
                  <a:gd name="T12" fmla="*/ 13 w 17"/>
                  <a:gd name="T13" fmla="*/ 5 h 16"/>
                  <a:gd name="T14" fmla="*/ 12 w 17"/>
                  <a:gd name="T15" fmla="*/ 2 h 16"/>
                  <a:gd name="T16" fmla="*/ 8 w 17"/>
                  <a:gd name="T17" fmla="*/ 1 h 16"/>
                  <a:gd name="T18" fmla="*/ 7 w 17"/>
                  <a:gd name="T19" fmla="*/ 0 h 16"/>
                  <a:gd name="T20" fmla="*/ 6 w 17"/>
                  <a:gd name="T21" fmla="*/ 0 h 16"/>
                  <a:gd name="T22" fmla="*/ 4 w 17"/>
                  <a:gd name="T23" fmla="*/ 1 h 16"/>
                  <a:gd name="T24" fmla="*/ 1 w 17"/>
                  <a:gd name="T25" fmla="*/ 2 h 16"/>
                  <a:gd name="T26" fmla="*/ 0 w 17"/>
                  <a:gd name="T27" fmla="*/ 3 h 16"/>
                  <a:gd name="T28" fmla="*/ 0 w 17"/>
                  <a:gd name="T29" fmla="*/ 4 h 16"/>
                  <a:gd name="T30" fmla="*/ 0 w 17"/>
                  <a:gd name="T31" fmla="*/ 6 h 16"/>
                  <a:gd name="T32" fmla="*/ 0 w 17"/>
                  <a:gd name="T33" fmla="*/ 8 h 16"/>
                  <a:gd name="T34" fmla="*/ 1 w 17"/>
                  <a:gd name="T35" fmla="*/ 10 h 16"/>
                  <a:gd name="T36" fmla="*/ 3 w 17"/>
                  <a:gd name="T37" fmla="*/ 12 h 16"/>
                  <a:gd name="T38" fmla="*/ 4 w 17"/>
                  <a:gd name="T39" fmla="*/ 15 h 16"/>
                  <a:gd name="T40" fmla="*/ 8 w 17"/>
                  <a:gd name="T41" fmla="*/ 15 h 16"/>
                  <a:gd name="T42" fmla="*/ 9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9" y="15"/>
                    </a:moveTo>
                    <a:lnTo>
                      <a:pt x="13" y="12"/>
                    </a:lnTo>
                    <a:lnTo>
                      <a:pt x="14" y="11"/>
                    </a:lnTo>
                    <a:lnTo>
                      <a:pt x="16" y="11"/>
                    </a:lnTo>
                    <a:lnTo>
                      <a:pt x="16" y="8"/>
                    </a:lnTo>
                    <a:lnTo>
                      <a:pt x="16" y="7"/>
                    </a:lnTo>
                    <a:lnTo>
                      <a:pt x="13" y="5"/>
                    </a:lnTo>
                    <a:lnTo>
                      <a:pt x="12" y="2"/>
                    </a:lnTo>
                    <a:lnTo>
                      <a:pt x="8" y="1"/>
                    </a:lnTo>
                    <a:lnTo>
                      <a:pt x="7" y="0"/>
                    </a:lnTo>
                    <a:lnTo>
                      <a:pt x="6" y="0"/>
                    </a:lnTo>
                    <a:lnTo>
                      <a:pt x="4" y="1"/>
                    </a:lnTo>
                    <a:lnTo>
                      <a:pt x="1" y="2"/>
                    </a:lnTo>
                    <a:lnTo>
                      <a:pt x="0" y="3"/>
                    </a:lnTo>
                    <a:lnTo>
                      <a:pt x="0" y="4"/>
                    </a:lnTo>
                    <a:lnTo>
                      <a:pt x="0" y="6"/>
                    </a:lnTo>
                    <a:lnTo>
                      <a:pt x="0" y="8"/>
                    </a:lnTo>
                    <a:lnTo>
                      <a:pt x="1" y="10"/>
                    </a:lnTo>
                    <a:lnTo>
                      <a:pt x="3" y="12"/>
                    </a:lnTo>
                    <a:lnTo>
                      <a:pt x="4" y="15"/>
                    </a:lnTo>
                    <a:lnTo>
                      <a:pt x="8" y="15"/>
                    </a:lnTo>
                    <a:lnTo>
                      <a:pt x="9"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1" name="Freeform 2273">
                <a:extLst>
                  <a:ext uri="{FF2B5EF4-FFF2-40B4-BE49-F238E27FC236}">
                    <a16:creationId xmlns:a16="http://schemas.microsoft.com/office/drawing/2014/main" id="{BF699F06-BD8F-48C5-8C6B-3FDA0AF79CCB}"/>
                  </a:ext>
                </a:extLst>
              </p:cNvPr>
              <p:cNvSpPr>
                <a:spLocks/>
              </p:cNvSpPr>
              <p:nvPr/>
            </p:nvSpPr>
            <p:spPr bwMode="auto">
              <a:xfrm>
                <a:off x="4732" y="2177"/>
                <a:ext cx="17" cy="16"/>
              </a:xfrm>
              <a:custGeom>
                <a:avLst/>
                <a:gdLst>
                  <a:gd name="T0" fmla="*/ 1 w 17"/>
                  <a:gd name="T1" fmla="*/ 10 h 16"/>
                  <a:gd name="T2" fmla="*/ 0 w 17"/>
                  <a:gd name="T3" fmla="*/ 7 h 16"/>
                  <a:gd name="T4" fmla="*/ 0 w 17"/>
                  <a:gd name="T5" fmla="*/ 4 h 16"/>
                  <a:gd name="T6" fmla="*/ 0 w 17"/>
                  <a:gd name="T7" fmla="*/ 2 h 16"/>
                  <a:gd name="T8" fmla="*/ 0 w 17"/>
                  <a:gd name="T9" fmla="*/ 1 h 16"/>
                  <a:gd name="T10" fmla="*/ 1 w 17"/>
                  <a:gd name="T11" fmla="*/ 0 h 16"/>
                  <a:gd name="T12" fmla="*/ 4 w 17"/>
                  <a:gd name="T13" fmla="*/ 0 h 16"/>
                  <a:gd name="T14" fmla="*/ 6 w 17"/>
                  <a:gd name="T15" fmla="*/ 1 h 16"/>
                  <a:gd name="T16" fmla="*/ 11 w 17"/>
                  <a:gd name="T17" fmla="*/ 3 h 16"/>
                  <a:gd name="T18" fmla="*/ 12 w 17"/>
                  <a:gd name="T19" fmla="*/ 4 h 16"/>
                  <a:gd name="T20" fmla="*/ 14 w 17"/>
                  <a:gd name="T21" fmla="*/ 8 h 16"/>
                  <a:gd name="T22" fmla="*/ 16 w 17"/>
                  <a:gd name="T23" fmla="*/ 11 h 16"/>
                  <a:gd name="T24" fmla="*/ 14 w 17"/>
                  <a:gd name="T25" fmla="*/ 12 h 16"/>
                  <a:gd name="T26" fmla="*/ 14 w 17"/>
                  <a:gd name="T27" fmla="*/ 13 h 16"/>
                  <a:gd name="T28" fmla="*/ 12 w 17"/>
                  <a:gd name="T29" fmla="*/ 15 h 16"/>
                  <a:gd name="T30" fmla="*/ 11 w 17"/>
                  <a:gd name="T31" fmla="*/ 15 h 16"/>
                  <a:gd name="T32" fmla="*/ 6 w 17"/>
                  <a:gd name="T33" fmla="*/ 15 h 16"/>
                  <a:gd name="T34" fmla="*/ 4 w 17"/>
                  <a:gd name="T35" fmla="*/ 12 h 16"/>
                  <a:gd name="T36" fmla="*/ 1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1" y="10"/>
                    </a:moveTo>
                    <a:lnTo>
                      <a:pt x="0" y="7"/>
                    </a:lnTo>
                    <a:lnTo>
                      <a:pt x="0" y="4"/>
                    </a:lnTo>
                    <a:lnTo>
                      <a:pt x="0" y="2"/>
                    </a:lnTo>
                    <a:lnTo>
                      <a:pt x="0" y="1"/>
                    </a:lnTo>
                    <a:lnTo>
                      <a:pt x="1" y="0"/>
                    </a:lnTo>
                    <a:lnTo>
                      <a:pt x="4" y="0"/>
                    </a:lnTo>
                    <a:lnTo>
                      <a:pt x="6" y="1"/>
                    </a:lnTo>
                    <a:lnTo>
                      <a:pt x="11" y="3"/>
                    </a:lnTo>
                    <a:lnTo>
                      <a:pt x="12" y="4"/>
                    </a:lnTo>
                    <a:lnTo>
                      <a:pt x="14" y="8"/>
                    </a:lnTo>
                    <a:lnTo>
                      <a:pt x="16" y="11"/>
                    </a:lnTo>
                    <a:lnTo>
                      <a:pt x="14" y="12"/>
                    </a:lnTo>
                    <a:lnTo>
                      <a:pt x="14" y="13"/>
                    </a:lnTo>
                    <a:lnTo>
                      <a:pt x="12" y="15"/>
                    </a:lnTo>
                    <a:lnTo>
                      <a:pt x="11" y="15"/>
                    </a:lnTo>
                    <a:lnTo>
                      <a:pt x="6" y="15"/>
                    </a:lnTo>
                    <a:lnTo>
                      <a:pt x="4" y="12"/>
                    </a:lnTo>
                    <a:lnTo>
                      <a:pt x="1"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2" name="Freeform 2274">
                <a:extLst>
                  <a:ext uri="{FF2B5EF4-FFF2-40B4-BE49-F238E27FC236}">
                    <a16:creationId xmlns:a16="http://schemas.microsoft.com/office/drawing/2014/main" id="{3202476F-73E7-450D-8B81-1E8A988DBD7E}"/>
                  </a:ext>
                </a:extLst>
              </p:cNvPr>
              <p:cNvSpPr>
                <a:spLocks/>
              </p:cNvSpPr>
              <p:nvPr/>
            </p:nvSpPr>
            <p:spPr bwMode="auto">
              <a:xfrm>
                <a:off x="4740" y="2180"/>
                <a:ext cx="17" cy="16"/>
              </a:xfrm>
              <a:custGeom>
                <a:avLst/>
                <a:gdLst>
                  <a:gd name="T0" fmla="*/ 10 w 17"/>
                  <a:gd name="T1" fmla="*/ 15 h 16"/>
                  <a:gd name="T2" fmla="*/ 13 w 17"/>
                  <a:gd name="T3" fmla="*/ 12 h 16"/>
                  <a:gd name="T4" fmla="*/ 13 w 17"/>
                  <a:gd name="T5" fmla="*/ 11 h 16"/>
                  <a:gd name="T6" fmla="*/ 14 w 17"/>
                  <a:gd name="T7" fmla="*/ 11 h 16"/>
                  <a:gd name="T8" fmla="*/ 16 w 17"/>
                  <a:gd name="T9" fmla="*/ 8 h 16"/>
                  <a:gd name="T10" fmla="*/ 14 w 17"/>
                  <a:gd name="T11" fmla="*/ 7 h 16"/>
                  <a:gd name="T12" fmla="*/ 13 w 17"/>
                  <a:gd name="T13" fmla="*/ 5 h 16"/>
                  <a:gd name="T14" fmla="*/ 11 w 17"/>
                  <a:gd name="T15" fmla="*/ 2 h 16"/>
                  <a:gd name="T16" fmla="*/ 10 w 17"/>
                  <a:gd name="T17" fmla="*/ 1 h 16"/>
                  <a:gd name="T18" fmla="*/ 6 w 17"/>
                  <a:gd name="T19" fmla="*/ 0 h 16"/>
                  <a:gd name="T20" fmla="*/ 5 w 17"/>
                  <a:gd name="T21" fmla="*/ 0 h 16"/>
                  <a:gd name="T22" fmla="*/ 5 w 17"/>
                  <a:gd name="T23" fmla="*/ 1 h 16"/>
                  <a:gd name="T24" fmla="*/ 2 w 17"/>
                  <a:gd name="T25" fmla="*/ 2 h 16"/>
                  <a:gd name="T26" fmla="*/ 1 w 17"/>
                  <a:gd name="T27" fmla="*/ 3 h 16"/>
                  <a:gd name="T28" fmla="*/ 1 w 17"/>
                  <a:gd name="T29" fmla="*/ 4 h 16"/>
                  <a:gd name="T30" fmla="*/ 0 w 17"/>
                  <a:gd name="T31" fmla="*/ 5 h 16"/>
                  <a:gd name="T32" fmla="*/ 1 w 17"/>
                  <a:gd name="T33" fmla="*/ 8 h 16"/>
                  <a:gd name="T34" fmla="*/ 2 w 17"/>
                  <a:gd name="T35" fmla="*/ 10 h 16"/>
                  <a:gd name="T36" fmla="*/ 3 w 17"/>
                  <a:gd name="T37" fmla="*/ 12 h 16"/>
                  <a:gd name="T38" fmla="*/ 5 w 17"/>
                  <a:gd name="T39" fmla="*/ 15 h 16"/>
                  <a:gd name="T40" fmla="*/ 8 w 17"/>
                  <a:gd name="T41" fmla="*/ 15 h 16"/>
                  <a:gd name="T42" fmla="*/ 9 w 17"/>
                  <a:gd name="T43" fmla="*/ 15 h 16"/>
                  <a:gd name="T44" fmla="*/ 10 w 17"/>
                  <a:gd name="T45" fmla="*/ 15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6"/>
                  <a:gd name="T71" fmla="*/ 17 w 17"/>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6">
                    <a:moveTo>
                      <a:pt x="10" y="15"/>
                    </a:moveTo>
                    <a:lnTo>
                      <a:pt x="13" y="12"/>
                    </a:lnTo>
                    <a:lnTo>
                      <a:pt x="13" y="11"/>
                    </a:lnTo>
                    <a:lnTo>
                      <a:pt x="14" y="11"/>
                    </a:lnTo>
                    <a:lnTo>
                      <a:pt x="16" y="8"/>
                    </a:lnTo>
                    <a:lnTo>
                      <a:pt x="14" y="7"/>
                    </a:lnTo>
                    <a:lnTo>
                      <a:pt x="13" y="5"/>
                    </a:lnTo>
                    <a:lnTo>
                      <a:pt x="11" y="2"/>
                    </a:lnTo>
                    <a:lnTo>
                      <a:pt x="10" y="1"/>
                    </a:lnTo>
                    <a:lnTo>
                      <a:pt x="6" y="0"/>
                    </a:lnTo>
                    <a:lnTo>
                      <a:pt x="5" y="0"/>
                    </a:lnTo>
                    <a:lnTo>
                      <a:pt x="5" y="1"/>
                    </a:lnTo>
                    <a:lnTo>
                      <a:pt x="2" y="2"/>
                    </a:lnTo>
                    <a:lnTo>
                      <a:pt x="1" y="3"/>
                    </a:lnTo>
                    <a:lnTo>
                      <a:pt x="1" y="4"/>
                    </a:lnTo>
                    <a:lnTo>
                      <a:pt x="0" y="5"/>
                    </a:lnTo>
                    <a:lnTo>
                      <a:pt x="1" y="8"/>
                    </a:lnTo>
                    <a:lnTo>
                      <a:pt x="2" y="10"/>
                    </a:lnTo>
                    <a:lnTo>
                      <a:pt x="3" y="12"/>
                    </a:lnTo>
                    <a:lnTo>
                      <a:pt x="5" y="15"/>
                    </a:lnTo>
                    <a:lnTo>
                      <a:pt x="8" y="15"/>
                    </a:lnTo>
                    <a:lnTo>
                      <a:pt x="9" y="15"/>
                    </a:lnTo>
                    <a:lnTo>
                      <a:pt x="10"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3" name="Freeform 2275">
                <a:extLst>
                  <a:ext uri="{FF2B5EF4-FFF2-40B4-BE49-F238E27FC236}">
                    <a16:creationId xmlns:a16="http://schemas.microsoft.com/office/drawing/2014/main" id="{18C25EAD-7F48-4254-B0CE-D933FEDE070F}"/>
                  </a:ext>
                </a:extLst>
              </p:cNvPr>
              <p:cNvSpPr>
                <a:spLocks/>
              </p:cNvSpPr>
              <p:nvPr/>
            </p:nvSpPr>
            <p:spPr bwMode="auto">
              <a:xfrm>
                <a:off x="4740" y="2181"/>
                <a:ext cx="17" cy="15"/>
              </a:xfrm>
              <a:custGeom>
                <a:avLst/>
                <a:gdLst>
                  <a:gd name="T0" fmla="*/ 3 w 17"/>
                  <a:gd name="T1" fmla="*/ 10 h 15"/>
                  <a:gd name="T2" fmla="*/ 1 w 17"/>
                  <a:gd name="T3" fmla="*/ 6 h 15"/>
                  <a:gd name="T4" fmla="*/ 0 w 17"/>
                  <a:gd name="T5" fmla="*/ 3 h 15"/>
                  <a:gd name="T6" fmla="*/ 1 w 17"/>
                  <a:gd name="T7" fmla="*/ 2 h 15"/>
                  <a:gd name="T8" fmla="*/ 1 w 17"/>
                  <a:gd name="T9" fmla="*/ 1 h 15"/>
                  <a:gd name="T10" fmla="*/ 3 w 17"/>
                  <a:gd name="T11" fmla="*/ 0 h 15"/>
                  <a:gd name="T12" fmla="*/ 4 w 17"/>
                  <a:gd name="T13" fmla="*/ 0 h 15"/>
                  <a:gd name="T14" fmla="*/ 8 w 17"/>
                  <a:gd name="T15" fmla="*/ 0 h 15"/>
                  <a:gd name="T16" fmla="*/ 11 w 17"/>
                  <a:gd name="T17" fmla="*/ 2 h 15"/>
                  <a:gd name="T18" fmla="*/ 14 w 17"/>
                  <a:gd name="T19" fmla="*/ 4 h 15"/>
                  <a:gd name="T20" fmla="*/ 16 w 17"/>
                  <a:gd name="T21" fmla="*/ 7 h 15"/>
                  <a:gd name="T22" fmla="*/ 16 w 17"/>
                  <a:gd name="T23" fmla="*/ 11 h 15"/>
                  <a:gd name="T24" fmla="*/ 14 w 17"/>
                  <a:gd name="T25" fmla="*/ 12 h 15"/>
                  <a:gd name="T26" fmla="*/ 14 w 17"/>
                  <a:gd name="T27" fmla="*/ 14 h 15"/>
                  <a:gd name="T28" fmla="*/ 11 w 17"/>
                  <a:gd name="T29" fmla="*/ 14 h 15"/>
                  <a:gd name="T30" fmla="*/ 8 w 17"/>
                  <a:gd name="T31" fmla="*/ 14 h 15"/>
                  <a:gd name="T32" fmla="*/ 4 w 17"/>
                  <a:gd name="T33" fmla="*/ 11 h 15"/>
                  <a:gd name="T34" fmla="*/ 3 w 17"/>
                  <a:gd name="T35" fmla="*/ 1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3" y="10"/>
                    </a:moveTo>
                    <a:lnTo>
                      <a:pt x="1" y="6"/>
                    </a:lnTo>
                    <a:lnTo>
                      <a:pt x="0" y="3"/>
                    </a:lnTo>
                    <a:lnTo>
                      <a:pt x="1" y="2"/>
                    </a:lnTo>
                    <a:lnTo>
                      <a:pt x="1" y="1"/>
                    </a:lnTo>
                    <a:lnTo>
                      <a:pt x="3" y="0"/>
                    </a:lnTo>
                    <a:lnTo>
                      <a:pt x="4" y="0"/>
                    </a:lnTo>
                    <a:lnTo>
                      <a:pt x="8" y="0"/>
                    </a:lnTo>
                    <a:lnTo>
                      <a:pt x="11" y="2"/>
                    </a:lnTo>
                    <a:lnTo>
                      <a:pt x="14" y="4"/>
                    </a:lnTo>
                    <a:lnTo>
                      <a:pt x="16" y="7"/>
                    </a:lnTo>
                    <a:lnTo>
                      <a:pt x="16" y="11"/>
                    </a:lnTo>
                    <a:lnTo>
                      <a:pt x="14" y="12"/>
                    </a:lnTo>
                    <a:lnTo>
                      <a:pt x="14" y="14"/>
                    </a:lnTo>
                    <a:lnTo>
                      <a:pt x="11" y="14"/>
                    </a:lnTo>
                    <a:lnTo>
                      <a:pt x="8" y="14"/>
                    </a:lnTo>
                    <a:lnTo>
                      <a:pt x="4" y="11"/>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4" name="Freeform 2276">
                <a:extLst>
                  <a:ext uri="{FF2B5EF4-FFF2-40B4-BE49-F238E27FC236}">
                    <a16:creationId xmlns:a16="http://schemas.microsoft.com/office/drawing/2014/main" id="{4C70F7BD-3155-4E94-B8FD-2FA856F9AA01}"/>
                  </a:ext>
                </a:extLst>
              </p:cNvPr>
              <p:cNvSpPr>
                <a:spLocks/>
              </p:cNvSpPr>
              <p:nvPr/>
            </p:nvSpPr>
            <p:spPr bwMode="auto">
              <a:xfrm>
                <a:off x="4723" y="2140"/>
                <a:ext cx="100" cy="52"/>
              </a:xfrm>
              <a:custGeom>
                <a:avLst/>
                <a:gdLst>
                  <a:gd name="T0" fmla="*/ 0 w 100"/>
                  <a:gd name="T1" fmla="*/ 10 h 52"/>
                  <a:gd name="T2" fmla="*/ 19 w 100"/>
                  <a:gd name="T3" fmla="*/ 0 h 52"/>
                  <a:gd name="T4" fmla="*/ 99 w 100"/>
                  <a:gd name="T5" fmla="*/ 40 h 52"/>
                  <a:gd name="T6" fmla="*/ 78 w 100"/>
                  <a:gd name="T7" fmla="*/ 51 h 52"/>
                  <a:gd name="T8" fmla="*/ 0 w 100"/>
                  <a:gd name="T9" fmla="*/ 10 h 52"/>
                  <a:gd name="T10" fmla="*/ 0 60000 65536"/>
                  <a:gd name="T11" fmla="*/ 0 60000 65536"/>
                  <a:gd name="T12" fmla="*/ 0 60000 65536"/>
                  <a:gd name="T13" fmla="*/ 0 60000 65536"/>
                  <a:gd name="T14" fmla="*/ 0 60000 65536"/>
                  <a:gd name="T15" fmla="*/ 0 w 100"/>
                  <a:gd name="T16" fmla="*/ 0 h 52"/>
                  <a:gd name="T17" fmla="*/ 100 w 100"/>
                  <a:gd name="T18" fmla="*/ 52 h 52"/>
                </a:gdLst>
                <a:ahLst/>
                <a:cxnLst>
                  <a:cxn ang="T10">
                    <a:pos x="T0" y="T1"/>
                  </a:cxn>
                  <a:cxn ang="T11">
                    <a:pos x="T2" y="T3"/>
                  </a:cxn>
                  <a:cxn ang="T12">
                    <a:pos x="T4" y="T5"/>
                  </a:cxn>
                  <a:cxn ang="T13">
                    <a:pos x="T6" y="T7"/>
                  </a:cxn>
                  <a:cxn ang="T14">
                    <a:pos x="T8" y="T9"/>
                  </a:cxn>
                </a:cxnLst>
                <a:rect l="T15" t="T16" r="T17" b="T18"/>
                <a:pathLst>
                  <a:path w="100" h="52">
                    <a:moveTo>
                      <a:pt x="0" y="10"/>
                    </a:moveTo>
                    <a:lnTo>
                      <a:pt x="19" y="0"/>
                    </a:lnTo>
                    <a:lnTo>
                      <a:pt x="99" y="40"/>
                    </a:lnTo>
                    <a:lnTo>
                      <a:pt x="78" y="51"/>
                    </a:lnTo>
                    <a:lnTo>
                      <a:pt x="0"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5" name="Freeform 2277">
                <a:extLst>
                  <a:ext uri="{FF2B5EF4-FFF2-40B4-BE49-F238E27FC236}">
                    <a16:creationId xmlns:a16="http://schemas.microsoft.com/office/drawing/2014/main" id="{67315BCB-BE25-4F18-9B7F-B1B4143FCCC3}"/>
                  </a:ext>
                </a:extLst>
              </p:cNvPr>
              <p:cNvSpPr>
                <a:spLocks/>
              </p:cNvSpPr>
              <p:nvPr/>
            </p:nvSpPr>
            <p:spPr bwMode="auto">
              <a:xfrm>
                <a:off x="4723" y="2149"/>
                <a:ext cx="80" cy="64"/>
              </a:xfrm>
              <a:custGeom>
                <a:avLst/>
                <a:gdLst>
                  <a:gd name="T0" fmla="*/ 0 w 80"/>
                  <a:gd name="T1" fmla="*/ 0 h 64"/>
                  <a:gd name="T2" fmla="*/ 79 w 80"/>
                  <a:gd name="T3" fmla="*/ 41 h 64"/>
                  <a:gd name="T4" fmla="*/ 79 w 80"/>
                  <a:gd name="T5" fmla="*/ 63 h 64"/>
                  <a:gd name="T6" fmla="*/ 0 w 80"/>
                  <a:gd name="T7" fmla="*/ 21 h 64"/>
                  <a:gd name="T8" fmla="*/ 0 w 80"/>
                  <a:gd name="T9" fmla="*/ 0 h 64"/>
                  <a:gd name="T10" fmla="*/ 0 60000 65536"/>
                  <a:gd name="T11" fmla="*/ 0 60000 65536"/>
                  <a:gd name="T12" fmla="*/ 0 60000 65536"/>
                  <a:gd name="T13" fmla="*/ 0 60000 65536"/>
                  <a:gd name="T14" fmla="*/ 0 60000 65536"/>
                  <a:gd name="T15" fmla="*/ 0 w 80"/>
                  <a:gd name="T16" fmla="*/ 0 h 64"/>
                  <a:gd name="T17" fmla="*/ 80 w 80"/>
                  <a:gd name="T18" fmla="*/ 64 h 64"/>
                </a:gdLst>
                <a:ahLst/>
                <a:cxnLst>
                  <a:cxn ang="T10">
                    <a:pos x="T0" y="T1"/>
                  </a:cxn>
                  <a:cxn ang="T11">
                    <a:pos x="T2" y="T3"/>
                  </a:cxn>
                  <a:cxn ang="T12">
                    <a:pos x="T4" y="T5"/>
                  </a:cxn>
                  <a:cxn ang="T13">
                    <a:pos x="T6" y="T7"/>
                  </a:cxn>
                  <a:cxn ang="T14">
                    <a:pos x="T8" y="T9"/>
                  </a:cxn>
                </a:cxnLst>
                <a:rect l="T15" t="T16" r="T17" b="T18"/>
                <a:pathLst>
                  <a:path w="80" h="64">
                    <a:moveTo>
                      <a:pt x="0" y="0"/>
                    </a:moveTo>
                    <a:lnTo>
                      <a:pt x="79" y="41"/>
                    </a:lnTo>
                    <a:lnTo>
                      <a:pt x="79" y="63"/>
                    </a:lnTo>
                    <a:lnTo>
                      <a:pt x="0" y="21"/>
                    </a:lnTo>
                    <a:lnTo>
                      <a:pt x="0"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6" name="Freeform 2278">
                <a:extLst>
                  <a:ext uri="{FF2B5EF4-FFF2-40B4-BE49-F238E27FC236}">
                    <a16:creationId xmlns:a16="http://schemas.microsoft.com/office/drawing/2014/main" id="{AE33B67E-E905-49E6-8A06-9F49E4C5890B}"/>
                  </a:ext>
                </a:extLst>
              </p:cNvPr>
              <p:cNvSpPr>
                <a:spLocks/>
              </p:cNvSpPr>
              <p:nvPr/>
            </p:nvSpPr>
            <p:spPr bwMode="auto">
              <a:xfrm>
                <a:off x="4651" y="2241"/>
                <a:ext cx="21" cy="34"/>
              </a:xfrm>
              <a:custGeom>
                <a:avLst/>
                <a:gdLst>
                  <a:gd name="T0" fmla="*/ 20 w 21"/>
                  <a:gd name="T1" fmla="*/ 11 h 34"/>
                  <a:gd name="T2" fmla="*/ 0 w 21"/>
                  <a:gd name="T3" fmla="*/ 0 h 34"/>
                  <a:gd name="T4" fmla="*/ 0 w 21"/>
                  <a:gd name="T5" fmla="*/ 22 h 34"/>
                  <a:gd name="T6" fmla="*/ 20 w 21"/>
                  <a:gd name="T7" fmla="*/ 33 h 34"/>
                  <a:gd name="T8" fmla="*/ 20 w 21"/>
                  <a:gd name="T9" fmla="*/ 11 h 34"/>
                  <a:gd name="T10" fmla="*/ 0 60000 65536"/>
                  <a:gd name="T11" fmla="*/ 0 60000 65536"/>
                  <a:gd name="T12" fmla="*/ 0 60000 65536"/>
                  <a:gd name="T13" fmla="*/ 0 60000 65536"/>
                  <a:gd name="T14" fmla="*/ 0 60000 65536"/>
                  <a:gd name="T15" fmla="*/ 0 w 21"/>
                  <a:gd name="T16" fmla="*/ 0 h 34"/>
                  <a:gd name="T17" fmla="*/ 21 w 21"/>
                  <a:gd name="T18" fmla="*/ 34 h 34"/>
                </a:gdLst>
                <a:ahLst/>
                <a:cxnLst>
                  <a:cxn ang="T10">
                    <a:pos x="T0" y="T1"/>
                  </a:cxn>
                  <a:cxn ang="T11">
                    <a:pos x="T2" y="T3"/>
                  </a:cxn>
                  <a:cxn ang="T12">
                    <a:pos x="T4" y="T5"/>
                  </a:cxn>
                  <a:cxn ang="T13">
                    <a:pos x="T6" y="T7"/>
                  </a:cxn>
                  <a:cxn ang="T14">
                    <a:pos x="T8" y="T9"/>
                  </a:cxn>
                </a:cxnLst>
                <a:rect l="T15" t="T16" r="T17" b="T18"/>
                <a:pathLst>
                  <a:path w="21" h="34">
                    <a:moveTo>
                      <a:pt x="20" y="11"/>
                    </a:moveTo>
                    <a:lnTo>
                      <a:pt x="0" y="0"/>
                    </a:lnTo>
                    <a:lnTo>
                      <a:pt x="0" y="22"/>
                    </a:lnTo>
                    <a:lnTo>
                      <a:pt x="20" y="33"/>
                    </a:lnTo>
                    <a:lnTo>
                      <a:pt x="20" y="11"/>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7" name="Freeform 2279">
                <a:extLst>
                  <a:ext uri="{FF2B5EF4-FFF2-40B4-BE49-F238E27FC236}">
                    <a16:creationId xmlns:a16="http://schemas.microsoft.com/office/drawing/2014/main" id="{76494D4C-4A15-42BB-87CC-0E37BEA10B6D}"/>
                  </a:ext>
                </a:extLst>
              </p:cNvPr>
              <p:cNvSpPr>
                <a:spLocks/>
              </p:cNvSpPr>
              <p:nvPr/>
            </p:nvSpPr>
            <p:spPr bwMode="auto">
              <a:xfrm>
                <a:off x="4756" y="2296"/>
                <a:ext cx="20" cy="33"/>
              </a:xfrm>
              <a:custGeom>
                <a:avLst/>
                <a:gdLst>
                  <a:gd name="T0" fmla="*/ 19 w 20"/>
                  <a:gd name="T1" fmla="*/ 10 h 33"/>
                  <a:gd name="T2" fmla="*/ 0 w 20"/>
                  <a:gd name="T3" fmla="*/ 0 h 33"/>
                  <a:gd name="T4" fmla="*/ 0 w 20"/>
                  <a:gd name="T5" fmla="*/ 21 h 33"/>
                  <a:gd name="T6" fmla="*/ 19 w 20"/>
                  <a:gd name="T7" fmla="*/ 32 h 33"/>
                  <a:gd name="T8" fmla="*/ 19 w 20"/>
                  <a:gd name="T9" fmla="*/ 10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19" y="10"/>
                    </a:moveTo>
                    <a:lnTo>
                      <a:pt x="0" y="0"/>
                    </a:lnTo>
                    <a:lnTo>
                      <a:pt x="0" y="21"/>
                    </a:lnTo>
                    <a:lnTo>
                      <a:pt x="19" y="32"/>
                    </a:lnTo>
                    <a:lnTo>
                      <a:pt x="19" y="1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8" name="Freeform 2280">
                <a:extLst>
                  <a:ext uri="{FF2B5EF4-FFF2-40B4-BE49-F238E27FC236}">
                    <a16:creationId xmlns:a16="http://schemas.microsoft.com/office/drawing/2014/main" id="{00F344FE-5E88-48BC-BAF0-9C424077A9A4}"/>
                  </a:ext>
                </a:extLst>
              </p:cNvPr>
              <p:cNvSpPr>
                <a:spLocks/>
              </p:cNvSpPr>
              <p:nvPr/>
            </p:nvSpPr>
            <p:spPr bwMode="auto">
              <a:xfrm>
                <a:off x="4671" y="2210"/>
                <a:ext cx="78" cy="65"/>
              </a:xfrm>
              <a:custGeom>
                <a:avLst/>
                <a:gdLst>
                  <a:gd name="T0" fmla="*/ 76 w 78"/>
                  <a:gd name="T1" fmla="*/ 0 h 65"/>
                  <a:gd name="T2" fmla="*/ 0 w 78"/>
                  <a:gd name="T3" fmla="*/ 42 h 65"/>
                  <a:gd name="T4" fmla="*/ 0 w 78"/>
                  <a:gd name="T5" fmla="*/ 64 h 65"/>
                  <a:gd name="T6" fmla="*/ 77 w 78"/>
                  <a:gd name="T7" fmla="*/ 21 h 65"/>
                  <a:gd name="T8" fmla="*/ 76 w 78"/>
                  <a:gd name="T9" fmla="*/ 0 h 65"/>
                  <a:gd name="T10" fmla="*/ 0 60000 65536"/>
                  <a:gd name="T11" fmla="*/ 0 60000 65536"/>
                  <a:gd name="T12" fmla="*/ 0 60000 65536"/>
                  <a:gd name="T13" fmla="*/ 0 60000 65536"/>
                  <a:gd name="T14" fmla="*/ 0 60000 65536"/>
                  <a:gd name="T15" fmla="*/ 0 w 78"/>
                  <a:gd name="T16" fmla="*/ 0 h 65"/>
                  <a:gd name="T17" fmla="*/ 78 w 78"/>
                  <a:gd name="T18" fmla="*/ 65 h 65"/>
                </a:gdLst>
                <a:ahLst/>
                <a:cxnLst>
                  <a:cxn ang="T10">
                    <a:pos x="T0" y="T1"/>
                  </a:cxn>
                  <a:cxn ang="T11">
                    <a:pos x="T2" y="T3"/>
                  </a:cxn>
                  <a:cxn ang="T12">
                    <a:pos x="T4" y="T5"/>
                  </a:cxn>
                  <a:cxn ang="T13">
                    <a:pos x="T6" y="T7"/>
                  </a:cxn>
                  <a:cxn ang="T14">
                    <a:pos x="T8" y="T9"/>
                  </a:cxn>
                </a:cxnLst>
                <a:rect l="T15" t="T16" r="T17" b="T18"/>
                <a:pathLst>
                  <a:path w="78" h="65">
                    <a:moveTo>
                      <a:pt x="76" y="0"/>
                    </a:moveTo>
                    <a:lnTo>
                      <a:pt x="0" y="42"/>
                    </a:lnTo>
                    <a:lnTo>
                      <a:pt x="0" y="64"/>
                    </a:lnTo>
                    <a:lnTo>
                      <a:pt x="77" y="21"/>
                    </a:lnTo>
                    <a:lnTo>
                      <a:pt x="76"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9" name="Freeform 2281">
                <a:extLst>
                  <a:ext uri="{FF2B5EF4-FFF2-40B4-BE49-F238E27FC236}">
                    <a16:creationId xmlns:a16="http://schemas.microsoft.com/office/drawing/2014/main" id="{01DB8071-474F-467D-88E6-2FCEEA7C422E}"/>
                  </a:ext>
                </a:extLst>
              </p:cNvPr>
              <p:cNvSpPr>
                <a:spLocks/>
              </p:cNvSpPr>
              <p:nvPr/>
            </p:nvSpPr>
            <p:spPr bwMode="auto">
              <a:xfrm>
                <a:off x="4842" y="2216"/>
                <a:ext cx="17" cy="15"/>
              </a:xfrm>
              <a:custGeom>
                <a:avLst/>
                <a:gdLst>
                  <a:gd name="T0" fmla="*/ 4 w 17"/>
                  <a:gd name="T1" fmla="*/ 0 h 15"/>
                  <a:gd name="T2" fmla="*/ 16 w 17"/>
                  <a:gd name="T3" fmla="*/ 8 h 15"/>
                  <a:gd name="T4" fmla="*/ 12 w 17"/>
                  <a:gd name="T5" fmla="*/ 14 h 15"/>
                  <a:gd name="T6" fmla="*/ 0 w 17"/>
                  <a:gd name="T7" fmla="*/ 4 h 15"/>
                  <a:gd name="T8" fmla="*/ 4 w 17"/>
                  <a:gd name="T9" fmla="*/ 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4" y="0"/>
                    </a:moveTo>
                    <a:lnTo>
                      <a:pt x="16" y="8"/>
                    </a:lnTo>
                    <a:lnTo>
                      <a:pt x="12" y="14"/>
                    </a:lnTo>
                    <a:lnTo>
                      <a:pt x="0" y="4"/>
                    </a:lnTo>
                    <a:lnTo>
                      <a:pt x="4"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0" name="Freeform 2282">
                <a:extLst>
                  <a:ext uri="{FF2B5EF4-FFF2-40B4-BE49-F238E27FC236}">
                    <a16:creationId xmlns:a16="http://schemas.microsoft.com/office/drawing/2014/main" id="{A1096DCF-1D4B-4780-A57E-2CE68EB522F9}"/>
                  </a:ext>
                </a:extLst>
              </p:cNvPr>
              <p:cNvSpPr>
                <a:spLocks/>
              </p:cNvSpPr>
              <p:nvPr/>
            </p:nvSpPr>
            <p:spPr bwMode="auto">
              <a:xfrm>
                <a:off x="4808" y="2192"/>
                <a:ext cx="30" cy="15"/>
              </a:xfrm>
              <a:custGeom>
                <a:avLst/>
                <a:gdLst>
                  <a:gd name="T0" fmla="*/ 19 w 30"/>
                  <a:gd name="T1" fmla="*/ 0 h 15"/>
                  <a:gd name="T2" fmla="*/ 29 w 30"/>
                  <a:gd name="T3" fmla="*/ 4 h 15"/>
                  <a:gd name="T4" fmla="*/ 10 w 30"/>
                  <a:gd name="T5" fmla="*/ 14 h 15"/>
                  <a:gd name="T6" fmla="*/ 0 w 30"/>
                  <a:gd name="T7" fmla="*/ 9 h 15"/>
                  <a:gd name="T8" fmla="*/ 19 w 30"/>
                  <a:gd name="T9" fmla="*/ 0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19" y="0"/>
                    </a:moveTo>
                    <a:lnTo>
                      <a:pt x="29" y="4"/>
                    </a:lnTo>
                    <a:lnTo>
                      <a:pt x="10" y="14"/>
                    </a:lnTo>
                    <a:lnTo>
                      <a:pt x="0" y="9"/>
                    </a:lnTo>
                    <a:lnTo>
                      <a:pt x="19"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1" name="Freeform 2283">
                <a:extLst>
                  <a:ext uri="{FF2B5EF4-FFF2-40B4-BE49-F238E27FC236}">
                    <a16:creationId xmlns:a16="http://schemas.microsoft.com/office/drawing/2014/main" id="{6461BDE7-5C6E-4A11-A94E-705CE1BDBE47}"/>
                  </a:ext>
                </a:extLst>
              </p:cNvPr>
              <p:cNvSpPr>
                <a:spLocks/>
              </p:cNvSpPr>
              <p:nvPr/>
            </p:nvSpPr>
            <p:spPr bwMode="auto">
              <a:xfrm>
                <a:off x="4808" y="2201"/>
                <a:ext cx="17" cy="25"/>
              </a:xfrm>
              <a:custGeom>
                <a:avLst/>
                <a:gdLst>
                  <a:gd name="T0" fmla="*/ 0 w 17"/>
                  <a:gd name="T1" fmla="*/ 19 h 25"/>
                  <a:gd name="T2" fmla="*/ 16 w 17"/>
                  <a:gd name="T3" fmla="*/ 24 h 25"/>
                  <a:gd name="T4" fmla="*/ 16 w 17"/>
                  <a:gd name="T5" fmla="*/ 6 h 25"/>
                  <a:gd name="T6" fmla="*/ 0 w 17"/>
                  <a:gd name="T7" fmla="*/ 0 h 25"/>
                  <a:gd name="T8" fmla="*/ 0 w 17"/>
                  <a:gd name="T9" fmla="*/ 19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19"/>
                    </a:moveTo>
                    <a:lnTo>
                      <a:pt x="16" y="24"/>
                    </a:lnTo>
                    <a:lnTo>
                      <a:pt x="16" y="6"/>
                    </a:lnTo>
                    <a:lnTo>
                      <a:pt x="0" y="0"/>
                    </a:lnTo>
                    <a:lnTo>
                      <a:pt x="0" y="19"/>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2" name="Freeform 2284">
                <a:extLst>
                  <a:ext uri="{FF2B5EF4-FFF2-40B4-BE49-F238E27FC236}">
                    <a16:creationId xmlns:a16="http://schemas.microsoft.com/office/drawing/2014/main" id="{482E5659-EE58-420C-9DE2-59231F0539A8}"/>
                  </a:ext>
                </a:extLst>
              </p:cNvPr>
              <p:cNvSpPr>
                <a:spLocks/>
              </p:cNvSpPr>
              <p:nvPr/>
            </p:nvSpPr>
            <p:spPr bwMode="auto">
              <a:xfrm>
                <a:off x="4818" y="2196"/>
                <a:ext cx="20" cy="30"/>
              </a:xfrm>
              <a:custGeom>
                <a:avLst/>
                <a:gdLst>
                  <a:gd name="T0" fmla="*/ 19 w 20"/>
                  <a:gd name="T1" fmla="*/ 20 h 30"/>
                  <a:gd name="T2" fmla="*/ 0 w 20"/>
                  <a:gd name="T3" fmla="*/ 29 h 30"/>
                  <a:gd name="T4" fmla="*/ 0 w 20"/>
                  <a:gd name="T5" fmla="*/ 9 h 30"/>
                  <a:gd name="T6" fmla="*/ 19 w 20"/>
                  <a:gd name="T7" fmla="*/ 0 h 30"/>
                  <a:gd name="T8" fmla="*/ 19 w 20"/>
                  <a:gd name="T9" fmla="*/ 20 h 30"/>
                  <a:gd name="T10" fmla="*/ 0 60000 65536"/>
                  <a:gd name="T11" fmla="*/ 0 60000 65536"/>
                  <a:gd name="T12" fmla="*/ 0 60000 65536"/>
                  <a:gd name="T13" fmla="*/ 0 60000 65536"/>
                  <a:gd name="T14" fmla="*/ 0 60000 65536"/>
                  <a:gd name="T15" fmla="*/ 0 w 20"/>
                  <a:gd name="T16" fmla="*/ 0 h 30"/>
                  <a:gd name="T17" fmla="*/ 20 w 20"/>
                  <a:gd name="T18" fmla="*/ 30 h 30"/>
                </a:gdLst>
                <a:ahLst/>
                <a:cxnLst>
                  <a:cxn ang="T10">
                    <a:pos x="T0" y="T1"/>
                  </a:cxn>
                  <a:cxn ang="T11">
                    <a:pos x="T2" y="T3"/>
                  </a:cxn>
                  <a:cxn ang="T12">
                    <a:pos x="T4" y="T5"/>
                  </a:cxn>
                  <a:cxn ang="T13">
                    <a:pos x="T6" y="T7"/>
                  </a:cxn>
                  <a:cxn ang="T14">
                    <a:pos x="T8" y="T9"/>
                  </a:cxn>
                </a:cxnLst>
                <a:rect l="T15" t="T16" r="T17" b="T18"/>
                <a:pathLst>
                  <a:path w="20" h="30">
                    <a:moveTo>
                      <a:pt x="19" y="20"/>
                    </a:moveTo>
                    <a:lnTo>
                      <a:pt x="0" y="29"/>
                    </a:lnTo>
                    <a:lnTo>
                      <a:pt x="0" y="9"/>
                    </a:lnTo>
                    <a:lnTo>
                      <a:pt x="19" y="0"/>
                    </a:lnTo>
                    <a:lnTo>
                      <a:pt x="19" y="2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3" name="Freeform 2285">
                <a:extLst>
                  <a:ext uri="{FF2B5EF4-FFF2-40B4-BE49-F238E27FC236}">
                    <a16:creationId xmlns:a16="http://schemas.microsoft.com/office/drawing/2014/main" id="{6DAF9F57-35C5-4269-83F1-3B7B25A7E49A}"/>
                  </a:ext>
                </a:extLst>
              </p:cNvPr>
              <p:cNvSpPr>
                <a:spLocks/>
              </p:cNvSpPr>
              <p:nvPr/>
            </p:nvSpPr>
            <p:spPr bwMode="auto">
              <a:xfrm>
                <a:off x="4820" y="2201"/>
                <a:ext cx="21" cy="16"/>
              </a:xfrm>
              <a:custGeom>
                <a:avLst/>
                <a:gdLst>
                  <a:gd name="T0" fmla="*/ 14 w 21"/>
                  <a:gd name="T1" fmla="*/ 0 h 16"/>
                  <a:gd name="T2" fmla="*/ 20 w 21"/>
                  <a:gd name="T3" fmla="*/ 5 h 16"/>
                  <a:gd name="T4" fmla="*/ 16 w 21"/>
                  <a:gd name="T5" fmla="*/ 12 h 16"/>
                  <a:gd name="T6" fmla="*/ 7 w 21"/>
                  <a:gd name="T7" fmla="*/ 15 h 16"/>
                  <a:gd name="T8" fmla="*/ 0 w 21"/>
                  <a:gd name="T9" fmla="*/ 9 h 16"/>
                  <a:gd name="T10" fmla="*/ 14 w 21"/>
                  <a:gd name="T11" fmla="*/ 0 h 16"/>
                  <a:gd name="T12" fmla="*/ 0 60000 65536"/>
                  <a:gd name="T13" fmla="*/ 0 60000 65536"/>
                  <a:gd name="T14" fmla="*/ 0 60000 65536"/>
                  <a:gd name="T15" fmla="*/ 0 60000 65536"/>
                  <a:gd name="T16" fmla="*/ 0 60000 65536"/>
                  <a:gd name="T17" fmla="*/ 0 60000 65536"/>
                  <a:gd name="T18" fmla="*/ 0 w 21"/>
                  <a:gd name="T19" fmla="*/ 0 h 16"/>
                  <a:gd name="T20" fmla="*/ 21 w 21"/>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1" h="16">
                    <a:moveTo>
                      <a:pt x="14" y="0"/>
                    </a:moveTo>
                    <a:lnTo>
                      <a:pt x="20" y="5"/>
                    </a:lnTo>
                    <a:lnTo>
                      <a:pt x="16" y="12"/>
                    </a:lnTo>
                    <a:lnTo>
                      <a:pt x="7" y="15"/>
                    </a:lnTo>
                    <a:lnTo>
                      <a:pt x="0" y="9"/>
                    </a:lnTo>
                    <a:lnTo>
                      <a:pt x="14"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4" name="Freeform 2286">
                <a:extLst>
                  <a:ext uri="{FF2B5EF4-FFF2-40B4-BE49-F238E27FC236}">
                    <a16:creationId xmlns:a16="http://schemas.microsoft.com/office/drawing/2014/main" id="{216BCA71-AEA7-4207-B5BE-5952DC292AF1}"/>
                  </a:ext>
                </a:extLst>
              </p:cNvPr>
              <p:cNvSpPr>
                <a:spLocks/>
              </p:cNvSpPr>
              <p:nvPr/>
            </p:nvSpPr>
            <p:spPr bwMode="auto">
              <a:xfrm>
                <a:off x="4820" y="2209"/>
                <a:ext cx="17" cy="23"/>
              </a:xfrm>
              <a:custGeom>
                <a:avLst/>
                <a:gdLst>
                  <a:gd name="T0" fmla="*/ 0 w 17"/>
                  <a:gd name="T1" fmla="*/ 16 h 23"/>
                  <a:gd name="T2" fmla="*/ 15 w 17"/>
                  <a:gd name="T3" fmla="*/ 22 h 23"/>
                  <a:gd name="T4" fmla="*/ 16 w 17"/>
                  <a:gd name="T5" fmla="*/ 9 h 23"/>
                  <a:gd name="T6" fmla="*/ 12 w 17"/>
                  <a:gd name="T7" fmla="*/ 4 h 23"/>
                  <a:gd name="T8" fmla="*/ 0 w 17"/>
                  <a:gd name="T9" fmla="*/ 0 h 23"/>
                  <a:gd name="T10" fmla="*/ 0 w 17"/>
                  <a:gd name="T11" fmla="*/ 16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16"/>
                    </a:moveTo>
                    <a:lnTo>
                      <a:pt x="15" y="22"/>
                    </a:lnTo>
                    <a:lnTo>
                      <a:pt x="16" y="9"/>
                    </a:lnTo>
                    <a:lnTo>
                      <a:pt x="12" y="4"/>
                    </a:lnTo>
                    <a:lnTo>
                      <a:pt x="0" y="0"/>
                    </a:lnTo>
                    <a:lnTo>
                      <a:pt x="0" y="16"/>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5" name="Freeform 2287">
                <a:extLst>
                  <a:ext uri="{FF2B5EF4-FFF2-40B4-BE49-F238E27FC236}">
                    <a16:creationId xmlns:a16="http://schemas.microsoft.com/office/drawing/2014/main" id="{B3CBF640-ADC6-4B19-B667-B89DDEFC9CA8}"/>
                  </a:ext>
                </a:extLst>
              </p:cNvPr>
              <p:cNvSpPr>
                <a:spLocks/>
              </p:cNvSpPr>
              <p:nvPr/>
            </p:nvSpPr>
            <p:spPr bwMode="auto">
              <a:xfrm>
                <a:off x="4830" y="2219"/>
                <a:ext cx="17" cy="16"/>
              </a:xfrm>
              <a:custGeom>
                <a:avLst/>
                <a:gdLst>
                  <a:gd name="T0" fmla="*/ 0 w 17"/>
                  <a:gd name="T1" fmla="*/ 11 h 16"/>
                  <a:gd name="T2" fmla="*/ 2 w 17"/>
                  <a:gd name="T3" fmla="*/ 7 h 16"/>
                  <a:gd name="T4" fmla="*/ 9 w 17"/>
                  <a:gd name="T5" fmla="*/ 9 h 16"/>
                  <a:gd name="T6" fmla="*/ 13 w 17"/>
                  <a:gd name="T7" fmla="*/ 15 h 16"/>
                  <a:gd name="T8" fmla="*/ 16 w 17"/>
                  <a:gd name="T9" fmla="*/ 14 h 16"/>
                  <a:gd name="T10" fmla="*/ 13 w 17"/>
                  <a:gd name="T11" fmla="*/ 6 h 16"/>
                  <a:gd name="T12" fmla="*/ 0 w 17"/>
                  <a:gd name="T13" fmla="*/ 0 h 16"/>
                  <a:gd name="T14" fmla="*/ 0 w 17"/>
                  <a:gd name="T15" fmla="*/ 11 h 16"/>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6"/>
                  <a:gd name="T26" fmla="*/ 17 w 1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6">
                    <a:moveTo>
                      <a:pt x="0" y="11"/>
                    </a:moveTo>
                    <a:lnTo>
                      <a:pt x="2" y="7"/>
                    </a:lnTo>
                    <a:lnTo>
                      <a:pt x="9" y="9"/>
                    </a:lnTo>
                    <a:lnTo>
                      <a:pt x="13" y="15"/>
                    </a:lnTo>
                    <a:lnTo>
                      <a:pt x="16" y="14"/>
                    </a:lnTo>
                    <a:lnTo>
                      <a:pt x="13" y="6"/>
                    </a:lnTo>
                    <a:lnTo>
                      <a:pt x="0" y="0"/>
                    </a:lnTo>
                    <a:lnTo>
                      <a:pt x="0" y="11"/>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6" name="Freeform 2288">
                <a:extLst>
                  <a:ext uri="{FF2B5EF4-FFF2-40B4-BE49-F238E27FC236}">
                    <a16:creationId xmlns:a16="http://schemas.microsoft.com/office/drawing/2014/main" id="{A56FF3F1-E399-4E9D-9D22-6D0B4C57BD5E}"/>
                  </a:ext>
                </a:extLst>
              </p:cNvPr>
              <p:cNvSpPr>
                <a:spLocks/>
              </p:cNvSpPr>
              <p:nvPr/>
            </p:nvSpPr>
            <p:spPr bwMode="auto">
              <a:xfrm>
                <a:off x="4842" y="2220"/>
                <a:ext cx="17" cy="16"/>
              </a:xfrm>
              <a:custGeom>
                <a:avLst/>
                <a:gdLst>
                  <a:gd name="T0" fmla="*/ 16 w 17"/>
                  <a:gd name="T1" fmla="*/ 10 h 16"/>
                  <a:gd name="T2" fmla="*/ 2 w 17"/>
                  <a:gd name="T3" fmla="*/ 15 h 16"/>
                  <a:gd name="T4" fmla="*/ 0 w 17"/>
                  <a:gd name="T5" fmla="*/ 5 h 16"/>
                  <a:gd name="T6" fmla="*/ 9 w 17"/>
                  <a:gd name="T7" fmla="*/ 3 h 16"/>
                  <a:gd name="T8" fmla="*/ 14 w 17"/>
                  <a:gd name="T9" fmla="*/ 0 h 16"/>
                  <a:gd name="T10" fmla="*/ 16 w 17"/>
                  <a:gd name="T11" fmla="*/ 1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0"/>
                    </a:moveTo>
                    <a:lnTo>
                      <a:pt x="2" y="15"/>
                    </a:lnTo>
                    <a:lnTo>
                      <a:pt x="0" y="5"/>
                    </a:lnTo>
                    <a:lnTo>
                      <a:pt x="9" y="3"/>
                    </a:lnTo>
                    <a:lnTo>
                      <a:pt x="14" y="0"/>
                    </a:lnTo>
                    <a:lnTo>
                      <a:pt x="16" y="1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7" name="Freeform 2289">
                <a:extLst>
                  <a:ext uri="{FF2B5EF4-FFF2-40B4-BE49-F238E27FC236}">
                    <a16:creationId xmlns:a16="http://schemas.microsoft.com/office/drawing/2014/main" id="{60A5D54E-CFCB-4FC1-85EA-AA1877F50E05}"/>
                  </a:ext>
                </a:extLst>
              </p:cNvPr>
              <p:cNvSpPr>
                <a:spLocks/>
              </p:cNvSpPr>
              <p:nvPr/>
            </p:nvSpPr>
            <p:spPr bwMode="auto">
              <a:xfrm>
                <a:off x="4821" y="2211"/>
                <a:ext cx="17" cy="16"/>
              </a:xfrm>
              <a:custGeom>
                <a:avLst/>
                <a:gdLst>
                  <a:gd name="T0" fmla="*/ 0 w 17"/>
                  <a:gd name="T1" fmla="*/ 8 h 16"/>
                  <a:gd name="T2" fmla="*/ 16 w 17"/>
                  <a:gd name="T3" fmla="*/ 15 h 16"/>
                  <a:gd name="T4" fmla="*/ 11 w 17"/>
                  <a:gd name="T5" fmla="*/ 4 h 16"/>
                  <a:gd name="T6" fmla="*/ 0 w 17"/>
                  <a:gd name="T7" fmla="*/ 0 h 16"/>
                  <a:gd name="T8" fmla="*/ 0 w 17"/>
                  <a:gd name="T9" fmla="*/ 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8"/>
                    </a:moveTo>
                    <a:lnTo>
                      <a:pt x="16" y="15"/>
                    </a:lnTo>
                    <a:lnTo>
                      <a:pt x="11" y="4"/>
                    </a:lnTo>
                    <a:lnTo>
                      <a:pt x="0" y="0"/>
                    </a:lnTo>
                    <a:lnTo>
                      <a:pt x="0" y="8"/>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8" name="Freeform 2290">
                <a:extLst>
                  <a:ext uri="{FF2B5EF4-FFF2-40B4-BE49-F238E27FC236}">
                    <a16:creationId xmlns:a16="http://schemas.microsoft.com/office/drawing/2014/main" id="{82CDC933-B099-4BA0-BD49-D97C084B932B}"/>
                  </a:ext>
                </a:extLst>
              </p:cNvPr>
              <p:cNvSpPr>
                <a:spLocks/>
              </p:cNvSpPr>
              <p:nvPr/>
            </p:nvSpPr>
            <p:spPr bwMode="auto">
              <a:xfrm>
                <a:off x="4830" y="2218"/>
                <a:ext cx="20" cy="15"/>
              </a:xfrm>
              <a:custGeom>
                <a:avLst/>
                <a:gdLst>
                  <a:gd name="T0" fmla="*/ 19 w 20"/>
                  <a:gd name="T1" fmla="*/ 11 h 15"/>
                  <a:gd name="T2" fmla="*/ 12 w 20"/>
                  <a:gd name="T3" fmla="*/ 14 h 15"/>
                  <a:gd name="T4" fmla="*/ 0 w 20"/>
                  <a:gd name="T5" fmla="*/ 3 h 15"/>
                  <a:gd name="T6" fmla="*/ 10 w 20"/>
                  <a:gd name="T7" fmla="*/ 0 h 15"/>
                  <a:gd name="T8" fmla="*/ 19 w 20"/>
                  <a:gd name="T9" fmla="*/ 11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19" y="11"/>
                    </a:moveTo>
                    <a:lnTo>
                      <a:pt x="12" y="14"/>
                    </a:lnTo>
                    <a:lnTo>
                      <a:pt x="0" y="3"/>
                    </a:lnTo>
                    <a:lnTo>
                      <a:pt x="10" y="0"/>
                    </a:lnTo>
                    <a:lnTo>
                      <a:pt x="19" y="11"/>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9" name="Freeform 2291">
                <a:extLst>
                  <a:ext uri="{FF2B5EF4-FFF2-40B4-BE49-F238E27FC236}">
                    <a16:creationId xmlns:a16="http://schemas.microsoft.com/office/drawing/2014/main" id="{578D8B2B-7DA6-419F-8F17-ACB869EACCB4}"/>
                  </a:ext>
                </a:extLst>
              </p:cNvPr>
              <p:cNvSpPr>
                <a:spLocks/>
              </p:cNvSpPr>
              <p:nvPr/>
            </p:nvSpPr>
            <p:spPr bwMode="auto">
              <a:xfrm>
                <a:off x="4840" y="2212"/>
                <a:ext cx="17" cy="16"/>
              </a:xfrm>
              <a:custGeom>
                <a:avLst/>
                <a:gdLst>
                  <a:gd name="T0" fmla="*/ 0 w 17"/>
                  <a:gd name="T1" fmla="*/ 7 h 16"/>
                  <a:gd name="T2" fmla="*/ 3 w 17"/>
                  <a:gd name="T3" fmla="*/ 0 h 16"/>
                  <a:gd name="T4" fmla="*/ 16 w 17"/>
                  <a:gd name="T5" fmla="*/ 11 h 16"/>
                  <a:gd name="T6" fmla="*/ 11 w 17"/>
                  <a:gd name="T7" fmla="*/ 15 h 16"/>
                  <a:gd name="T8" fmla="*/ 0 w 17"/>
                  <a:gd name="T9" fmla="*/ 7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7"/>
                    </a:moveTo>
                    <a:lnTo>
                      <a:pt x="3" y="0"/>
                    </a:lnTo>
                    <a:lnTo>
                      <a:pt x="16" y="11"/>
                    </a:lnTo>
                    <a:lnTo>
                      <a:pt x="11" y="15"/>
                    </a:lnTo>
                    <a:lnTo>
                      <a:pt x="0" y="7"/>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0" name="Freeform 2292">
                <a:extLst>
                  <a:ext uri="{FF2B5EF4-FFF2-40B4-BE49-F238E27FC236}">
                    <a16:creationId xmlns:a16="http://schemas.microsoft.com/office/drawing/2014/main" id="{0921F548-82F9-4163-BE62-FFD5D44A52E7}"/>
                  </a:ext>
                </a:extLst>
              </p:cNvPr>
              <p:cNvSpPr>
                <a:spLocks/>
              </p:cNvSpPr>
              <p:nvPr/>
            </p:nvSpPr>
            <p:spPr bwMode="auto">
              <a:xfrm>
                <a:off x="4828" y="2208"/>
                <a:ext cx="18" cy="16"/>
              </a:xfrm>
              <a:custGeom>
                <a:avLst/>
                <a:gdLst>
                  <a:gd name="T0" fmla="*/ 17 w 18"/>
                  <a:gd name="T1" fmla="*/ 11 h 16"/>
                  <a:gd name="T2" fmla="*/ 3 w 18"/>
                  <a:gd name="T3" fmla="*/ 15 h 16"/>
                  <a:gd name="T4" fmla="*/ 0 w 18"/>
                  <a:gd name="T5" fmla="*/ 3 h 16"/>
                  <a:gd name="T6" fmla="*/ 12 w 18"/>
                  <a:gd name="T7" fmla="*/ 0 h 16"/>
                  <a:gd name="T8" fmla="*/ 17 w 18"/>
                  <a:gd name="T9" fmla="*/ 11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17" y="11"/>
                    </a:moveTo>
                    <a:lnTo>
                      <a:pt x="3" y="15"/>
                    </a:lnTo>
                    <a:lnTo>
                      <a:pt x="0" y="3"/>
                    </a:lnTo>
                    <a:lnTo>
                      <a:pt x="12" y="0"/>
                    </a:lnTo>
                    <a:lnTo>
                      <a:pt x="17"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1" name="Freeform 2293">
                <a:extLst>
                  <a:ext uri="{FF2B5EF4-FFF2-40B4-BE49-F238E27FC236}">
                    <a16:creationId xmlns:a16="http://schemas.microsoft.com/office/drawing/2014/main" id="{B9345DFE-F633-4A1F-84E6-9A7F6E6754CA}"/>
                  </a:ext>
                </a:extLst>
              </p:cNvPr>
              <p:cNvSpPr>
                <a:spLocks/>
              </p:cNvSpPr>
              <p:nvPr/>
            </p:nvSpPr>
            <p:spPr bwMode="auto">
              <a:xfrm>
                <a:off x="4720" y="2236"/>
                <a:ext cx="99" cy="53"/>
              </a:xfrm>
              <a:custGeom>
                <a:avLst/>
                <a:gdLst>
                  <a:gd name="T0" fmla="*/ 98 w 99"/>
                  <a:gd name="T1" fmla="*/ 10 h 53"/>
                  <a:gd name="T2" fmla="*/ 78 w 99"/>
                  <a:gd name="T3" fmla="*/ 0 h 53"/>
                  <a:gd name="T4" fmla="*/ 0 w 99"/>
                  <a:gd name="T5" fmla="*/ 42 h 53"/>
                  <a:gd name="T6" fmla="*/ 20 w 99"/>
                  <a:gd name="T7" fmla="*/ 52 h 53"/>
                  <a:gd name="T8" fmla="*/ 98 w 99"/>
                  <a:gd name="T9" fmla="*/ 10 h 53"/>
                  <a:gd name="T10" fmla="*/ 0 60000 65536"/>
                  <a:gd name="T11" fmla="*/ 0 60000 65536"/>
                  <a:gd name="T12" fmla="*/ 0 60000 65536"/>
                  <a:gd name="T13" fmla="*/ 0 60000 65536"/>
                  <a:gd name="T14" fmla="*/ 0 60000 65536"/>
                  <a:gd name="T15" fmla="*/ 0 w 99"/>
                  <a:gd name="T16" fmla="*/ 0 h 53"/>
                  <a:gd name="T17" fmla="*/ 99 w 99"/>
                  <a:gd name="T18" fmla="*/ 53 h 53"/>
                </a:gdLst>
                <a:ahLst/>
                <a:cxnLst>
                  <a:cxn ang="T10">
                    <a:pos x="T0" y="T1"/>
                  </a:cxn>
                  <a:cxn ang="T11">
                    <a:pos x="T2" y="T3"/>
                  </a:cxn>
                  <a:cxn ang="T12">
                    <a:pos x="T4" y="T5"/>
                  </a:cxn>
                  <a:cxn ang="T13">
                    <a:pos x="T6" y="T7"/>
                  </a:cxn>
                  <a:cxn ang="T14">
                    <a:pos x="T8" y="T9"/>
                  </a:cxn>
                </a:cxnLst>
                <a:rect l="T15" t="T16" r="T17" b="T18"/>
                <a:pathLst>
                  <a:path w="99" h="53">
                    <a:moveTo>
                      <a:pt x="98" y="10"/>
                    </a:moveTo>
                    <a:lnTo>
                      <a:pt x="78" y="0"/>
                    </a:lnTo>
                    <a:lnTo>
                      <a:pt x="0" y="42"/>
                    </a:lnTo>
                    <a:lnTo>
                      <a:pt x="20" y="52"/>
                    </a:lnTo>
                    <a:lnTo>
                      <a:pt x="98"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2" name="Freeform 2294">
                <a:extLst>
                  <a:ext uri="{FF2B5EF4-FFF2-40B4-BE49-F238E27FC236}">
                    <a16:creationId xmlns:a16="http://schemas.microsoft.com/office/drawing/2014/main" id="{8428B84C-F6D4-48EA-8D3B-E15874EB6770}"/>
                  </a:ext>
                </a:extLst>
              </p:cNvPr>
              <p:cNvSpPr>
                <a:spLocks/>
              </p:cNvSpPr>
              <p:nvPr/>
            </p:nvSpPr>
            <p:spPr bwMode="auto">
              <a:xfrm>
                <a:off x="4651" y="2200"/>
                <a:ext cx="97" cy="52"/>
              </a:xfrm>
              <a:custGeom>
                <a:avLst/>
                <a:gdLst>
                  <a:gd name="T0" fmla="*/ 96 w 97"/>
                  <a:gd name="T1" fmla="*/ 10 h 52"/>
                  <a:gd name="T2" fmla="*/ 76 w 97"/>
                  <a:gd name="T3" fmla="*/ 0 h 52"/>
                  <a:gd name="T4" fmla="*/ 0 w 97"/>
                  <a:gd name="T5" fmla="*/ 40 h 52"/>
                  <a:gd name="T6" fmla="*/ 19 w 97"/>
                  <a:gd name="T7" fmla="*/ 51 h 52"/>
                  <a:gd name="T8" fmla="*/ 96 w 97"/>
                  <a:gd name="T9" fmla="*/ 10 h 52"/>
                  <a:gd name="T10" fmla="*/ 0 60000 65536"/>
                  <a:gd name="T11" fmla="*/ 0 60000 65536"/>
                  <a:gd name="T12" fmla="*/ 0 60000 65536"/>
                  <a:gd name="T13" fmla="*/ 0 60000 65536"/>
                  <a:gd name="T14" fmla="*/ 0 60000 65536"/>
                  <a:gd name="T15" fmla="*/ 0 w 97"/>
                  <a:gd name="T16" fmla="*/ 0 h 52"/>
                  <a:gd name="T17" fmla="*/ 97 w 97"/>
                  <a:gd name="T18" fmla="*/ 52 h 52"/>
                </a:gdLst>
                <a:ahLst/>
                <a:cxnLst>
                  <a:cxn ang="T10">
                    <a:pos x="T0" y="T1"/>
                  </a:cxn>
                  <a:cxn ang="T11">
                    <a:pos x="T2" y="T3"/>
                  </a:cxn>
                  <a:cxn ang="T12">
                    <a:pos x="T4" y="T5"/>
                  </a:cxn>
                  <a:cxn ang="T13">
                    <a:pos x="T6" y="T7"/>
                  </a:cxn>
                  <a:cxn ang="T14">
                    <a:pos x="T8" y="T9"/>
                  </a:cxn>
                </a:cxnLst>
                <a:rect l="T15" t="T16" r="T17" b="T18"/>
                <a:pathLst>
                  <a:path w="97" h="52">
                    <a:moveTo>
                      <a:pt x="96" y="10"/>
                    </a:moveTo>
                    <a:lnTo>
                      <a:pt x="76" y="0"/>
                    </a:lnTo>
                    <a:lnTo>
                      <a:pt x="0" y="40"/>
                    </a:lnTo>
                    <a:lnTo>
                      <a:pt x="19" y="51"/>
                    </a:lnTo>
                    <a:lnTo>
                      <a:pt x="96"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3" name="Freeform 2295">
                <a:extLst>
                  <a:ext uri="{FF2B5EF4-FFF2-40B4-BE49-F238E27FC236}">
                    <a16:creationId xmlns:a16="http://schemas.microsoft.com/office/drawing/2014/main" id="{386E7FF6-BF20-4F2E-9FDD-EB7A229D41E3}"/>
                  </a:ext>
                </a:extLst>
              </p:cNvPr>
              <p:cNvSpPr>
                <a:spLocks/>
              </p:cNvSpPr>
              <p:nvPr/>
            </p:nvSpPr>
            <p:spPr bwMode="auto">
              <a:xfrm>
                <a:off x="4413" y="2219"/>
                <a:ext cx="75" cy="131"/>
              </a:xfrm>
              <a:custGeom>
                <a:avLst/>
                <a:gdLst>
                  <a:gd name="T0" fmla="*/ 74 w 75"/>
                  <a:gd name="T1" fmla="*/ 39 h 131"/>
                  <a:gd name="T2" fmla="*/ 0 w 75"/>
                  <a:gd name="T3" fmla="*/ 0 h 131"/>
                  <a:gd name="T4" fmla="*/ 0 w 75"/>
                  <a:gd name="T5" fmla="*/ 90 h 131"/>
                  <a:gd name="T6" fmla="*/ 74 w 75"/>
                  <a:gd name="T7" fmla="*/ 130 h 131"/>
                  <a:gd name="T8" fmla="*/ 74 w 75"/>
                  <a:gd name="T9" fmla="*/ 39 h 131"/>
                  <a:gd name="T10" fmla="*/ 0 60000 65536"/>
                  <a:gd name="T11" fmla="*/ 0 60000 65536"/>
                  <a:gd name="T12" fmla="*/ 0 60000 65536"/>
                  <a:gd name="T13" fmla="*/ 0 60000 65536"/>
                  <a:gd name="T14" fmla="*/ 0 60000 65536"/>
                  <a:gd name="T15" fmla="*/ 0 w 75"/>
                  <a:gd name="T16" fmla="*/ 0 h 131"/>
                  <a:gd name="T17" fmla="*/ 75 w 75"/>
                  <a:gd name="T18" fmla="*/ 131 h 131"/>
                </a:gdLst>
                <a:ahLst/>
                <a:cxnLst>
                  <a:cxn ang="T10">
                    <a:pos x="T0" y="T1"/>
                  </a:cxn>
                  <a:cxn ang="T11">
                    <a:pos x="T2" y="T3"/>
                  </a:cxn>
                  <a:cxn ang="T12">
                    <a:pos x="T4" y="T5"/>
                  </a:cxn>
                  <a:cxn ang="T13">
                    <a:pos x="T6" y="T7"/>
                  </a:cxn>
                  <a:cxn ang="T14">
                    <a:pos x="T8" y="T9"/>
                  </a:cxn>
                </a:cxnLst>
                <a:rect l="T15" t="T16" r="T17" b="T18"/>
                <a:pathLst>
                  <a:path w="75" h="131">
                    <a:moveTo>
                      <a:pt x="74" y="39"/>
                    </a:moveTo>
                    <a:lnTo>
                      <a:pt x="0" y="0"/>
                    </a:lnTo>
                    <a:lnTo>
                      <a:pt x="0" y="90"/>
                    </a:lnTo>
                    <a:lnTo>
                      <a:pt x="74" y="130"/>
                    </a:lnTo>
                    <a:lnTo>
                      <a:pt x="74" y="39"/>
                    </a:lnTo>
                  </a:path>
                </a:pathLst>
              </a:custGeom>
              <a:solidFill>
                <a:srgbClr val="A19ACB"/>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4" name="Freeform 2296">
                <a:extLst>
                  <a:ext uri="{FF2B5EF4-FFF2-40B4-BE49-F238E27FC236}">
                    <a16:creationId xmlns:a16="http://schemas.microsoft.com/office/drawing/2014/main" id="{F1473E8C-F5F6-417A-A6BA-E06BC850D6DB}"/>
                  </a:ext>
                </a:extLst>
              </p:cNvPr>
              <p:cNvSpPr>
                <a:spLocks/>
              </p:cNvSpPr>
              <p:nvPr/>
            </p:nvSpPr>
            <p:spPr bwMode="auto">
              <a:xfrm>
                <a:off x="4413" y="2128"/>
                <a:ext cx="247" cy="132"/>
              </a:xfrm>
              <a:custGeom>
                <a:avLst/>
                <a:gdLst>
                  <a:gd name="T0" fmla="*/ 246 w 247"/>
                  <a:gd name="T1" fmla="*/ 39 h 132"/>
                  <a:gd name="T2" fmla="*/ 171 w 247"/>
                  <a:gd name="T3" fmla="*/ 0 h 132"/>
                  <a:gd name="T4" fmla="*/ 0 w 247"/>
                  <a:gd name="T5" fmla="*/ 91 h 132"/>
                  <a:gd name="T6" fmla="*/ 74 w 247"/>
                  <a:gd name="T7" fmla="*/ 131 h 132"/>
                  <a:gd name="T8" fmla="*/ 246 w 247"/>
                  <a:gd name="T9" fmla="*/ 39 h 132"/>
                  <a:gd name="T10" fmla="*/ 0 60000 65536"/>
                  <a:gd name="T11" fmla="*/ 0 60000 65536"/>
                  <a:gd name="T12" fmla="*/ 0 60000 65536"/>
                  <a:gd name="T13" fmla="*/ 0 60000 65536"/>
                  <a:gd name="T14" fmla="*/ 0 60000 65536"/>
                  <a:gd name="T15" fmla="*/ 0 w 247"/>
                  <a:gd name="T16" fmla="*/ 0 h 132"/>
                  <a:gd name="T17" fmla="*/ 247 w 247"/>
                  <a:gd name="T18" fmla="*/ 132 h 132"/>
                </a:gdLst>
                <a:ahLst/>
                <a:cxnLst>
                  <a:cxn ang="T10">
                    <a:pos x="T0" y="T1"/>
                  </a:cxn>
                  <a:cxn ang="T11">
                    <a:pos x="T2" y="T3"/>
                  </a:cxn>
                  <a:cxn ang="T12">
                    <a:pos x="T4" y="T5"/>
                  </a:cxn>
                  <a:cxn ang="T13">
                    <a:pos x="T6" y="T7"/>
                  </a:cxn>
                  <a:cxn ang="T14">
                    <a:pos x="T8" y="T9"/>
                  </a:cxn>
                </a:cxnLst>
                <a:rect l="T15" t="T16" r="T17" b="T18"/>
                <a:pathLst>
                  <a:path w="247" h="132">
                    <a:moveTo>
                      <a:pt x="246" y="39"/>
                    </a:moveTo>
                    <a:lnTo>
                      <a:pt x="171" y="0"/>
                    </a:lnTo>
                    <a:lnTo>
                      <a:pt x="0" y="91"/>
                    </a:lnTo>
                    <a:lnTo>
                      <a:pt x="74" y="131"/>
                    </a:lnTo>
                    <a:lnTo>
                      <a:pt x="246" y="39"/>
                    </a:lnTo>
                  </a:path>
                </a:pathLst>
              </a:custGeom>
              <a:solidFill>
                <a:srgbClr val="D0CDE5"/>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5" name="Freeform 2297">
                <a:extLst>
                  <a:ext uri="{FF2B5EF4-FFF2-40B4-BE49-F238E27FC236}">
                    <a16:creationId xmlns:a16="http://schemas.microsoft.com/office/drawing/2014/main" id="{29580091-6D70-4AD8-AAF8-6210E0F919B0}"/>
                  </a:ext>
                </a:extLst>
              </p:cNvPr>
              <p:cNvSpPr>
                <a:spLocks/>
              </p:cNvSpPr>
              <p:nvPr/>
            </p:nvSpPr>
            <p:spPr bwMode="auto">
              <a:xfrm>
                <a:off x="4487" y="2168"/>
                <a:ext cx="173" cy="182"/>
              </a:xfrm>
              <a:custGeom>
                <a:avLst/>
                <a:gdLst>
                  <a:gd name="T0" fmla="*/ 172 w 173"/>
                  <a:gd name="T1" fmla="*/ 0 h 182"/>
                  <a:gd name="T2" fmla="*/ 0 w 173"/>
                  <a:gd name="T3" fmla="*/ 90 h 182"/>
                  <a:gd name="T4" fmla="*/ 0 w 173"/>
                  <a:gd name="T5" fmla="*/ 181 h 182"/>
                  <a:gd name="T6" fmla="*/ 172 w 173"/>
                  <a:gd name="T7" fmla="*/ 90 h 182"/>
                  <a:gd name="T8" fmla="*/ 172 w 173"/>
                  <a:gd name="T9" fmla="*/ 0 h 182"/>
                  <a:gd name="T10" fmla="*/ 0 60000 65536"/>
                  <a:gd name="T11" fmla="*/ 0 60000 65536"/>
                  <a:gd name="T12" fmla="*/ 0 60000 65536"/>
                  <a:gd name="T13" fmla="*/ 0 60000 65536"/>
                  <a:gd name="T14" fmla="*/ 0 60000 65536"/>
                  <a:gd name="T15" fmla="*/ 0 w 173"/>
                  <a:gd name="T16" fmla="*/ 0 h 182"/>
                  <a:gd name="T17" fmla="*/ 173 w 173"/>
                  <a:gd name="T18" fmla="*/ 182 h 182"/>
                </a:gdLst>
                <a:ahLst/>
                <a:cxnLst>
                  <a:cxn ang="T10">
                    <a:pos x="T0" y="T1"/>
                  </a:cxn>
                  <a:cxn ang="T11">
                    <a:pos x="T2" y="T3"/>
                  </a:cxn>
                  <a:cxn ang="T12">
                    <a:pos x="T4" y="T5"/>
                  </a:cxn>
                  <a:cxn ang="T13">
                    <a:pos x="T6" y="T7"/>
                  </a:cxn>
                  <a:cxn ang="T14">
                    <a:pos x="T8" y="T9"/>
                  </a:cxn>
                </a:cxnLst>
                <a:rect l="T15" t="T16" r="T17" b="T18"/>
                <a:pathLst>
                  <a:path w="173" h="182">
                    <a:moveTo>
                      <a:pt x="172" y="0"/>
                    </a:moveTo>
                    <a:lnTo>
                      <a:pt x="0" y="90"/>
                    </a:lnTo>
                    <a:lnTo>
                      <a:pt x="0" y="181"/>
                    </a:lnTo>
                    <a:lnTo>
                      <a:pt x="172" y="90"/>
                    </a:lnTo>
                    <a:lnTo>
                      <a:pt x="172" y="0"/>
                    </a:lnTo>
                  </a:path>
                </a:pathLst>
              </a:custGeom>
              <a:solidFill>
                <a:srgbClr val="3E347E"/>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6" name="Freeform 2298">
                <a:extLst>
                  <a:ext uri="{FF2B5EF4-FFF2-40B4-BE49-F238E27FC236}">
                    <a16:creationId xmlns:a16="http://schemas.microsoft.com/office/drawing/2014/main" id="{0B7E213C-775C-44E0-9BFB-E71145306A9D}"/>
                  </a:ext>
                </a:extLst>
              </p:cNvPr>
              <p:cNvSpPr>
                <a:spLocks/>
              </p:cNvSpPr>
              <p:nvPr/>
            </p:nvSpPr>
            <p:spPr bwMode="auto">
              <a:xfrm>
                <a:off x="4505" y="2274"/>
                <a:ext cx="150" cy="144"/>
              </a:xfrm>
              <a:custGeom>
                <a:avLst/>
                <a:gdLst>
                  <a:gd name="T0" fmla="*/ 149 w 150"/>
                  <a:gd name="T1" fmla="*/ 78 h 144"/>
                  <a:gd name="T2" fmla="*/ 0 w 150"/>
                  <a:gd name="T3" fmla="*/ 0 h 144"/>
                  <a:gd name="T4" fmla="*/ 0 w 150"/>
                  <a:gd name="T5" fmla="*/ 64 h 144"/>
                  <a:gd name="T6" fmla="*/ 149 w 150"/>
                  <a:gd name="T7" fmla="*/ 143 h 144"/>
                  <a:gd name="T8" fmla="*/ 149 w 150"/>
                  <a:gd name="T9" fmla="*/ 78 h 144"/>
                  <a:gd name="T10" fmla="*/ 0 60000 65536"/>
                  <a:gd name="T11" fmla="*/ 0 60000 65536"/>
                  <a:gd name="T12" fmla="*/ 0 60000 65536"/>
                  <a:gd name="T13" fmla="*/ 0 60000 65536"/>
                  <a:gd name="T14" fmla="*/ 0 60000 65536"/>
                  <a:gd name="T15" fmla="*/ 0 w 150"/>
                  <a:gd name="T16" fmla="*/ 0 h 144"/>
                  <a:gd name="T17" fmla="*/ 150 w 150"/>
                  <a:gd name="T18" fmla="*/ 144 h 144"/>
                </a:gdLst>
                <a:ahLst/>
                <a:cxnLst>
                  <a:cxn ang="T10">
                    <a:pos x="T0" y="T1"/>
                  </a:cxn>
                  <a:cxn ang="T11">
                    <a:pos x="T2" y="T3"/>
                  </a:cxn>
                  <a:cxn ang="T12">
                    <a:pos x="T4" y="T5"/>
                  </a:cxn>
                  <a:cxn ang="T13">
                    <a:pos x="T6" y="T7"/>
                  </a:cxn>
                  <a:cxn ang="T14">
                    <a:pos x="T8" y="T9"/>
                  </a:cxn>
                </a:cxnLst>
                <a:rect l="T15" t="T16" r="T17" b="T18"/>
                <a:pathLst>
                  <a:path w="150" h="144">
                    <a:moveTo>
                      <a:pt x="149" y="78"/>
                    </a:moveTo>
                    <a:lnTo>
                      <a:pt x="0" y="0"/>
                    </a:lnTo>
                    <a:lnTo>
                      <a:pt x="0" y="64"/>
                    </a:lnTo>
                    <a:lnTo>
                      <a:pt x="149" y="143"/>
                    </a:lnTo>
                    <a:lnTo>
                      <a:pt x="149" y="78"/>
                    </a:lnTo>
                  </a:path>
                </a:pathLst>
              </a:custGeom>
              <a:solidFill>
                <a:srgbClr val="A19ACB"/>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7" name="Freeform 2299">
                <a:extLst>
                  <a:ext uri="{FF2B5EF4-FFF2-40B4-BE49-F238E27FC236}">
                    <a16:creationId xmlns:a16="http://schemas.microsoft.com/office/drawing/2014/main" id="{1609525E-BD61-4E4B-8EEE-659CE91FBBB4}"/>
                  </a:ext>
                </a:extLst>
              </p:cNvPr>
              <p:cNvSpPr>
                <a:spLocks/>
              </p:cNvSpPr>
              <p:nvPr/>
            </p:nvSpPr>
            <p:spPr bwMode="auto">
              <a:xfrm>
                <a:off x="4504" y="2198"/>
                <a:ext cx="292" cy="155"/>
              </a:xfrm>
              <a:custGeom>
                <a:avLst/>
                <a:gdLst>
                  <a:gd name="T0" fmla="*/ 291 w 292"/>
                  <a:gd name="T1" fmla="*/ 79 h 155"/>
                  <a:gd name="T2" fmla="*/ 141 w 292"/>
                  <a:gd name="T3" fmla="*/ 0 h 155"/>
                  <a:gd name="T4" fmla="*/ 0 w 292"/>
                  <a:gd name="T5" fmla="*/ 74 h 155"/>
                  <a:gd name="T6" fmla="*/ 149 w 292"/>
                  <a:gd name="T7" fmla="*/ 154 h 155"/>
                  <a:gd name="T8" fmla="*/ 291 w 292"/>
                  <a:gd name="T9" fmla="*/ 79 h 155"/>
                  <a:gd name="T10" fmla="*/ 0 60000 65536"/>
                  <a:gd name="T11" fmla="*/ 0 60000 65536"/>
                  <a:gd name="T12" fmla="*/ 0 60000 65536"/>
                  <a:gd name="T13" fmla="*/ 0 60000 65536"/>
                  <a:gd name="T14" fmla="*/ 0 60000 65536"/>
                  <a:gd name="T15" fmla="*/ 0 w 292"/>
                  <a:gd name="T16" fmla="*/ 0 h 155"/>
                  <a:gd name="T17" fmla="*/ 292 w 292"/>
                  <a:gd name="T18" fmla="*/ 155 h 155"/>
                </a:gdLst>
                <a:ahLst/>
                <a:cxnLst>
                  <a:cxn ang="T10">
                    <a:pos x="T0" y="T1"/>
                  </a:cxn>
                  <a:cxn ang="T11">
                    <a:pos x="T2" y="T3"/>
                  </a:cxn>
                  <a:cxn ang="T12">
                    <a:pos x="T4" y="T5"/>
                  </a:cxn>
                  <a:cxn ang="T13">
                    <a:pos x="T6" y="T7"/>
                  </a:cxn>
                  <a:cxn ang="T14">
                    <a:pos x="T8" y="T9"/>
                  </a:cxn>
                </a:cxnLst>
                <a:rect l="T15" t="T16" r="T17" b="T18"/>
                <a:pathLst>
                  <a:path w="292" h="155">
                    <a:moveTo>
                      <a:pt x="291" y="79"/>
                    </a:moveTo>
                    <a:lnTo>
                      <a:pt x="141" y="0"/>
                    </a:lnTo>
                    <a:lnTo>
                      <a:pt x="0" y="74"/>
                    </a:lnTo>
                    <a:lnTo>
                      <a:pt x="149" y="154"/>
                    </a:lnTo>
                    <a:lnTo>
                      <a:pt x="291" y="79"/>
                    </a:lnTo>
                  </a:path>
                </a:pathLst>
              </a:custGeom>
              <a:solidFill>
                <a:srgbClr val="D0CDE5"/>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8" name="Freeform 2300">
                <a:extLst>
                  <a:ext uri="{FF2B5EF4-FFF2-40B4-BE49-F238E27FC236}">
                    <a16:creationId xmlns:a16="http://schemas.microsoft.com/office/drawing/2014/main" id="{9A01E463-A52E-489D-93D5-596362E059C5}"/>
                  </a:ext>
                </a:extLst>
              </p:cNvPr>
              <p:cNvSpPr>
                <a:spLocks/>
              </p:cNvSpPr>
              <p:nvPr/>
            </p:nvSpPr>
            <p:spPr bwMode="auto">
              <a:xfrm>
                <a:off x="4654" y="2277"/>
                <a:ext cx="143" cy="141"/>
              </a:xfrm>
              <a:custGeom>
                <a:avLst/>
                <a:gdLst>
                  <a:gd name="T0" fmla="*/ 142 w 143"/>
                  <a:gd name="T1" fmla="*/ 0 h 141"/>
                  <a:gd name="T2" fmla="*/ 0 w 143"/>
                  <a:gd name="T3" fmla="*/ 75 h 141"/>
                  <a:gd name="T4" fmla="*/ 0 w 143"/>
                  <a:gd name="T5" fmla="*/ 140 h 141"/>
                  <a:gd name="T6" fmla="*/ 142 w 143"/>
                  <a:gd name="T7" fmla="*/ 65 h 141"/>
                  <a:gd name="T8" fmla="*/ 142 w 143"/>
                  <a:gd name="T9" fmla="*/ 0 h 141"/>
                  <a:gd name="T10" fmla="*/ 0 60000 65536"/>
                  <a:gd name="T11" fmla="*/ 0 60000 65536"/>
                  <a:gd name="T12" fmla="*/ 0 60000 65536"/>
                  <a:gd name="T13" fmla="*/ 0 60000 65536"/>
                  <a:gd name="T14" fmla="*/ 0 60000 65536"/>
                  <a:gd name="T15" fmla="*/ 0 w 143"/>
                  <a:gd name="T16" fmla="*/ 0 h 141"/>
                  <a:gd name="T17" fmla="*/ 143 w 143"/>
                  <a:gd name="T18" fmla="*/ 141 h 141"/>
                </a:gdLst>
                <a:ahLst/>
                <a:cxnLst>
                  <a:cxn ang="T10">
                    <a:pos x="T0" y="T1"/>
                  </a:cxn>
                  <a:cxn ang="T11">
                    <a:pos x="T2" y="T3"/>
                  </a:cxn>
                  <a:cxn ang="T12">
                    <a:pos x="T4" y="T5"/>
                  </a:cxn>
                  <a:cxn ang="T13">
                    <a:pos x="T6" y="T7"/>
                  </a:cxn>
                  <a:cxn ang="T14">
                    <a:pos x="T8" y="T9"/>
                  </a:cxn>
                </a:cxnLst>
                <a:rect l="T15" t="T16" r="T17" b="T18"/>
                <a:pathLst>
                  <a:path w="143" h="141">
                    <a:moveTo>
                      <a:pt x="142" y="0"/>
                    </a:moveTo>
                    <a:lnTo>
                      <a:pt x="0" y="75"/>
                    </a:lnTo>
                    <a:lnTo>
                      <a:pt x="0" y="140"/>
                    </a:lnTo>
                    <a:lnTo>
                      <a:pt x="142" y="65"/>
                    </a:lnTo>
                    <a:lnTo>
                      <a:pt x="142" y="0"/>
                    </a:lnTo>
                  </a:path>
                </a:pathLst>
              </a:custGeom>
              <a:solidFill>
                <a:srgbClr val="3E347E"/>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9" name="Freeform 2301">
                <a:extLst>
                  <a:ext uri="{FF2B5EF4-FFF2-40B4-BE49-F238E27FC236}">
                    <a16:creationId xmlns:a16="http://schemas.microsoft.com/office/drawing/2014/main" id="{E4DCB091-1E21-47AC-A7E6-A68ECCB52AEE}"/>
                  </a:ext>
                </a:extLst>
              </p:cNvPr>
              <p:cNvSpPr>
                <a:spLocks/>
              </p:cNvSpPr>
              <p:nvPr/>
            </p:nvSpPr>
            <p:spPr bwMode="auto">
              <a:xfrm>
                <a:off x="4515" y="2308"/>
                <a:ext cx="26" cy="45"/>
              </a:xfrm>
              <a:custGeom>
                <a:avLst/>
                <a:gdLst>
                  <a:gd name="T0" fmla="*/ 25 w 26"/>
                  <a:gd name="T1" fmla="*/ 44 h 45"/>
                  <a:gd name="T2" fmla="*/ 25 w 26"/>
                  <a:gd name="T3" fmla="*/ 13 h 45"/>
                  <a:gd name="T4" fmla="*/ 0 w 26"/>
                  <a:gd name="T5" fmla="*/ 0 h 45"/>
                  <a:gd name="T6" fmla="*/ 0 w 26"/>
                  <a:gd name="T7" fmla="*/ 31 h 45"/>
                  <a:gd name="T8" fmla="*/ 25 w 26"/>
                  <a:gd name="T9" fmla="*/ 44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25" y="44"/>
                    </a:moveTo>
                    <a:lnTo>
                      <a:pt x="25" y="13"/>
                    </a:lnTo>
                    <a:lnTo>
                      <a:pt x="0" y="0"/>
                    </a:lnTo>
                    <a:lnTo>
                      <a:pt x="0" y="31"/>
                    </a:lnTo>
                    <a:lnTo>
                      <a:pt x="25" y="4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70" name="Freeform 2302">
                <a:extLst>
                  <a:ext uri="{FF2B5EF4-FFF2-40B4-BE49-F238E27FC236}">
                    <a16:creationId xmlns:a16="http://schemas.microsoft.com/office/drawing/2014/main" id="{5E791792-AC28-4D9B-9F69-B394127977AC}"/>
                  </a:ext>
                </a:extLst>
              </p:cNvPr>
              <p:cNvSpPr>
                <a:spLocks/>
              </p:cNvSpPr>
              <p:nvPr/>
            </p:nvSpPr>
            <p:spPr bwMode="auto">
              <a:xfrm>
                <a:off x="4515" y="2337"/>
                <a:ext cx="26" cy="16"/>
              </a:xfrm>
              <a:custGeom>
                <a:avLst/>
                <a:gdLst>
                  <a:gd name="T0" fmla="*/ 25 w 26"/>
                  <a:gd name="T1" fmla="*/ 10 h 16"/>
                  <a:gd name="T2" fmla="*/ 4 w 26"/>
                  <a:gd name="T3" fmla="*/ 0 h 16"/>
                  <a:gd name="T4" fmla="*/ 0 w 26"/>
                  <a:gd name="T5" fmla="*/ 2 h 16"/>
                  <a:gd name="T6" fmla="*/ 25 w 26"/>
                  <a:gd name="T7" fmla="*/ 15 h 16"/>
                  <a:gd name="T8" fmla="*/ 25 w 26"/>
                  <a:gd name="T9" fmla="*/ 1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25" y="10"/>
                    </a:moveTo>
                    <a:lnTo>
                      <a:pt x="4" y="0"/>
                    </a:lnTo>
                    <a:lnTo>
                      <a:pt x="0" y="2"/>
                    </a:lnTo>
                    <a:lnTo>
                      <a:pt x="25" y="15"/>
                    </a:lnTo>
                    <a:lnTo>
                      <a:pt x="25" y="10"/>
                    </a:lnTo>
                  </a:path>
                </a:pathLst>
              </a:custGeom>
              <a:solidFill>
                <a:srgbClr val="D0CDE5"/>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71" name="Freeform 2303">
                <a:extLst>
                  <a:ext uri="{FF2B5EF4-FFF2-40B4-BE49-F238E27FC236}">
                    <a16:creationId xmlns:a16="http://schemas.microsoft.com/office/drawing/2014/main" id="{F1AC6B06-E790-41D6-9C61-8447CDB688FF}"/>
                  </a:ext>
                </a:extLst>
              </p:cNvPr>
              <p:cNvSpPr>
                <a:spLocks/>
              </p:cNvSpPr>
              <p:nvPr/>
            </p:nvSpPr>
            <p:spPr bwMode="auto">
              <a:xfrm>
                <a:off x="4547" y="2325"/>
                <a:ext cx="26" cy="46"/>
              </a:xfrm>
              <a:custGeom>
                <a:avLst/>
                <a:gdLst>
                  <a:gd name="T0" fmla="*/ 25 w 26"/>
                  <a:gd name="T1" fmla="*/ 45 h 46"/>
                  <a:gd name="T2" fmla="*/ 25 w 26"/>
                  <a:gd name="T3" fmla="*/ 13 h 46"/>
                  <a:gd name="T4" fmla="*/ 0 w 26"/>
                  <a:gd name="T5" fmla="*/ 0 h 46"/>
                  <a:gd name="T6" fmla="*/ 0 w 26"/>
                  <a:gd name="T7" fmla="*/ 31 h 46"/>
                  <a:gd name="T8" fmla="*/ 25 w 26"/>
                  <a:gd name="T9" fmla="*/ 45 h 46"/>
                  <a:gd name="T10" fmla="*/ 0 60000 65536"/>
                  <a:gd name="T11" fmla="*/ 0 60000 65536"/>
                  <a:gd name="T12" fmla="*/ 0 60000 65536"/>
                  <a:gd name="T13" fmla="*/ 0 60000 65536"/>
                  <a:gd name="T14" fmla="*/ 0 60000 65536"/>
                  <a:gd name="T15" fmla="*/ 0 w 26"/>
                  <a:gd name="T16" fmla="*/ 0 h 46"/>
                  <a:gd name="T17" fmla="*/ 26 w 26"/>
                  <a:gd name="T18" fmla="*/ 46 h 46"/>
                </a:gdLst>
                <a:ahLst/>
                <a:cxnLst>
                  <a:cxn ang="T10">
                    <a:pos x="T0" y="T1"/>
                  </a:cxn>
                  <a:cxn ang="T11">
                    <a:pos x="T2" y="T3"/>
                  </a:cxn>
                  <a:cxn ang="T12">
                    <a:pos x="T4" y="T5"/>
                  </a:cxn>
                  <a:cxn ang="T13">
                    <a:pos x="T6" y="T7"/>
                  </a:cxn>
                  <a:cxn ang="T14">
                    <a:pos x="T8" y="T9"/>
                  </a:cxn>
                </a:cxnLst>
                <a:rect l="T15" t="T16" r="T17" b="T18"/>
                <a:pathLst>
                  <a:path w="26" h="46">
                    <a:moveTo>
                      <a:pt x="25" y="45"/>
                    </a:moveTo>
                    <a:lnTo>
                      <a:pt x="25" y="13"/>
                    </a:lnTo>
                    <a:lnTo>
                      <a:pt x="0" y="0"/>
                    </a:lnTo>
                    <a:lnTo>
                      <a:pt x="0" y="31"/>
                    </a:lnTo>
                    <a:lnTo>
                      <a:pt x="25" y="4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72" name="Freeform 2304">
                <a:extLst>
                  <a:ext uri="{FF2B5EF4-FFF2-40B4-BE49-F238E27FC236}">
                    <a16:creationId xmlns:a16="http://schemas.microsoft.com/office/drawing/2014/main" id="{2A45CCB8-A342-4635-82F7-2946B4A90A10}"/>
                  </a:ext>
                </a:extLst>
              </p:cNvPr>
              <p:cNvSpPr>
                <a:spLocks/>
              </p:cNvSpPr>
              <p:nvPr/>
            </p:nvSpPr>
            <p:spPr bwMode="auto">
              <a:xfrm>
                <a:off x="4579" y="2342"/>
                <a:ext cx="26" cy="46"/>
              </a:xfrm>
              <a:custGeom>
                <a:avLst/>
                <a:gdLst>
                  <a:gd name="T0" fmla="*/ 25 w 26"/>
                  <a:gd name="T1" fmla="*/ 45 h 46"/>
                  <a:gd name="T2" fmla="*/ 25 w 26"/>
                  <a:gd name="T3" fmla="*/ 14 h 46"/>
                  <a:gd name="T4" fmla="*/ 0 w 26"/>
                  <a:gd name="T5" fmla="*/ 0 h 46"/>
                  <a:gd name="T6" fmla="*/ 0 w 26"/>
                  <a:gd name="T7" fmla="*/ 31 h 46"/>
                  <a:gd name="T8" fmla="*/ 25 w 26"/>
                  <a:gd name="T9" fmla="*/ 45 h 46"/>
                  <a:gd name="T10" fmla="*/ 0 60000 65536"/>
                  <a:gd name="T11" fmla="*/ 0 60000 65536"/>
                  <a:gd name="T12" fmla="*/ 0 60000 65536"/>
                  <a:gd name="T13" fmla="*/ 0 60000 65536"/>
                  <a:gd name="T14" fmla="*/ 0 60000 65536"/>
                  <a:gd name="T15" fmla="*/ 0 w 26"/>
                  <a:gd name="T16" fmla="*/ 0 h 46"/>
                  <a:gd name="T17" fmla="*/ 26 w 26"/>
                  <a:gd name="T18" fmla="*/ 46 h 46"/>
                </a:gdLst>
                <a:ahLst/>
                <a:cxnLst>
                  <a:cxn ang="T10">
                    <a:pos x="T0" y="T1"/>
                  </a:cxn>
                  <a:cxn ang="T11">
                    <a:pos x="T2" y="T3"/>
                  </a:cxn>
                  <a:cxn ang="T12">
                    <a:pos x="T4" y="T5"/>
                  </a:cxn>
                  <a:cxn ang="T13">
                    <a:pos x="T6" y="T7"/>
                  </a:cxn>
                  <a:cxn ang="T14">
                    <a:pos x="T8" y="T9"/>
                  </a:cxn>
                </a:cxnLst>
                <a:rect l="T15" t="T16" r="T17" b="T18"/>
                <a:pathLst>
                  <a:path w="26" h="46">
                    <a:moveTo>
                      <a:pt x="25" y="45"/>
                    </a:moveTo>
                    <a:lnTo>
                      <a:pt x="25" y="14"/>
                    </a:lnTo>
                    <a:lnTo>
                      <a:pt x="0" y="0"/>
                    </a:lnTo>
                    <a:lnTo>
                      <a:pt x="0" y="31"/>
                    </a:lnTo>
                    <a:lnTo>
                      <a:pt x="25" y="4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73" name="Freeform 2305">
                <a:extLst>
                  <a:ext uri="{FF2B5EF4-FFF2-40B4-BE49-F238E27FC236}">
                    <a16:creationId xmlns:a16="http://schemas.microsoft.com/office/drawing/2014/main" id="{5CE035E0-163C-46AF-A64C-95448889DB8E}"/>
                  </a:ext>
                </a:extLst>
              </p:cNvPr>
              <p:cNvSpPr>
                <a:spLocks/>
              </p:cNvSpPr>
              <p:nvPr/>
            </p:nvSpPr>
            <p:spPr bwMode="auto">
              <a:xfrm>
                <a:off x="4611" y="2359"/>
                <a:ext cx="27" cy="47"/>
              </a:xfrm>
              <a:custGeom>
                <a:avLst/>
                <a:gdLst>
                  <a:gd name="T0" fmla="*/ 26 w 27"/>
                  <a:gd name="T1" fmla="*/ 46 h 47"/>
                  <a:gd name="T2" fmla="*/ 26 w 27"/>
                  <a:gd name="T3" fmla="*/ 14 h 47"/>
                  <a:gd name="T4" fmla="*/ 0 w 27"/>
                  <a:gd name="T5" fmla="*/ 0 h 47"/>
                  <a:gd name="T6" fmla="*/ 0 w 27"/>
                  <a:gd name="T7" fmla="*/ 31 h 47"/>
                  <a:gd name="T8" fmla="*/ 26 w 27"/>
                  <a:gd name="T9" fmla="*/ 46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46"/>
                    </a:moveTo>
                    <a:lnTo>
                      <a:pt x="26" y="14"/>
                    </a:lnTo>
                    <a:lnTo>
                      <a:pt x="0" y="0"/>
                    </a:lnTo>
                    <a:lnTo>
                      <a:pt x="0" y="31"/>
                    </a:lnTo>
                    <a:lnTo>
                      <a:pt x="26" y="4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74" name="Line 2306">
                <a:extLst>
                  <a:ext uri="{FF2B5EF4-FFF2-40B4-BE49-F238E27FC236}">
                    <a16:creationId xmlns:a16="http://schemas.microsoft.com/office/drawing/2014/main" id="{04DE2CAA-A76E-4920-910C-93D13B72A8C3}"/>
                  </a:ext>
                </a:extLst>
              </p:cNvPr>
              <p:cNvSpPr>
                <a:spLocks noChangeShapeType="1"/>
              </p:cNvSpPr>
              <p:nvPr/>
            </p:nvSpPr>
            <p:spPr bwMode="auto">
              <a:xfrm>
                <a:off x="4414" y="2234"/>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75" name="Line 2307">
                <a:extLst>
                  <a:ext uri="{FF2B5EF4-FFF2-40B4-BE49-F238E27FC236}">
                    <a16:creationId xmlns:a16="http://schemas.microsoft.com/office/drawing/2014/main" id="{220DEE32-0A26-4FCE-8EE1-B139AD1CB8E7}"/>
                  </a:ext>
                </a:extLst>
              </p:cNvPr>
              <p:cNvSpPr>
                <a:spLocks noChangeShapeType="1"/>
              </p:cNvSpPr>
              <p:nvPr/>
            </p:nvSpPr>
            <p:spPr bwMode="auto">
              <a:xfrm>
                <a:off x="4414" y="2237"/>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76" name="Line 2308">
                <a:extLst>
                  <a:ext uri="{FF2B5EF4-FFF2-40B4-BE49-F238E27FC236}">
                    <a16:creationId xmlns:a16="http://schemas.microsoft.com/office/drawing/2014/main" id="{687CBD4D-B070-461A-B6E6-E003D7853E86}"/>
                  </a:ext>
                </a:extLst>
              </p:cNvPr>
              <p:cNvSpPr>
                <a:spLocks noChangeShapeType="1"/>
              </p:cNvSpPr>
              <p:nvPr/>
            </p:nvSpPr>
            <p:spPr bwMode="auto">
              <a:xfrm>
                <a:off x="4414" y="2241"/>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77" name="Line 2309">
                <a:extLst>
                  <a:ext uri="{FF2B5EF4-FFF2-40B4-BE49-F238E27FC236}">
                    <a16:creationId xmlns:a16="http://schemas.microsoft.com/office/drawing/2014/main" id="{2AB321BE-E670-4797-96F2-648141CBC23B}"/>
                  </a:ext>
                </a:extLst>
              </p:cNvPr>
              <p:cNvSpPr>
                <a:spLocks noChangeShapeType="1"/>
              </p:cNvSpPr>
              <p:nvPr/>
            </p:nvSpPr>
            <p:spPr bwMode="auto">
              <a:xfrm>
                <a:off x="4414" y="2243"/>
                <a:ext cx="73" cy="40"/>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78" name="Line 2310">
                <a:extLst>
                  <a:ext uri="{FF2B5EF4-FFF2-40B4-BE49-F238E27FC236}">
                    <a16:creationId xmlns:a16="http://schemas.microsoft.com/office/drawing/2014/main" id="{469D2448-007C-415D-96DC-C2D9002D517B}"/>
                  </a:ext>
                </a:extLst>
              </p:cNvPr>
              <p:cNvSpPr>
                <a:spLocks noChangeShapeType="1"/>
              </p:cNvSpPr>
              <p:nvPr/>
            </p:nvSpPr>
            <p:spPr bwMode="auto">
              <a:xfrm>
                <a:off x="4414" y="2247"/>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79" name="Line 2311">
                <a:extLst>
                  <a:ext uri="{FF2B5EF4-FFF2-40B4-BE49-F238E27FC236}">
                    <a16:creationId xmlns:a16="http://schemas.microsoft.com/office/drawing/2014/main" id="{72E241CC-6A01-4021-9831-DA868BA7272D}"/>
                  </a:ext>
                </a:extLst>
              </p:cNvPr>
              <p:cNvSpPr>
                <a:spLocks noChangeShapeType="1"/>
              </p:cNvSpPr>
              <p:nvPr/>
            </p:nvSpPr>
            <p:spPr bwMode="auto">
              <a:xfrm>
                <a:off x="4414" y="2252"/>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0" name="Line 2312">
                <a:extLst>
                  <a:ext uri="{FF2B5EF4-FFF2-40B4-BE49-F238E27FC236}">
                    <a16:creationId xmlns:a16="http://schemas.microsoft.com/office/drawing/2014/main" id="{50F2955D-9D71-4380-9F73-EF99E6F973FA}"/>
                  </a:ext>
                </a:extLst>
              </p:cNvPr>
              <p:cNvSpPr>
                <a:spLocks noChangeShapeType="1"/>
              </p:cNvSpPr>
              <p:nvPr/>
            </p:nvSpPr>
            <p:spPr bwMode="auto">
              <a:xfrm>
                <a:off x="4414" y="2254"/>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1" name="Line 2313">
                <a:extLst>
                  <a:ext uri="{FF2B5EF4-FFF2-40B4-BE49-F238E27FC236}">
                    <a16:creationId xmlns:a16="http://schemas.microsoft.com/office/drawing/2014/main" id="{FF6BC4FB-8AB0-486A-99CB-3E19000BC48A}"/>
                  </a:ext>
                </a:extLst>
              </p:cNvPr>
              <p:cNvSpPr>
                <a:spLocks noChangeShapeType="1"/>
              </p:cNvSpPr>
              <p:nvPr/>
            </p:nvSpPr>
            <p:spPr bwMode="auto">
              <a:xfrm>
                <a:off x="4414" y="2259"/>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2" name="Line 2314">
                <a:extLst>
                  <a:ext uri="{FF2B5EF4-FFF2-40B4-BE49-F238E27FC236}">
                    <a16:creationId xmlns:a16="http://schemas.microsoft.com/office/drawing/2014/main" id="{6B70A6B1-F222-4251-941C-38C69551266B}"/>
                  </a:ext>
                </a:extLst>
              </p:cNvPr>
              <p:cNvSpPr>
                <a:spLocks noChangeShapeType="1"/>
              </p:cNvSpPr>
              <p:nvPr/>
            </p:nvSpPr>
            <p:spPr bwMode="auto">
              <a:xfrm>
                <a:off x="4414" y="2262"/>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3" name="Line 2315">
                <a:extLst>
                  <a:ext uri="{FF2B5EF4-FFF2-40B4-BE49-F238E27FC236}">
                    <a16:creationId xmlns:a16="http://schemas.microsoft.com/office/drawing/2014/main" id="{4CB2004F-0779-4297-A965-071BF06D6F8A}"/>
                  </a:ext>
                </a:extLst>
              </p:cNvPr>
              <p:cNvSpPr>
                <a:spLocks noChangeShapeType="1"/>
              </p:cNvSpPr>
              <p:nvPr/>
            </p:nvSpPr>
            <p:spPr bwMode="auto">
              <a:xfrm>
                <a:off x="4414" y="2265"/>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4" name="Line 2316">
                <a:extLst>
                  <a:ext uri="{FF2B5EF4-FFF2-40B4-BE49-F238E27FC236}">
                    <a16:creationId xmlns:a16="http://schemas.microsoft.com/office/drawing/2014/main" id="{D018384B-A5A6-450D-82E5-3FAB8300227F}"/>
                  </a:ext>
                </a:extLst>
              </p:cNvPr>
              <p:cNvSpPr>
                <a:spLocks noChangeShapeType="1"/>
              </p:cNvSpPr>
              <p:nvPr/>
            </p:nvSpPr>
            <p:spPr bwMode="auto">
              <a:xfrm>
                <a:off x="4414" y="2269"/>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5" name="Line 2317">
                <a:extLst>
                  <a:ext uri="{FF2B5EF4-FFF2-40B4-BE49-F238E27FC236}">
                    <a16:creationId xmlns:a16="http://schemas.microsoft.com/office/drawing/2014/main" id="{BA25E34C-30A1-4CA9-A530-5FF7566D5683}"/>
                  </a:ext>
                </a:extLst>
              </p:cNvPr>
              <p:cNvSpPr>
                <a:spLocks noChangeShapeType="1"/>
              </p:cNvSpPr>
              <p:nvPr/>
            </p:nvSpPr>
            <p:spPr bwMode="auto">
              <a:xfrm>
                <a:off x="4414" y="2273"/>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6" name="Line 2318">
                <a:extLst>
                  <a:ext uri="{FF2B5EF4-FFF2-40B4-BE49-F238E27FC236}">
                    <a16:creationId xmlns:a16="http://schemas.microsoft.com/office/drawing/2014/main" id="{114B8843-686F-4D18-84D9-AAD1A4073DFF}"/>
                  </a:ext>
                </a:extLst>
              </p:cNvPr>
              <p:cNvSpPr>
                <a:spLocks noChangeShapeType="1"/>
              </p:cNvSpPr>
              <p:nvPr/>
            </p:nvSpPr>
            <p:spPr bwMode="auto">
              <a:xfrm>
                <a:off x="4414" y="2276"/>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7" name="Line 2319">
                <a:extLst>
                  <a:ext uri="{FF2B5EF4-FFF2-40B4-BE49-F238E27FC236}">
                    <a16:creationId xmlns:a16="http://schemas.microsoft.com/office/drawing/2014/main" id="{F67D51C0-80FC-4616-8387-E010FCB684C5}"/>
                  </a:ext>
                </a:extLst>
              </p:cNvPr>
              <p:cNvSpPr>
                <a:spLocks noChangeShapeType="1"/>
              </p:cNvSpPr>
              <p:nvPr/>
            </p:nvSpPr>
            <p:spPr bwMode="auto">
              <a:xfrm>
                <a:off x="4414" y="2280"/>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8" name="Line 2320">
                <a:extLst>
                  <a:ext uri="{FF2B5EF4-FFF2-40B4-BE49-F238E27FC236}">
                    <a16:creationId xmlns:a16="http://schemas.microsoft.com/office/drawing/2014/main" id="{FF48F8E5-B1E1-4BF9-8533-D331C866FE2D}"/>
                  </a:ext>
                </a:extLst>
              </p:cNvPr>
              <p:cNvSpPr>
                <a:spLocks noChangeShapeType="1"/>
              </p:cNvSpPr>
              <p:nvPr/>
            </p:nvSpPr>
            <p:spPr bwMode="auto">
              <a:xfrm>
                <a:off x="4414" y="2284"/>
                <a:ext cx="73" cy="36"/>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9" name="Line 2321">
                <a:extLst>
                  <a:ext uri="{FF2B5EF4-FFF2-40B4-BE49-F238E27FC236}">
                    <a16:creationId xmlns:a16="http://schemas.microsoft.com/office/drawing/2014/main" id="{F3BDE62C-8F30-4D35-9723-B68696BD6C68}"/>
                  </a:ext>
                </a:extLst>
              </p:cNvPr>
              <p:cNvSpPr>
                <a:spLocks noChangeShapeType="1"/>
              </p:cNvSpPr>
              <p:nvPr/>
            </p:nvSpPr>
            <p:spPr bwMode="auto">
              <a:xfrm>
                <a:off x="4414" y="2287"/>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0" name="Line 2322">
                <a:extLst>
                  <a:ext uri="{FF2B5EF4-FFF2-40B4-BE49-F238E27FC236}">
                    <a16:creationId xmlns:a16="http://schemas.microsoft.com/office/drawing/2014/main" id="{790C5120-78AD-4638-A7A5-97CE7276F2C1}"/>
                  </a:ext>
                </a:extLst>
              </p:cNvPr>
              <p:cNvSpPr>
                <a:spLocks noChangeShapeType="1"/>
              </p:cNvSpPr>
              <p:nvPr/>
            </p:nvSpPr>
            <p:spPr bwMode="auto">
              <a:xfrm>
                <a:off x="4414" y="2290"/>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1" name="Line 2323">
                <a:extLst>
                  <a:ext uri="{FF2B5EF4-FFF2-40B4-BE49-F238E27FC236}">
                    <a16:creationId xmlns:a16="http://schemas.microsoft.com/office/drawing/2014/main" id="{F42BBB2E-5E49-48FC-B424-C52E4D75FFED}"/>
                  </a:ext>
                </a:extLst>
              </p:cNvPr>
              <p:cNvSpPr>
                <a:spLocks noChangeShapeType="1"/>
              </p:cNvSpPr>
              <p:nvPr/>
            </p:nvSpPr>
            <p:spPr bwMode="auto">
              <a:xfrm>
                <a:off x="4414" y="2293"/>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2" name="Line 2324">
                <a:extLst>
                  <a:ext uri="{FF2B5EF4-FFF2-40B4-BE49-F238E27FC236}">
                    <a16:creationId xmlns:a16="http://schemas.microsoft.com/office/drawing/2014/main" id="{37F0C375-C4E7-4AB3-A6B3-10834D9B6A65}"/>
                  </a:ext>
                </a:extLst>
              </p:cNvPr>
              <p:cNvSpPr>
                <a:spLocks noChangeShapeType="1"/>
              </p:cNvSpPr>
              <p:nvPr/>
            </p:nvSpPr>
            <p:spPr bwMode="auto">
              <a:xfrm>
                <a:off x="4414" y="2298"/>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3" name="Line 2325">
                <a:extLst>
                  <a:ext uri="{FF2B5EF4-FFF2-40B4-BE49-F238E27FC236}">
                    <a16:creationId xmlns:a16="http://schemas.microsoft.com/office/drawing/2014/main" id="{FBDF9C96-491B-428B-9C60-6E85B0C8FB1A}"/>
                  </a:ext>
                </a:extLst>
              </p:cNvPr>
              <p:cNvSpPr>
                <a:spLocks noChangeShapeType="1"/>
              </p:cNvSpPr>
              <p:nvPr/>
            </p:nvSpPr>
            <p:spPr bwMode="auto">
              <a:xfrm>
                <a:off x="4414" y="2300"/>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4" name="Line 2326">
                <a:extLst>
                  <a:ext uri="{FF2B5EF4-FFF2-40B4-BE49-F238E27FC236}">
                    <a16:creationId xmlns:a16="http://schemas.microsoft.com/office/drawing/2014/main" id="{FD247641-B369-4B2B-8788-253912127090}"/>
                  </a:ext>
                </a:extLst>
              </p:cNvPr>
              <p:cNvSpPr>
                <a:spLocks noChangeShapeType="1"/>
              </p:cNvSpPr>
              <p:nvPr/>
            </p:nvSpPr>
            <p:spPr bwMode="auto">
              <a:xfrm>
                <a:off x="4414" y="2305"/>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5" name="Line 2327">
                <a:extLst>
                  <a:ext uri="{FF2B5EF4-FFF2-40B4-BE49-F238E27FC236}">
                    <a16:creationId xmlns:a16="http://schemas.microsoft.com/office/drawing/2014/main" id="{B70AF5AC-4703-47D2-9753-22065FE4389F}"/>
                  </a:ext>
                </a:extLst>
              </p:cNvPr>
              <p:cNvSpPr>
                <a:spLocks noChangeShapeType="1"/>
              </p:cNvSpPr>
              <p:nvPr/>
            </p:nvSpPr>
            <p:spPr bwMode="auto">
              <a:xfrm>
                <a:off x="4414" y="2308"/>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6" name="Freeform 2328">
                <a:extLst>
                  <a:ext uri="{FF2B5EF4-FFF2-40B4-BE49-F238E27FC236}">
                    <a16:creationId xmlns:a16="http://schemas.microsoft.com/office/drawing/2014/main" id="{8ECF23F4-0EF1-4458-BF52-0C5B9C13AA8F}"/>
                  </a:ext>
                </a:extLst>
              </p:cNvPr>
              <p:cNvSpPr>
                <a:spLocks/>
              </p:cNvSpPr>
              <p:nvPr/>
            </p:nvSpPr>
            <p:spPr bwMode="auto">
              <a:xfrm>
                <a:off x="4445" y="2239"/>
                <a:ext cx="17" cy="92"/>
              </a:xfrm>
              <a:custGeom>
                <a:avLst/>
                <a:gdLst>
                  <a:gd name="T0" fmla="*/ 0 w 17"/>
                  <a:gd name="T1" fmla="*/ 88 h 92"/>
                  <a:gd name="T2" fmla="*/ 0 w 17"/>
                  <a:gd name="T3" fmla="*/ 0 h 92"/>
                  <a:gd name="T4" fmla="*/ 16 w 17"/>
                  <a:gd name="T5" fmla="*/ 1 h 92"/>
                  <a:gd name="T6" fmla="*/ 16 w 17"/>
                  <a:gd name="T7" fmla="*/ 91 h 92"/>
                  <a:gd name="T8" fmla="*/ 0 w 17"/>
                  <a:gd name="T9" fmla="*/ 88 h 92"/>
                  <a:gd name="T10" fmla="*/ 0 60000 65536"/>
                  <a:gd name="T11" fmla="*/ 0 60000 65536"/>
                  <a:gd name="T12" fmla="*/ 0 60000 65536"/>
                  <a:gd name="T13" fmla="*/ 0 60000 65536"/>
                  <a:gd name="T14" fmla="*/ 0 60000 65536"/>
                  <a:gd name="T15" fmla="*/ 0 w 17"/>
                  <a:gd name="T16" fmla="*/ 0 h 92"/>
                  <a:gd name="T17" fmla="*/ 17 w 17"/>
                  <a:gd name="T18" fmla="*/ 92 h 92"/>
                </a:gdLst>
                <a:ahLst/>
                <a:cxnLst>
                  <a:cxn ang="T10">
                    <a:pos x="T0" y="T1"/>
                  </a:cxn>
                  <a:cxn ang="T11">
                    <a:pos x="T2" y="T3"/>
                  </a:cxn>
                  <a:cxn ang="T12">
                    <a:pos x="T4" y="T5"/>
                  </a:cxn>
                  <a:cxn ang="T13">
                    <a:pos x="T6" y="T7"/>
                  </a:cxn>
                  <a:cxn ang="T14">
                    <a:pos x="T8" y="T9"/>
                  </a:cxn>
                </a:cxnLst>
                <a:rect l="T15" t="T16" r="T17" b="T18"/>
                <a:pathLst>
                  <a:path w="17" h="92">
                    <a:moveTo>
                      <a:pt x="0" y="88"/>
                    </a:moveTo>
                    <a:lnTo>
                      <a:pt x="0" y="0"/>
                    </a:lnTo>
                    <a:lnTo>
                      <a:pt x="16" y="1"/>
                    </a:lnTo>
                    <a:lnTo>
                      <a:pt x="16" y="91"/>
                    </a:lnTo>
                    <a:lnTo>
                      <a:pt x="0" y="88"/>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97" name="Freeform 2329">
                <a:extLst>
                  <a:ext uri="{FF2B5EF4-FFF2-40B4-BE49-F238E27FC236}">
                    <a16:creationId xmlns:a16="http://schemas.microsoft.com/office/drawing/2014/main" id="{D8E1C554-8423-40FE-B498-F83DFCB8B23C}"/>
                  </a:ext>
                </a:extLst>
              </p:cNvPr>
              <p:cNvSpPr>
                <a:spLocks/>
              </p:cNvSpPr>
              <p:nvPr/>
            </p:nvSpPr>
            <p:spPr bwMode="auto">
              <a:xfrm>
                <a:off x="4462" y="2247"/>
                <a:ext cx="17" cy="95"/>
              </a:xfrm>
              <a:custGeom>
                <a:avLst/>
                <a:gdLst>
                  <a:gd name="T0" fmla="*/ 1 w 17"/>
                  <a:gd name="T1" fmla="*/ 91 h 95"/>
                  <a:gd name="T2" fmla="*/ 0 w 17"/>
                  <a:gd name="T3" fmla="*/ 0 h 95"/>
                  <a:gd name="T4" fmla="*/ 16 w 17"/>
                  <a:gd name="T5" fmla="*/ 3 h 95"/>
                  <a:gd name="T6" fmla="*/ 16 w 17"/>
                  <a:gd name="T7" fmla="*/ 94 h 95"/>
                  <a:gd name="T8" fmla="*/ 1 w 17"/>
                  <a:gd name="T9" fmla="*/ 91 h 95"/>
                  <a:gd name="T10" fmla="*/ 0 60000 65536"/>
                  <a:gd name="T11" fmla="*/ 0 60000 65536"/>
                  <a:gd name="T12" fmla="*/ 0 60000 65536"/>
                  <a:gd name="T13" fmla="*/ 0 60000 65536"/>
                  <a:gd name="T14" fmla="*/ 0 60000 65536"/>
                  <a:gd name="T15" fmla="*/ 0 w 17"/>
                  <a:gd name="T16" fmla="*/ 0 h 95"/>
                  <a:gd name="T17" fmla="*/ 17 w 17"/>
                  <a:gd name="T18" fmla="*/ 95 h 95"/>
                </a:gdLst>
                <a:ahLst/>
                <a:cxnLst>
                  <a:cxn ang="T10">
                    <a:pos x="T0" y="T1"/>
                  </a:cxn>
                  <a:cxn ang="T11">
                    <a:pos x="T2" y="T3"/>
                  </a:cxn>
                  <a:cxn ang="T12">
                    <a:pos x="T4" y="T5"/>
                  </a:cxn>
                  <a:cxn ang="T13">
                    <a:pos x="T6" y="T7"/>
                  </a:cxn>
                  <a:cxn ang="T14">
                    <a:pos x="T8" y="T9"/>
                  </a:cxn>
                </a:cxnLst>
                <a:rect l="T15" t="T16" r="T17" b="T18"/>
                <a:pathLst>
                  <a:path w="17" h="95">
                    <a:moveTo>
                      <a:pt x="1" y="91"/>
                    </a:moveTo>
                    <a:lnTo>
                      <a:pt x="0" y="0"/>
                    </a:lnTo>
                    <a:lnTo>
                      <a:pt x="16" y="3"/>
                    </a:lnTo>
                    <a:lnTo>
                      <a:pt x="16" y="94"/>
                    </a:lnTo>
                    <a:lnTo>
                      <a:pt x="1" y="91"/>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98" name="Freeform 2330">
                <a:extLst>
                  <a:ext uri="{FF2B5EF4-FFF2-40B4-BE49-F238E27FC236}">
                    <a16:creationId xmlns:a16="http://schemas.microsoft.com/office/drawing/2014/main" id="{AEFF937D-9131-4365-A0AC-D84338349006}"/>
                  </a:ext>
                </a:extLst>
              </p:cNvPr>
              <p:cNvSpPr>
                <a:spLocks/>
              </p:cNvSpPr>
              <p:nvPr/>
            </p:nvSpPr>
            <p:spPr bwMode="auto">
              <a:xfrm>
                <a:off x="4480" y="2256"/>
                <a:ext cx="17" cy="95"/>
              </a:xfrm>
              <a:custGeom>
                <a:avLst/>
                <a:gdLst>
                  <a:gd name="T0" fmla="*/ 0 w 17"/>
                  <a:gd name="T1" fmla="*/ 90 h 95"/>
                  <a:gd name="T2" fmla="*/ 0 w 17"/>
                  <a:gd name="T3" fmla="*/ 0 h 95"/>
                  <a:gd name="T4" fmla="*/ 16 w 17"/>
                  <a:gd name="T5" fmla="*/ 3 h 95"/>
                  <a:gd name="T6" fmla="*/ 16 w 17"/>
                  <a:gd name="T7" fmla="*/ 94 h 95"/>
                  <a:gd name="T8" fmla="*/ 0 w 17"/>
                  <a:gd name="T9" fmla="*/ 90 h 95"/>
                  <a:gd name="T10" fmla="*/ 0 60000 65536"/>
                  <a:gd name="T11" fmla="*/ 0 60000 65536"/>
                  <a:gd name="T12" fmla="*/ 0 60000 65536"/>
                  <a:gd name="T13" fmla="*/ 0 60000 65536"/>
                  <a:gd name="T14" fmla="*/ 0 60000 65536"/>
                  <a:gd name="T15" fmla="*/ 0 w 17"/>
                  <a:gd name="T16" fmla="*/ 0 h 95"/>
                  <a:gd name="T17" fmla="*/ 17 w 17"/>
                  <a:gd name="T18" fmla="*/ 95 h 95"/>
                </a:gdLst>
                <a:ahLst/>
                <a:cxnLst>
                  <a:cxn ang="T10">
                    <a:pos x="T0" y="T1"/>
                  </a:cxn>
                  <a:cxn ang="T11">
                    <a:pos x="T2" y="T3"/>
                  </a:cxn>
                  <a:cxn ang="T12">
                    <a:pos x="T4" y="T5"/>
                  </a:cxn>
                  <a:cxn ang="T13">
                    <a:pos x="T6" y="T7"/>
                  </a:cxn>
                  <a:cxn ang="T14">
                    <a:pos x="T8" y="T9"/>
                  </a:cxn>
                </a:cxnLst>
                <a:rect l="T15" t="T16" r="T17" b="T18"/>
                <a:pathLst>
                  <a:path w="17" h="95">
                    <a:moveTo>
                      <a:pt x="0" y="90"/>
                    </a:moveTo>
                    <a:lnTo>
                      <a:pt x="0" y="0"/>
                    </a:lnTo>
                    <a:lnTo>
                      <a:pt x="16" y="3"/>
                    </a:lnTo>
                    <a:lnTo>
                      <a:pt x="16" y="94"/>
                    </a:lnTo>
                    <a:lnTo>
                      <a:pt x="0" y="90"/>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99" name="Freeform 2331">
                <a:extLst>
                  <a:ext uri="{FF2B5EF4-FFF2-40B4-BE49-F238E27FC236}">
                    <a16:creationId xmlns:a16="http://schemas.microsoft.com/office/drawing/2014/main" id="{0E8C4D52-2833-4D43-9701-542D35258D59}"/>
                  </a:ext>
                </a:extLst>
              </p:cNvPr>
              <p:cNvSpPr>
                <a:spLocks/>
              </p:cNvSpPr>
              <p:nvPr/>
            </p:nvSpPr>
            <p:spPr bwMode="auto">
              <a:xfrm>
                <a:off x="4439" y="2319"/>
                <a:ext cx="99" cy="55"/>
              </a:xfrm>
              <a:custGeom>
                <a:avLst/>
                <a:gdLst>
                  <a:gd name="T0" fmla="*/ 98 w 99"/>
                  <a:gd name="T1" fmla="*/ 11 h 55"/>
                  <a:gd name="T2" fmla="*/ 78 w 99"/>
                  <a:gd name="T3" fmla="*/ 0 h 55"/>
                  <a:gd name="T4" fmla="*/ 0 w 99"/>
                  <a:gd name="T5" fmla="*/ 43 h 55"/>
                  <a:gd name="T6" fmla="*/ 19 w 99"/>
                  <a:gd name="T7" fmla="*/ 54 h 55"/>
                  <a:gd name="T8" fmla="*/ 98 w 99"/>
                  <a:gd name="T9" fmla="*/ 11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98" y="11"/>
                    </a:moveTo>
                    <a:lnTo>
                      <a:pt x="78" y="0"/>
                    </a:lnTo>
                    <a:lnTo>
                      <a:pt x="0" y="43"/>
                    </a:lnTo>
                    <a:lnTo>
                      <a:pt x="19" y="54"/>
                    </a:lnTo>
                    <a:lnTo>
                      <a:pt x="98" y="11"/>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0" name="Freeform 2332">
                <a:extLst>
                  <a:ext uri="{FF2B5EF4-FFF2-40B4-BE49-F238E27FC236}">
                    <a16:creationId xmlns:a16="http://schemas.microsoft.com/office/drawing/2014/main" id="{21DA3DBF-7B12-4598-A461-16BAAA4C422D}"/>
                  </a:ext>
                </a:extLst>
              </p:cNvPr>
              <p:cNvSpPr>
                <a:spLocks/>
              </p:cNvSpPr>
              <p:nvPr/>
            </p:nvSpPr>
            <p:spPr bwMode="auto">
              <a:xfrm>
                <a:off x="4439" y="2361"/>
                <a:ext cx="20" cy="33"/>
              </a:xfrm>
              <a:custGeom>
                <a:avLst/>
                <a:gdLst>
                  <a:gd name="T0" fmla="*/ 19 w 20"/>
                  <a:gd name="T1" fmla="*/ 11 h 33"/>
                  <a:gd name="T2" fmla="*/ 0 w 20"/>
                  <a:gd name="T3" fmla="*/ 0 h 33"/>
                  <a:gd name="T4" fmla="*/ 0 w 20"/>
                  <a:gd name="T5" fmla="*/ 21 h 33"/>
                  <a:gd name="T6" fmla="*/ 19 w 20"/>
                  <a:gd name="T7" fmla="*/ 32 h 33"/>
                  <a:gd name="T8" fmla="*/ 19 w 20"/>
                  <a:gd name="T9" fmla="*/ 11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19" y="11"/>
                    </a:moveTo>
                    <a:lnTo>
                      <a:pt x="0" y="0"/>
                    </a:lnTo>
                    <a:lnTo>
                      <a:pt x="0" y="21"/>
                    </a:lnTo>
                    <a:lnTo>
                      <a:pt x="19" y="32"/>
                    </a:lnTo>
                    <a:lnTo>
                      <a:pt x="19" y="11"/>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1" name="Freeform 2333">
                <a:extLst>
                  <a:ext uri="{FF2B5EF4-FFF2-40B4-BE49-F238E27FC236}">
                    <a16:creationId xmlns:a16="http://schemas.microsoft.com/office/drawing/2014/main" id="{7128D0D2-4148-4AFF-88E1-7FD57CAE6DCB}"/>
                  </a:ext>
                </a:extLst>
              </p:cNvPr>
              <p:cNvSpPr>
                <a:spLocks/>
              </p:cNvSpPr>
              <p:nvPr/>
            </p:nvSpPr>
            <p:spPr bwMode="auto">
              <a:xfrm>
                <a:off x="4458" y="2330"/>
                <a:ext cx="80" cy="64"/>
              </a:xfrm>
              <a:custGeom>
                <a:avLst/>
                <a:gdLst>
                  <a:gd name="T0" fmla="*/ 79 w 80"/>
                  <a:gd name="T1" fmla="*/ 0 h 64"/>
                  <a:gd name="T2" fmla="*/ 0 w 80"/>
                  <a:gd name="T3" fmla="*/ 42 h 64"/>
                  <a:gd name="T4" fmla="*/ 0 w 80"/>
                  <a:gd name="T5" fmla="*/ 63 h 64"/>
                  <a:gd name="T6" fmla="*/ 79 w 80"/>
                  <a:gd name="T7" fmla="*/ 21 h 64"/>
                  <a:gd name="T8" fmla="*/ 79 w 80"/>
                  <a:gd name="T9" fmla="*/ 0 h 64"/>
                  <a:gd name="T10" fmla="*/ 0 60000 65536"/>
                  <a:gd name="T11" fmla="*/ 0 60000 65536"/>
                  <a:gd name="T12" fmla="*/ 0 60000 65536"/>
                  <a:gd name="T13" fmla="*/ 0 60000 65536"/>
                  <a:gd name="T14" fmla="*/ 0 60000 65536"/>
                  <a:gd name="T15" fmla="*/ 0 w 80"/>
                  <a:gd name="T16" fmla="*/ 0 h 64"/>
                  <a:gd name="T17" fmla="*/ 80 w 80"/>
                  <a:gd name="T18" fmla="*/ 64 h 64"/>
                </a:gdLst>
                <a:ahLst/>
                <a:cxnLst>
                  <a:cxn ang="T10">
                    <a:pos x="T0" y="T1"/>
                  </a:cxn>
                  <a:cxn ang="T11">
                    <a:pos x="T2" y="T3"/>
                  </a:cxn>
                  <a:cxn ang="T12">
                    <a:pos x="T4" y="T5"/>
                  </a:cxn>
                  <a:cxn ang="T13">
                    <a:pos x="T6" y="T7"/>
                  </a:cxn>
                  <a:cxn ang="T14">
                    <a:pos x="T8" y="T9"/>
                  </a:cxn>
                </a:cxnLst>
                <a:rect l="T15" t="T16" r="T17" b="T18"/>
                <a:pathLst>
                  <a:path w="80" h="64">
                    <a:moveTo>
                      <a:pt x="79" y="0"/>
                    </a:moveTo>
                    <a:lnTo>
                      <a:pt x="0" y="42"/>
                    </a:lnTo>
                    <a:lnTo>
                      <a:pt x="0" y="63"/>
                    </a:lnTo>
                    <a:lnTo>
                      <a:pt x="79" y="21"/>
                    </a:lnTo>
                    <a:lnTo>
                      <a:pt x="79"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2" name="Freeform 2334">
                <a:extLst>
                  <a:ext uri="{FF2B5EF4-FFF2-40B4-BE49-F238E27FC236}">
                    <a16:creationId xmlns:a16="http://schemas.microsoft.com/office/drawing/2014/main" id="{6D895866-6C8A-4AB3-88AD-8C73F49D2B21}"/>
                  </a:ext>
                </a:extLst>
              </p:cNvPr>
              <p:cNvSpPr>
                <a:spLocks/>
              </p:cNvSpPr>
              <p:nvPr/>
            </p:nvSpPr>
            <p:spPr bwMode="auto">
              <a:xfrm>
                <a:off x="4517" y="2356"/>
                <a:ext cx="17" cy="16"/>
              </a:xfrm>
              <a:custGeom>
                <a:avLst/>
                <a:gdLst>
                  <a:gd name="T0" fmla="*/ 4 w 17"/>
                  <a:gd name="T1" fmla="*/ 15 h 16"/>
                  <a:gd name="T2" fmla="*/ 1 w 17"/>
                  <a:gd name="T3" fmla="*/ 12 h 16"/>
                  <a:gd name="T4" fmla="*/ 1 w 17"/>
                  <a:gd name="T5" fmla="*/ 11 h 16"/>
                  <a:gd name="T6" fmla="*/ 1 w 17"/>
                  <a:gd name="T7" fmla="*/ 10 h 16"/>
                  <a:gd name="T8" fmla="*/ 0 w 17"/>
                  <a:gd name="T9" fmla="*/ 8 h 16"/>
                  <a:gd name="T10" fmla="*/ 1 w 17"/>
                  <a:gd name="T11" fmla="*/ 7 h 16"/>
                  <a:gd name="T12" fmla="*/ 1 w 17"/>
                  <a:gd name="T13" fmla="*/ 5 h 16"/>
                  <a:gd name="T14" fmla="*/ 3 w 17"/>
                  <a:gd name="T15" fmla="*/ 2 h 16"/>
                  <a:gd name="T16" fmla="*/ 5 w 17"/>
                  <a:gd name="T17" fmla="*/ 1 h 16"/>
                  <a:gd name="T18" fmla="*/ 8 w 17"/>
                  <a:gd name="T19" fmla="*/ 0 h 16"/>
                  <a:gd name="T20" fmla="*/ 9 w 17"/>
                  <a:gd name="T21" fmla="*/ 0 h 16"/>
                  <a:gd name="T22" fmla="*/ 13 w 17"/>
                  <a:gd name="T23" fmla="*/ 2 h 16"/>
                  <a:gd name="T24" fmla="*/ 13 w 17"/>
                  <a:gd name="T25" fmla="*/ 3 h 16"/>
                  <a:gd name="T26" fmla="*/ 14 w 17"/>
                  <a:gd name="T27" fmla="*/ 4 h 16"/>
                  <a:gd name="T28" fmla="*/ 16 w 17"/>
                  <a:gd name="T29" fmla="*/ 5 h 16"/>
                  <a:gd name="T30" fmla="*/ 14 w 17"/>
                  <a:gd name="T31" fmla="*/ 8 h 16"/>
                  <a:gd name="T32" fmla="*/ 13 w 17"/>
                  <a:gd name="T33" fmla="*/ 10 h 16"/>
                  <a:gd name="T34" fmla="*/ 11 w 17"/>
                  <a:gd name="T35" fmla="*/ 12 h 16"/>
                  <a:gd name="T36" fmla="*/ 9 w 17"/>
                  <a:gd name="T37" fmla="*/ 15 h 16"/>
                  <a:gd name="T38" fmla="*/ 6 w 17"/>
                  <a:gd name="T39" fmla="*/ 15 h 16"/>
                  <a:gd name="T40" fmla="*/ 5 w 17"/>
                  <a:gd name="T41" fmla="*/ 15 h 16"/>
                  <a:gd name="T42" fmla="*/ 4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4" y="15"/>
                    </a:moveTo>
                    <a:lnTo>
                      <a:pt x="1" y="12"/>
                    </a:lnTo>
                    <a:lnTo>
                      <a:pt x="1" y="11"/>
                    </a:lnTo>
                    <a:lnTo>
                      <a:pt x="1" y="10"/>
                    </a:lnTo>
                    <a:lnTo>
                      <a:pt x="0" y="8"/>
                    </a:lnTo>
                    <a:lnTo>
                      <a:pt x="1" y="7"/>
                    </a:lnTo>
                    <a:lnTo>
                      <a:pt x="1" y="5"/>
                    </a:lnTo>
                    <a:lnTo>
                      <a:pt x="3" y="2"/>
                    </a:lnTo>
                    <a:lnTo>
                      <a:pt x="5" y="1"/>
                    </a:lnTo>
                    <a:lnTo>
                      <a:pt x="8" y="0"/>
                    </a:lnTo>
                    <a:lnTo>
                      <a:pt x="9" y="0"/>
                    </a:lnTo>
                    <a:lnTo>
                      <a:pt x="13" y="2"/>
                    </a:lnTo>
                    <a:lnTo>
                      <a:pt x="13" y="3"/>
                    </a:lnTo>
                    <a:lnTo>
                      <a:pt x="14" y="4"/>
                    </a:lnTo>
                    <a:lnTo>
                      <a:pt x="16" y="5"/>
                    </a:lnTo>
                    <a:lnTo>
                      <a:pt x="14" y="8"/>
                    </a:lnTo>
                    <a:lnTo>
                      <a:pt x="13" y="10"/>
                    </a:lnTo>
                    <a:lnTo>
                      <a:pt x="11" y="12"/>
                    </a:lnTo>
                    <a:lnTo>
                      <a:pt x="9" y="15"/>
                    </a:lnTo>
                    <a:lnTo>
                      <a:pt x="6" y="15"/>
                    </a:lnTo>
                    <a:lnTo>
                      <a:pt x="5" y="15"/>
                    </a:lnTo>
                    <a:lnTo>
                      <a:pt x="4"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3" name="Freeform 2335">
                <a:extLst>
                  <a:ext uri="{FF2B5EF4-FFF2-40B4-BE49-F238E27FC236}">
                    <a16:creationId xmlns:a16="http://schemas.microsoft.com/office/drawing/2014/main" id="{8ACE334A-98D9-4E61-913C-E94FE637E4FE}"/>
                  </a:ext>
                </a:extLst>
              </p:cNvPr>
              <p:cNvSpPr>
                <a:spLocks/>
              </p:cNvSpPr>
              <p:nvPr/>
            </p:nvSpPr>
            <p:spPr bwMode="auto">
              <a:xfrm>
                <a:off x="4519" y="2358"/>
                <a:ext cx="17" cy="16"/>
              </a:xfrm>
              <a:custGeom>
                <a:avLst/>
                <a:gdLst>
                  <a:gd name="T0" fmla="*/ 13 w 17"/>
                  <a:gd name="T1" fmla="*/ 10 h 16"/>
                  <a:gd name="T2" fmla="*/ 14 w 17"/>
                  <a:gd name="T3" fmla="*/ 7 h 16"/>
                  <a:gd name="T4" fmla="*/ 16 w 17"/>
                  <a:gd name="T5" fmla="*/ 3 h 16"/>
                  <a:gd name="T6" fmla="*/ 14 w 17"/>
                  <a:gd name="T7" fmla="*/ 2 h 16"/>
                  <a:gd name="T8" fmla="*/ 13 w 17"/>
                  <a:gd name="T9" fmla="*/ 1 h 16"/>
                  <a:gd name="T10" fmla="*/ 13 w 17"/>
                  <a:gd name="T11" fmla="*/ 0 h 16"/>
                  <a:gd name="T12" fmla="*/ 10 w 17"/>
                  <a:gd name="T13" fmla="*/ 0 h 16"/>
                  <a:gd name="T14" fmla="*/ 7 w 17"/>
                  <a:gd name="T15" fmla="*/ 0 h 16"/>
                  <a:gd name="T16" fmla="*/ 4 w 17"/>
                  <a:gd name="T17" fmla="*/ 2 h 16"/>
                  <a:gd name="T18" fmla="*/ 1 w 17"/>
                  <a:gd name="T19" fmla="*/ 4 h 16"/>
                  <a:gd name="T20" fmla="*/ 1 w 17"/>
                  <a:gd name="T21" fmla="*/ 8 h 16"/>
                  <a:gd name="T22" fmla="*/ 0 w 17"/>
                  <a:gd name="T23" fmla="*/ 10 h 16"/>
                  <a:gd name="T24" fmla="*/ 1 w 17"/>
                  <a:gd name="T25" fmla="*/ 12 h 16"/>
                  <a:gd name="T26" fmla="*/ 1 w 17"/>
                  <a:gd name="T27" fmla="*/ 13 h 16"/>
                  <a:gd name="T28" fmla="*/ 1 w 17"/>
                  <a:gd name="T29" fmla="*/ 15 h 16"/>
                  <a:gd name="T30" fmla="*/ 4 w 17"/>
                  <a:gd name="T31" fmla="*/ 15 h 16"/>
                  <a:gd name="T32" fmla="*/ 7 w 17"/>
                  <a:gd name="T33" fmla="*/ 15 h 16"/>
                  <a:gd name="T34" fmla="*/ 10 w 17"/>
                  <a:gd name="T35" fmla="*/ 12 h 16"/>
                  <a:gd name="T36" fmla="*/ 1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13" y="10"/>
                    </a:moveTo>
                    <a:lnTo>
                      <a:pt x="14" y="7"/>
                    </a:lnTo>
                    <a:lnTo>
                      <a:pt x="16" y="3"/>
                    </a:lnTo>
                    <a:lnTo>
                      <a:pt x="14" y="2"/>
                    </a:lnTo>
                    <a:lnTo>
                      <a:pt x="13" y="1"/>
                    </a:lnTo>
                    <a:lnTo>
                      <a:pt x="13" y="0"/>
                    </a:lnTo>
                    <a:lnTo>
                      <a:pt x="10" y="0"/>
                    </a:lnTo>
                    <a:lnTo>
                      <a:pt x="7" y="0"/>
                    </a:lnTo>
                    <a:lnTo>
                      <a:pt x="4" y="2"/>
                    </a:lnTo>
                    <a:lnTo>
                      <a:pt x="1" y="4"/>
                    </a:lnTo>
                    <a:lnTo>
                      <a:pt x="1" y="8"/>
                    </a:lnTo>
                    <a:lnTo>
                      <a:pt x="0" y="10"/>
                    </a:lnTo>
                    <a:lnTo>
                      <a:pt x="1" y="12"/>
                    </a:lnTo>
                    <a:lnTo>
                      <a:pt x="1" y="13"/>
                    </a:lnTo>
                    <a:lnTo>
                      <a:pt x="1" y="15"/>
                    </a:lnTo>
                    <a:lnTo>
                      <a:pt x="4" y="15"/>
                    </a:lnTo>
                    <a:lnTo>
                      <a:pt x="7" y="15"/>
                    </a:lnTo>
                    <a:lnTo>
                      <a:pt x="10" y="12"/>
                    </a:lnTo>
                    <a:lnTo>
                      <a:pt x="1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4" name="Freeform 2336">
                <a:extLst>
                  <a:ext uri="{FF2B5EF4-FFF2-40B4-BE49-F238E27FC236}">
                    <a16:creationId xmlns:a16="http://schemas.microsoft.com/office/drawing/2014/main" id="{59BDB2C8-14C9-4FB0-8FA3-4D6CD1AD314A}"/>
                  </a:ext>
                </a:extLst>
              </p:cNvPr>
              <p:cNvSpPr>
                <a:spLocks/>
              </p:cNvSpPr>
              <p:nvPr/>
            </p:nvSpPr>
            <p:spPr bwMode="auto">
              <a:xfrm>
                <a:off x="4521" y="2359"/>
                <a:ext cx="17" cy="16"/>
              </a:xfrm>
              <a:custGeom>
                <a:avLst/>
                <a:gdLst>
                  <a:gd name="T0" fmla="*/ 16 w 17"/>
                  <a:gd name="T1" fmla="*/ 9 h 16"/>
                  <a:gd name="T2" fmla="*/ 16 w 17"/>
                  <a:gd name="T3" fmla="*/ 8 h 16"/>
                  <a:gd name="T4" fmla="*/ 16 w 17"/>
                  <a:gd name="T5" fmla="*/ 5 h 16"/>
                  <a:gd name="T6" fmla="*/ 16 w 17"/>
                  <a:gd name="T7" fmla="*/ 2 h 16"/>
                  <a:gd name="T8" fmla="*/ 16 w 17"/>
                  <a:gd name="T9" fmla="*/ 0 h 16"/>
                  <a:gd name="T10" fmla="*/ 12 w 17"/>
                  <a:gd name="T11" fmla="*/ 0 h 16"/>
                  <a:gd name="T12" fmla="*/ 8 w 17"/>
                  <a:gd name="T13" fmla="*/ 0 h 16"/>
                  <a:gd name="T14" fmla="*/ 4 w 17"/>
                  <a:gd name="T15" fmla="*/ 8 h 16"/>
                  <a:gd name="T16" fmla="*/ 0 w 17"/>
                  <a:gd name="T17" fmla="*/ 8 h 16"/>
                  <a:gd name="T18" fmla="*/ 0 w 17"/>
                  <a:gd name="T19" fmla="*/ 12 h 16"/>
                  <a:gd name="T20" fmla="*/ 0 w 17"/>
                  <a:gd name="T21" fmla="*/ 15 h 16"/>
                  <a:gd name="T22" fmla="*/ 4 w 17"/>
                  <a:gd name="T23" fmla="*/ 15 h 16"/>
                  <a:gd name="T24" fmla="*/ 8 w 17"/>
                  <a:gd name="T25" fmla="*/ 15 h 16"/>
                  <a:gd name="T26" fmla="*/ 16 w 17"/>
                  <a:gd name="T27" fmla="*/ 9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16" y="9"/>
                    </a:moveTo>
                    <a:lnTo>
                      <a:pt x="16" y="8"/>
                    </a:lnTo>
                    <a:lnTo>
                      <a:pt x="16" y="5"/>
                    </a:lnTo>
                    <a:lnTo>
                      <a:pt x="16" y="2"/>
                    </a:lnTo>
                    <a:lnTo>
                      <a:pt x="16" y="0"/>
                    </a:lnTo>
                    <a:lnTo>
                      <a:pt x="12" y="0"/>
                    </a:lnTo>
                    <a:lnTo>
                      <a:pt x="8" y="0"/>
                    </a:lnTo>
                    <a:lnTo>
                      <a:pt x="4" y="8"/>
                    </a:lnTo>
                    <a:lnTo>
                      <a:pt x="0" y="8"/>
                    </a:lnTo>
                    <a:lnTo>
                      <a:pt x="0" y="12"/>
                    </a:lnTo>
                    <a:lnTo>
                      <a:pt x="0" y="15"/>
                    </a:lnTo>
                    <a:lnTo>
                      <a:pt x="4" y="15"/>
                    </a:lnTo>
                    <a:lnTo>
                      <a:pt x="8" y="15"/>
                    </a:lnTo>
                    <a:lnTo>
                      <a:pt x="16"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5" name="Freeform 2337">
                <a:extLst>
                  <a:ext uri="{FF2B5EF4-FFF2-40B4-BE49-F238E27FC236}">
                    <a16:creationId xmlns:a16="http://schemas.microsoft.com/office/drawing/2014/main" id="{225828AB-F2AC-428D-AB70-5645577C7A04}"/>
                  </a:ext>
                </a:extLst>
              </p:cNvPr>
              <p:cNvSpPr>
                <a:spLocks/>
              </p:cNvSpPr>
              <p:nvPr/>
            </p:nvSpPr>
            <p:spPr bwMode="auto">
              <a:xfrm>
                <a:off x="4508" y="2360"/>
                <a:ext cx="17" cy="15"/>
              </a:xfrm>
              <a:custGeom>
                <a:avLst/>
                <a:gdLst>
                  <a:gd name="T0" fmla="*/ 6 w 17"/>
                  <a:gd name="T1" fmla="*/ 14 h 15"/>
                  <a:gd name="T2" fmla="*/ 2 w 17"/>
                  <a:gd name="T3" fmla="*/ 11 h 15"/>
                  <a:gd name="T4" fmla="*/ 1 w 17"/>
                  <a:gd name="T5" fmla="*/ 11 h 15"/>
                  <a:gd name="T6" fmla="*/ 0 w 17"/>
                  <a:gd name="T7" fmla="*/ 11 h 15"/>
                  <a:gd name="T8" fmla="*/ 0 w 17"/>
                  <a:gd name="T9" fmla="*/ 9 h 15"/>
                  <a:gd name="T10" fmla="*/ 0 w 17"/>
                  <a:gd name="T11" fmla="*/ 7 h 15"/>
                  <a:gd name="T12" fmla="*/ 2 w 17"/>
                  <a:gd name="T13" fmla="*/ 4 h 15"/>
                  <a:gd name="T14" fmla="*/ 3 w 17"/>
                  <a:gd name="T15" fmla="*/ 2 h 15"/>
                  <a:gd name="T16" fmla="*/ 6 w 17"/>
                  <a:gd name="T17" fmla="*/ 1 h 15"/>
                  <a:gd name="T18" fmla="*/ 8 w 17"/>
                  <a:gd name="T19" fmla="*/ 0 h 15"/>
                  <a:gd name="T20" fmla="*/ 9 w 17"/>
                  <a:gd name="T21" fmla="*/ 0 h 15"/>
                  <a:gd name="T22" fmla="*/ 11 w 17"/>
                  <a:gd name="T23" fmla="*/ 0 h 15"/>
                  <a:gd name="T24" fmla="*/ 14 w 17"/>
                  <a:gd name="T25" fmla="*/ 2 h 15"/>
                  <a:gd name="T26" fmla="*/ 16 w 17"/>
                  <a:gd name="T27" fmla="*/ 3 h 15"/>
                  <a:gd name="T28" fmla="*/ 16 w 17"/>
                  <a:gd name="T29" fmla="*/ 4 h 15"/>
                  <a:gd name="T30" fmla="*/ 16 w 17"/>
                  <a:gd name="T31" fmla="*/ 8 h 15"/>
                  <a:gd name="T32" fmla="*/ 14 w 17"/>
                  <a:gd name="T33" fmla="*/ 11 h 15"/>
                  <a:gd name="T34" fmla="*/ 12 w 17"/>
                  <a:gd name="T35" fmla="*/ 11 h 15"/>
                  <a:gd name="T36" fmla="*/ 9 w 17"/>
                  <a:gd name="T37" fmla="*/ 14 h 15"/>
                  <a:gd name="T38" fmla="*/ 7 w 17"/>
                  <a:gd name="T39" fmla="*/ 14 h 15"/>
                  <a:gd name="T40" fmla="*/ 6 w 17"/>
                  <a:gd name="T41" fmla="*/ 1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6" y="14"/>
                    </a:moveTo>
                    <a:lnTo>
                      <a:pt x="2" y="11"/>
                    </a:lnTo>
                    <a:lnTo>
                      <a:pt x="1" y="11"/>
                    </a:lnTo>
                    <a:lnTo>
                      <a:pt x="0" y="11"/>
                    </a:lnTo>
                    <a:lnTo>
                      <a:pt x="0" y="9"/>
                    </a:lnTo>
                    <a:lnTo>
                      <a:pt x="0" y="7"/>
                    </a:lnTo>
                    <a:lnTo>
                      <a:pt x="2" y="4"/>
                    </a:lnTo>
                    <a:lnTo>
                      <a:pt x="3" y="2"/>
                    </a:lnTo>
                    <a:lnTo>
                      <a:pt x="6" y="1"/>
                    </a:lnTo>
                    <a:lnTo>
                      <a:pt x="8" y="0"/>
                    </a:lnTo>
                    <a:lnTo>
                      <a:pt x="9" y="0"/>
                    </a:lnTo>
                    <a:lnTo>
                      <a:pt x="11" y="0"/>
                    </a:lnTo>
                    <a:lnTo>
                      <a:pt x="14" y="2"/>
                    </a:lnTo>
                    <a:lnTo>
                      <a:pt x="16" y="3"/>
                    </a:lnTo>
                    <a:lnTo>
                      <a:pt x="16" y="4"/>
                    </a:lnTo>
                    <a:lnTo>
                      <a:pt x="16" y="8"/>
                    </a:lnTo>
                    <a:lnTo>
                      <a:pt x="14" y="11"/>
                    </a:lnTo>
                    <a:lnTo>
                      <a:pt x="12" y="11"/>
                    </a:lnTo>
                    <a:lnTo>
                      <a:pt x="9" y="14"/>
                    </a:lnTo>
                    <a:lnTo>
                      <a:pt x="7" y="14"/>
                    </a:lnTo>
                    <a:lnTo>
                      <a:pt x="6" y="14"/>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6" name="Freeform 2338">
                <a:extLst>
                  <a:ext uri="{FF2B5EF4-FFF2-40B4-BE49-F238E27FC236}">
                    <a16:creationId xmlns:a16="http://schemas.microsoft.com/office/drawing/2014/main" id="{D45E7B8C-9DDD-4346-9150-690CDA31D97A}"/>
                  </a:ext>
                </a:extLst>
              </p:cNvPr>
              <p:cNvSpPr>
                <a:spLocks/>
              </p:cNvSpPr>
              <p:nvPr/>
            </p:nvSpPr>
            <p:spPr bwMode="auto">
              <a:xfrm>
                <a:off x="4510" y="2360"/>
                <a:ext cx="17" cy="15"/>
              </a:xfrm>
              <a:custGeom>
                <a:avLst/>
                <a:gdLst>
                  <a:gd name="T0" fmla="*/ 14 w 17"/>
                  <a:gd name="T1" fmla="*/ 11 h 15"/>
                  <a:gd name="T2" fmla="*/ 16 w 17"/>
                  <a:gd name="T3" fmla="*/ 7 h 15"/>
                  <a:gd name="T4" fmla="*/ 16 w 17"/>
                  <a:gd name="T5" fmla="*/ 4 h 15"/>
                  <a:gd name="T6" fmla="*/ 16 w 17"/>
                  <a:gd name="T7" fmla="*/ 2 h 15"/>
                  <a:gd name="T8" fmla="*/ 14 w 17"/>
                  <a:gd name="T9" fmla="*/ 1 h 15"/>
                  <a:gd name="T10" fmla="*/ 11 w 17"/>
                  <a:gd name="T11" fmla="*/ 0 h 15"/>
                  <a:gd name="T12" fmla="*/ 8 w 17"/>
                  <a:gd name="T13" fmla="*/ 1 h 15"/>
                  <a:gd name="T14" fmla="*/ 4 w 17"/>
                  <a:gd name="T15" fmla="*/ 3 h 15"/>
                  <a:gd name="T16" fmla="*/ 3 w 17"/>
                  <a:gd name="T17" fmla="*/ 5 h 15"/>
                  <a:gd name="T18" fmla="*/ 0 w 17"/>
                  <a:gd name="T19" fmla="*/ 8 h 15"/>
                  <a:gd name="T20" fmla="*/ 0 w 17"/>
                  <a:gd name="T21" fmla="*/ 11 h 15"/>
                  <a:gd name="T22" fmla="*/ 0 w 17"/>
                  <a:gd name="T23" fmla="*/ 12 h 15"/>
                  <a:gd name="T24" fmla="*/ 1 w 17"/>
                  <a:gd name="T25" fmla="*/ 14 h 15"/>
                  <a:gd name="T26" fmla="*/ 3 w 17"/>
                  <a:gd name="T27" fmla="*/ 14 h 15"/>
                  <a:gd name="T28" fmla="*/ 4 w 17"/>
                  <a:gd name="T29" fmla="*/ 14 h 15"/>
                  <a:gd name="T30" fmla="*/ 8 w 17"/>
                  <a:gd name="T31" fmla="*/ 14 h 15"/>
                  <a:gd name="T32" fmla="*/ 11 w 17"/>
                  <a:gd name="T33" fmla="*/ 11 h 15"/>
                  <a:gd name="T34" fmla="*/ 14 w 17"/>
                  <a:gd name="T35" fmla="*/ 11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14" y="11"/>
                    </a:moveTo>
                    <a:lnTo>
                      <a:pt x="16" y="7"/>
                    </a:lnTo>
                    <a:lnTo>
                      <a:pt x="16" y="4"/>
                    </a:lnTo>
                    <a:lnTo>
                      <a:pt x="16" y="2"/>
                    </a:lnTo>
                    <a:lnTo>
                      <a:pt x="14" y="1"/>
                    </a:lnTo>
                    <a:lnTo>
                      <a:pt x="11" y="0"/>
                    </a:lnTo>
                    <a:lnTo>
                      <a:pt x="8" y="1"/>
                    </a:lnTo>
                    <a:lnTo>
                      <a:pt x="4" y="3"/>
                    </a:lnTo>
                    <a:lnTo>
                      <a:pt x="3" y="5"/>
                    </a:lnTo>
                    <a:lnTo>
                      <a:pt x="0" y="8"/>
                    </a:lnTo>
                    <a:lnTo>
                      <a:pt x="0" y="11"/>
                    </a:lnTo>
                    <a:lnTo>
                      <a:pt x="0" y="12"/>
                    </a:lnTo>
                    <a:lnTo>
                      <a:pt x="1" y="14"/>
                    </a:lnTo>
                    <a:lnTo>
                      <a:pt x="3" y="14"/>
                    </a:lnTo>
                    <a:lnTo>
                      <a:pt x="4" y="14"/>
                    </a:lnTo>
                    <a:lnTo>
                      <a:pt x="8" y="14"/>
                    </a:lnTo>
                    <a:lnTo>
                      <a:pt x="11" y="11"/>
                    </a:lnTo>
                    <a:lnTo>
                      <a:pt x="14"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7" name="Freeform 2339">
                <a:extLst>
                  <a:ext uri="{FF2B5EF4-FFF2-40B4-BE49-F238E27FC236}">
                    <a16:creationId xmlns:a16="http://schemas.microsoft.com/office/drawing/2014/main" id="{88EF43E1-73F5-4164-8CFB-F49CC62E7C4E}"/>
                  </a:ext>
                </a:extLst>
              </p:cNvPr>
              <p:cNvSpPr>
                <a:spLocks/>
              </p:cNvSpPr>
              <p:nvPr/>
            </p:nvSpPr>
            <p:spPr bwMode="auto">
              <a:xfrm>
                <a:off x="4513" y="2364"/>
                <a:ext cx="17" cy="15"/>
              </a:xfrm>
              <a:custGeom>
                <a:avLst/>
                <a:gdLst>
                  <a:gd name="T0" fmla="*/ 12 w 17"/>
                  <a:gd name="T1" fmla="*/ 9 h 15"/>
                  <a:gd name="T2" fmla="*/ 16 w 17"/>
                  <a:gd name="T3" fmla="*/ 7 h 15"/>
                  <a:gd name="T4" fmla="*/ 16 w 17"/>
                  <a:gd name="T5" fmla="*/ 4 h 15"/>
                  <a:gd name="T6" fmla="*/ 16 w 17"/>
                  <a:gd name="T7" fmla="*/ 2 h 15"/>
                  <a:gd name="T8" fmla="*/ 12 w 17"/>
                  <a:gd name="T9" fmla="*/ 0 h 15"/>
                  <a:gd name="T10" fmla="*/ 9 w 17"/>
                  <a:gd name="T11" fmla="*/ 0 h 15"/>
                  <a:gd name="T12" fmla="*/ 0 w 17"/>
                  <a:gd name="T13" fmla="*/ 7 h 15"/>
                  <a:gd name="T14" fmla="*/ 0 w 17"/>
                  <a:gd name="T15" fmla="*/ 11 h 15"/>
                  <a:gd name="T16" fmla="*/ 0 w 17"/>
                  <a:gd name="T17" fmla="*/ 14 h 15"/>
                  <a:gd name="T18" fmla="*/ 3 w 17"/>
                  <a:gd name="T19" fmla="*/ 14 h 15"/>
                  <a:gd name="T20" fmla="*/ 9 w 17"/>
                  <a:gd name="T21" fmla="*/ 14 h 15"/>
                  <a:gd name="T22" fmla="*/ 12 w 17"/>
                  <a:gd name="T23" fmla="*/ 9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5"/>
                  <a:gd name="T38" fmla="*/ 17 w 17"/>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5">
                    <a:moveTo>
                      <a:pt x="12" y="9"/>
                    </a:moveTo>
                    <a:lnTo>
                      <a:pt x="16" y="7"/>
                    </a:lnTo>
                    <a:lnTo>
                      <a:pt x="16" y="4"/>
                    </a:lnTo>
                    <a:lnTo>
                      <a:pt x="16" y="2"/>
                    </a:lnTo>
                    <a:lnTo>
                      <a:pt x="12" y="0"/>
                    </a:lnTo>
                    <a:lnTo>
                      <a:pt x="9" y="0"/>
                    </a:lnTo>
                    <a:lnTo>
                      <a:pt x="0" y="7"/>
                    </a:lnTo>
                    <a:lnTo>
                      <a:pt x="0" y="11"/>
                    </a:lnTo>
                    <a:lnTo>
                      <a:pt x="0" y="14"/>
                    </a:lnTo>
                    <a:lnTo>
                      <a:pt x="3" y="14"/>
                    </a:lnTo>
                    <a:lnTo>
                      <a:pt x="9" y="14"/>
                    </a:lnTo>
                    <a:lnTo>
                      <a:pt x="12"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8" name="Line 2340">
                <a:extLst>
                  <a:ext uri="{FF2B5EF4-FFF2-40B4-BE49-F238E27FC236}">
                    <a16:creationId xmlns:a16="http://schemas.microsoft.com/office/drawing/2014/main" id="{F578C1B5-A81E-4D47-B51F-FFC6658E12DB}"/>
                  </a:ext>
                </a:extLst>
              </p:cNvPr>
              <p:cNvSpPr>
                <a:spLocks noChangeShapeType="1"/>
              </p:cNvSpPr>
              <p:nvPr/>
            </p:nvSpPr>
            <p:spPr bwMode="auto">
              <a:xfrm flipV="1">
                <a:off x="4471" y="2381"/>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09" name="Freeform 2341">
                <a:extLst>
                  <a:ext uri="{FF2B5EF4-FFF2-40B4-BE49-F238E27FC236}">
                    <a16:creationId xmlns:a16="http://schemas.microsoft.com/office/drawing/2014/main" id="{8250596F-D4F9-4609-BA2A-29411EEE2A6C}"/>
                  </a:ext>
                </a:extLst>
              </p:cNvPr>
              <p:cNvSpPr>
                <a:spLocks/>
              </p:cNvSpPr>
              <p:nvPr/>
            </p:nvSpPr>
            <p:spPr bwMode="auto">
              <a:xfrm>
                <a:off x="4520" y="2358"/>
                <a:ext cx="17" cy="16"/>
              </a:xfrm>
              <a:custGeom>
                <a:avLst/>
                <a:gdLst>
                  <a:gd name="T0" fmla="*/ 5 w 17"/>
                  <a:gd name="T1" fmla="*/ 15 h 16"/>
                  <a:gd name="T2" fmla="*/ 2 w 17"/>
                  <a:gd name="T3" fmla="*/ 12 h 16"/>
                  <a:gd name="T4" fmla="*/ 1 w 17"/>
                  <a:gd name="T5" fmla="*/ 11 h 16"/>
                  <a:gd name="T6" fmla="*/ 0 w 17"/>
                  <a:gd name="T7" fmla="*/ 8 h 16"/>
                  <a:gd name="T8" fmla="*/ 1 w 17"/>
                  <a:gd name="T9" fmla="*/ 7 h 16"/>
                  <a:gd name="T10" fmla="*/ 2 w 17"/>
                  <a:gd name="T11" fmla="*/ 5 h 16"/>
                  <a:gd name="T12" fmla="*/ 3 w 17"/>
                  <a:gd name="T13" fmla="*/ 2 h 16"/>
                  <a:gd name="T14" fmla="*/ 5 w 17"/>
                  <a:gd name="T15" fmla="*/ 1 h 16"/>
                  <a:gd name="T16" fmla="*/ 8 w 17"/>
                  <a:gd name="T17" fmla="*/ 0 h 16"/>
                  <a:gd name="T18" fmla="*/ 9 w 17"/>
                  <a:gd name="T19" fmla="*/ 0 h 16"/>
                  <a:gd name="T20" fmla="*/ 10 w 17"/>
                  <a:gd name="T21" fmla="*/ 1 h 16"/>
                  <a:gd name="T22" fmla="*/ 13 w 17"/>
                  <a:gd name="T23" fmla="*/ 2 h 16"/>
                  <a:gd name="T24" fmla="*/ 13 w 17"/>
                  <a:gd name="T25" fmla="*/ 3 h 16"/>
                  <a:gd name="T26" fmla="*/ 14 w 17"/>
                  <a:gd name="T27" fmla="*/ 4 h 16"/>
                  <a:gd name="T28" fmla="*/ 16 w 17"/>
                  <a:gd name="T29" fmla="*/ 5 h 16"/>
                  <a:gd name="T30" fmla="*/ 14 w 17"/>
                  <a:gd name="T31" fmla="*/ 8 h 16"/>
                  <a:gd name="T32" fmla="*/ 13 w 17"/>
                  <a:gd name="T33" fmla="*/ 10 h 16"/>
                  <a:gd name="T34" fmla="*/ 11 w 17"/>
                  <a:gd name="T35" fmla="*/ 12 h 16"/>
                  <a:gd name="T36" fmla="*/ 10 w 17"/>
                  <a:gd name="T37" fmla="*/ 15 h 16"/>
                  <a:gd name="T38" fmla="*/ 8 w 17"/>
                  <a:gd name="T39" fmla="*/ 15 h 16"/>
                  <a:gd name="T40" fmla="*/ 5 w 17"/>
                  <a:gd name="T41" fmla="*/ 15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6"/>
                  <a:gd name="T65" fmla="*/ 17 w 17"/>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6">
                    <a:moveTo>
                      <a:pt x="5" y="15"/>
                    </a:moveTo>
                    <a:lnTo>
                      <a:pt x="2" y="12"/>
                    </a:lnTo>
                    <a:lnTo>
                      <a:pt x="1" y="11"/>
                    </a:lnTo>
                    <a:lnTo>
                      <a:pt x="0" y="8"/>
                    </a:lnTo>
                    <a:lnTo>
                      <a:pt x="1" y="7"/>
                    </a:lnTo>
                    <a:lnTo>
                      <a:pt x="2" y="5"/>
                    </a:lnTo>
                    <a:lnTo>
                      <a:pt x="3" y="2"/>
                    </a:lnTo>
                    <a:lnTo>
                      <a:pt x="5" y="1"/>
                    </a:lnTo>
                    <a:lnTo>
                      <a:pt x="8" y="0"/>
                    </a:lnTo>
                    <a:lnTo>
                      <a:pt x="9" y="0"/>
                    </a:lnTo>
                    <a:lnTo>
                      <a:pt x="10" y="1"/>
                    </a:lnTo>
                    <a:lnTo>
                      <a:pt x="13" y="2"/>
                    </a:lnTo>
                    <a:lnTo>
                      <a:pt x="13" y="3"/>
                    </a:lnTo>
                    <a:lnTo>
                      <a:pt x="14" y="4"/>
                    </a:lnTo>
                    <a:lnTo>
                      <a:pt x="16" y="5"/>
                    </a:lnTo>
                    <a:lnTo>
                      <a:pt x="14" y="8"/>
                    </a:lnTo>
                    <a:lnTo>
                      <a:pt x="13" y="10"/>
                    </a:lnTo>
                    <a:lnTo>
                      <a:pt x="11" y="12"/>
                    </a:lnTo>
                    <a:lnTo>
                      <a:pt x="10" y="15"/>
                    </a:lnTo>
                    <a:lnTo>
                      <a:pt x="8" y="15"/>
                    </a:lnTo>
                    <a:lnTo>
                      <a:pt x="5"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0" name="Freeform 2342">
                <a:extLst>
                  <a:ext uri="{FF2B5EF4-FFF2-40B4-BE49-F238E27FC236}">
                    <a16:creationId xmlns:a16="http://schemas.microsoft.com/office/drawing/2014/main" id="{D7DDBF9F-D857-4E21-809D-575538FAC8F1}"/>
                  </a:ext>
                </a:extLst>
              </p:cNvPr>
              <p:cNvSpPr>
                <a:spLocks/>
              </p:cNvSpPr>
              <p:nvPr/>
            </p:nvSpPr>
            <p:spPr bwMode="auto">
              <a:xfrm>
                <a:off x="4522" y="2359"/>
                <a:ext cx="17" cy="16"/>
              </a:xfrm>
              <a:custGeom>
                <a:avLst/>
                <a:gdLst>
                  <a:gd name="T0" fmla="*/ 13 w 17"/>
                  <a:gd name="T1" fmla="*/ 10 h 16"/>
                  <a:gd name="T2" fmla="*/ 14 w 17"/>
                  <a:gd name="T3" fmla="*/ 7 h 16"/>
                  <a:gd name="T4" fmla="*/ 16 w 17"/>
                  <a:gd name="T5" fmla="*/ 3 h 16"/>
                  <a:gd name="T6" fmla="*/ 14 w 17"/>
                  <a:gd name="T7" fmla="*/ 2 h 16"/>
                  <a:gd name="T8" fmla="*/ 13 w 17"/>
                  <a:gd name="T9" fmla="*/ 1 h 16"/>
                  <a:gd name="T10" fmla="*/ 13 w 17"/>
                  <a:gd name="T11" fmla="*/ 0 h 16"/>
                  <a:gd name="T12" fmla="*/ 10 w 17"/>
                  <a:gd name="T13" fmla="*/ 0 h 16"/>
                  <a:gd name="T14" fmla="*/ 8 w 17"/>
                  <a:gd name="T15" fmla="*/ 0 h 16"/>
                  <a:gd name="T16" fmla="*/ 5 w 17"/>
                  <a:gd name="T17" fmla="*/ 2 h 16"/>
                  <a:gd name="T18" fmla="*/ 2 w 17"/>
                  <a:gd name="T19" fmla="*/ 4 h 16"/>
                  <a:gd name="T20" fmla="*/ 1 w 17"/>
                  <a:gd name="T21" fmla="*/ 8 h 16"/>
                  <a:gd name="T22" fmla="*/ 0 w 17"/>
                  <a:gd name="T23" fmla="*/ 11 h 16"/>
                  <a:gd name="T24" fmla="*/ 1 w 17"/>
                  <a:gd name="T25" fmla="*/ 12 h 16"/>
                  <a:gd name="T26" fmla="*/ 2 w 17"/>
                  <a:gd name="T27" fmla="*/ 13 h 16"/>
                  <a:gd name="T28" fmla="*/ 2 w 17"/>
                  <a:gd name="T29" fmla="*/ 15 h 16"/>
                  <a:gd name="T30" fmla="*/ 5 w 17"/>
                  <a:gd name="T31" fmla="*/ 15 h 16"/>
                  <a:gd name="T32" fmla="*/ 8 w 17"/>
                  <a:gd name="T33" fmla="*/ 15 h 16"/>
                  <a:gd name="T34" fmla="*/ 10 w 17"/>
                  <a:gd name="T35" fmla="*/ 12 h 16"/>
                  <a:gd name="T36" fmla="*/ 1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13" y="10"/>
                    </a:moveTo>
                    <a:lnTo>
                      <a:pt x="14" y="7"/>
                    </a:lnTo>
                    <a:lnTo>
                      <a:pt x="16" y="3"/>
                    </a:lnTo>
                    <a:lnTo>
                      <a:pt x="14" y="2"/>
                    </a:lnTo>
                    <a:lnTo>
                      <a:pt x="13" y="1"/>
                    </a:lnTo>
                    <a:lnTo>
                      <a:pt x="13" y="0"/>
                    </a:lnTo>
                    <a:lnTo>
                      <a:pt x="10" y="0"/>
                    </a:lnTo>
                    <a:lnTo>
                      <a:pt x="8" y="0"/>
                    </a:lnTo>
                    <a:lnTo>
                      <a:pt x="5" y="2"/>
                    </a:lnTo>
                    <a:lnTo>
                      <a:pt x="2" y="4"/>
                    </a:lnTo>
                    <a:lnTo>
                      <a:pt x="1" y="8"/>
                    </a:lnTo>
                    <a:lnTo>
                      <a:pt x="0" y="11"/>
                    </a:lnTo>
                    <a:lnTo>
                      <a:pt x="1" y="12"/>
                    </a:lnTo>
                    <a:lnTo>
                      <a:pt x="2" y="13"/>
                    </a:lnTo>
                    <a:lnTo>
                      <a:pt x="2" y="15"/>
                    </a:lnTo>
                    <a:lnTo>
                      <a:pt x="5" y="15"/>
                    </a:lnTo>
                    <a:lnTo>
                      <a:pt x="8" y="15"/>
                    </a:lnTo>
                    <a:lnTo>
                      <a:pt x="10" y="12"/>
                    </a:lnTo>
                    <a:lnTo>
                      <a:pt x="1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1" name="Freeform 2343">
                <a:extLst>
                  <a:ext uri="{FF2B5EF4-FFF2-40B4-BE49-F238E27FC236}">
                    <a16:creationId xmlns:a16="http://schemas.microsoft.com/office/drawing/2014/main" id="{731CC525-72A4-4917-BFF1-4A1E4376789C}"/>
                  </a:ext>
                </a:extLst>
              </p:cNvPr>
              <p:cNvSpPr>
                <a:spLocks/>
              </p:cNvSpPr>
              <p:nvPr/>
            </p:nvSpPr>
            <p:spPr bwMode="auto">
              <a:xfrm>
                <a:off x="4524" y="2360"/>
                <a:ext cx="17" cy="15"/>
              </a:xfrm>
              <a:custGeom>
                <a:avLst/>
                <a:gdLst>
                  <a:gd name="T0" fmla="*/ 12 w 17"/>
                  <a:gd name="T1" fmla="*/ 10 h 15"/>
                  <a:gd name="T2" fmla="*/ 16 w 17"/>
                  <a:gd name="T3" fmla="*/ 5 h 15"/>
                  <a:gd name="T4" fmla="*/ 16 w 17"/>
                  <a:gd name="T5" fmla="*/ 4 h 15"/>
                  <a:gd name="T6" fmla="*/ 16 w 17"/>
                  <a:gd name="T7" fmla="*/ 2 h 15"/>
                  <a:gd name="T8" fmla="*/ 12 w 17"/>
                  <a:gd name="T9" fmla="*/ 0 h 15"/>
                  <a:gd name="T10" fmla="*/ 9 w 17"/>
                  <a:gd name="T11" fmla="*/ 0 h 15"/>
                  <a:gd name="T12" fmla="*/ 3 w 17"/>
                  <a:gd name="T13" fmla="*/ 5 h 15"/>
                  <a:gd name="T14" fmla="*/ 0 w 17"/>
                  <a:gd name="T15" fmla="*/ 5 h 15"/>
                  <a:gd name="T16" fmla="*/ 0 w 17"/>
                  <a:gd name="T17" fmla="*/ 10 h 15"/>
                  <a:gd name="T18" fmla="*/ 0 w 17"/>
                  <a:gd name="T19" fmla="*/ 11 h 15"/>
                  <a:gd name="T20" fmla="*/ 3 w 17"/>
                  <a:gd name="T21" fmla="*/ 14 h 15"/>
                  <a:gd name="T22" fmla="*/ 6 w 17"/>
                  <a:gd name="T23" fmla="*/ 14 h 15"/>
                  <a:gd name="T24" fmla="*/ 9 w 17"/>
                  <a:gd name="T25" fmla="*/ 14 h 15"/>
                  <a:gd name="T26" fmla="*/ 12 w 17"/>
                  <a:gd name="T27" fmla="*/ 1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5"/>
                  <a:gd name="T44" fmla="*/ 17 w 17"/>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5">
                    <a:moveTo>
                      <a:pt x="12" y="10"/>
                    </a:moveTo>
                    <a:lnTo>
                      <a:pt x="16" y="5"/>
                    </a:lnTo>
                    <a:lnTo>
                      <a:pt x="16" y="4"/>
                    </a:lnTo>
                    <a:lnTo>
                      <a:pt x="16" y="2"/>
                    </a:lnTo>
                    <a:lnTo>
                      <a:pt x="12" y="0"/>
                    </a:lnTo>
                    <a:lnTo>
                      <a:pt x="9" y="0"/>
                    </a:lnTo>
                    <a:lnTo>
                      <a:pt x="3" y="5"/>
                    </a:lnTo>
                    <a:lnTo>
                      <a:pt x="0" y="5"/>
                    </a:lnTo>
                    <a:lnTo>
                      <a:pt x="0" y="10"/>
                    </a:lnTo>
                    <a:lnTo>
                      <a:pt x="0" y="11"/>
                    </a:lnTo>
                    <a:lnTo>
                      <a:pt x="3" y="14"/>
                    </a:lnTo>
                    <a:lnTo>
                      <a:pt x="6" y="14"/>
                    </a:lnTo>
                    <a:lnTo>
                      <a:pt x="9" y="14"/>
                    </a:lnTo>
                    <a:lnTo>
                      <a:pt x="1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2" name="Freeform 2344">
                <a:extLst>
                  <a:ext uri="{FF2B5EF4-FFF2-40B4-BE49-F238E27FC236}">
                    <a16:creationId xmlns:a16="http://schemas.microsoft.com/office/drawing/2014/main" id="{02AF2167-90C0-4C56-828E-874995E14C70}"/>
                  </a:ext>
                </a:extLst>
              </p:cNvPr>
              <p:cNvSpPr>
                <a:spLocks/>
              </p:cNvSpPr>
              <p:nvPr/>
            </p:nvSpPr>
            <p:spPr bwMode="auto">
              <a:xfrm>
                <a:off x="4513" y="2362"/>
                <a:ext cx="17" cy="15"/>
              </a:xfrm>
              <a:custGeom>
                <a:avLst/>
                <a:gdLst>
                  <a:gd name="T0" fmla="*/ 4 w 17"/>
                  <a:gd name="T1" fmla="*/ 14 h 15"/>
                  <a:gd name="T2" fmla="*/ 1 w 17"/>
                  <a:gd name="T3" fmla="*/ 12 h 15"/>
                  <a:gd name="T4" fmla="*/ 0 w 17"/>
                  <a:gd name="T5" fmla="*/ 11 h 15"/>
                  <a:gd name="T6" fmla="*/ 0 w 17"/>
                  <a:gd name="T7" fmla="*/ 9 h 15"/>
                  <a:gd name="T8" fmla="*/ 0 w 17"/>
                  <a:gd name="T9" fmla="*/ 7 h 15"/>
                  <a:gd name="T10" fmla="*/ 1 w 17"/>
                  <a:gd name="T11" fmla="*/ 4 h 15"/>
                  <a:gd name="T12" fmla="*/ 3 w 17"/>
                  <a:gd name="T13" fmla="*/ 2 h 15"/>
                  <a:gd name="T14" fmla="*/ 4 w 17"/>
                  <a:gd name="T15" fmla="*/ 1 h 15"/>
                  <a:gd name="T16" fmla="*/ 8 w 17"/>
                  <a:gd name="T17" fmla="*/ 0 h 15"/>
                  <a:gd name="T18" fmla="*/ 9 w 17"/>
                  <a:gd name="T19" fmla="*/ 0 h 15"/>
                  <a:gd name="T20" fmla="*/ 13 w 17"/>
                  <a:gd name="T21" fmla="*/ 2 h 15"/>
                  <a:gd name="T22" fmla="*/ 14 w 17"/>
                  <a:gd name="T23" fmla="*/ 3 h 15"/>
                  <a:gd name="T24" fmla="*/ 16 w 17"/>
                  <a:gd name="T25" fmla="*/ 4 h 15"/>
                  <a:gd name="T26" fmla="*/ 16 w 17"/>
                  <a:gd name="T27" fmla="*/ 8 h 15"/>
                  <a:gd name="T28" fmla="*/ 13 w 17"/>
                  <a:gd name="T29" fmla="*/ 11 h 15"/>
                  <a:gd name="T30" fmla="*/ 12 w 17"/>
                  <a:gd name="T31" fmla="*/ 12 h 15"/>
                  <a:gd name="T32" fmla="*/ 9 w 17"/>
                  <a:gd name="T33" fmla="*/ 14 h 15"/>
                  <a:gd name="T34" fmla="*/ 7 w 17"/>
                  <a:gd name="T35" fmla="*/ 14 h 15"/>
                  <a:gd name="T36" fmla="*/ 6 w 17"/>
                  <a:gd name="T37" fmla="*/ 14 h 15"/>
                  <a:gd name="T38" fmla="*/ 4 w 17"/>
                  <a:gd name="T39" fmla="*/ 14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5"/>
                  <a:gd name="T62" fmla="*/ 17 w 17"/>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5">
                    <a:moveTo>
                      <a:pt x="4" y="14"/>
                    </a:moveTo>
                    <a:lnTo>
                      <a:pt x="1" y="12"/>
                    </a:lnTo>
                    <a:lnTo>
                      <a:pt x="0" y="11"/>
                    </a:lnTo>
                    <a:lnTo>
                      <a:pt x="0" y="9"/>
                    </a:lnTo>
                    <a:lnTo>
                      <a:pt x="0" y="7"/>
                    </a:lnTo>
                    <a:lnTo>
                      <a:pt x="1" y="4"/>
                    </a:lnTo>
                    <a:lnTo>
                      <a:pt x="3" y="2"/>
                    </a:lnTo>
                    <a:lnTo>
                      <a:pt x="4" y="1"/>
                    </a:lnTo>
                    <a:lnTo>
                      <a:pt x="8" y="0"/>
                    </a:lnTo>
                    <a:lnTo>
                      <a:pt x="9" y="0"/>
                    </a:lnTo>
                    <a:lnTo>
                      <a:pt x="13" y="2"/>
                    </a:lnTo>
                    <a:lnTo>
                      <a:pt x="14" y="3"/>
                    </a:lnTo>
                    <a:lnTo>
                      <a:pt x="16" y="4"/>
                    </a:lnTo>
                    <a:lnTo>
                      <a:pt x="16" y="8"/>
                    </a:lnTo>
                    <a:lnTo>
                      <a:pt x="13" y="11"/>
                    </a:lnTo>
                    <a:lnTo>
                      <a:pt x="12" y="12"/>
                    </a:lnTo>
                    <a:lnTo>
                      <a:pt x="9" y="14"/>
                    </a:lnTo>
                    <a:lnTo>
                      <a:pt x="7" y="14"/>
                    </a:lnTo>
                    <a:lnTo>
                      <a:pt x="6" y="14"/>
                    </a:lnTo>
                    <a:lnTo>
                      <a:pt x="4" y="14"/>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3" name="Freeform 2345">
                <a:extLst>
                  <a:ext uri="{FF2B5EF4-FFF2-40B4-BE49-F238E27FC236}">
                    <a16:creationId xmlns:a16="http://schemas.microsoft.com/office/drawing/2014/main" id="{B5F50C65-FFA8-40D9-A81B-D37E5C4DB0CE}"/>
                  </a:ext>
                </a:extLst>
              </p:cNvPr>
              <p:cNvSpPr>
                <a:spLocks/>
              </p:cNvSpPr>
              <p:nvPr/>
            </p:nvSpPr>
            <p:spPr bwMode="auto">
              <a:xfrm>
                <a:off x="4515" y="2362"/>
                <a:ext cx="17" cy="15"/>
              </a:xfrm>
              <a:custGeom>
                <a:avLst/>
                <a:gdLst>
                  <a:gd name="T0" fmla="*/ 12 w 17"/>
                  <a:gd name="T1" fmla="*/ 11 h 15"/>
                  <a:gd name="T2" fmla="*/ 16 w 17"/>
                  <a:gd name="T3" fmla="*/ 7 h 15"/>
                  <a:gd name="T4" fmla="*/ 16 w 17"/>
                  <a:gd name="T5" fmla="*/ 4 h 15"/>
                  <a:gd name="T6" fmla="*/ 16 w 17"/>
                  <a:gd name="T7" fmla="*/ 3 h 15"/>
                  <a:gd name="T8" fmla="*/ 14 w 17"/>
                  <a:gd name="T9" fmla="*/ 2 h 15"/>
                  <a:gd name="T10" fmla="*/ 12 w 17"/>
                  <a:gd name="T11" fmla="*/ 1 h 15"/>
                  <a:gd name="T12" fmla="*/ 11 w 17"/>
                  <a:gd name="T13" fmla="*/ 0 h 15"/>
                  <a:gd name="T14" fmla="*/ 8 w 17"/>
                  <a:gd name="T15" fmla="*/ 1 h 15"/>
                  <a:gd name="T16" fmla="*/ 4 w 17"/>
                  <a:gd name="T17" fmla="*/ 3 h 15"/>
                  <a:gd name="T18" fmla="*/ 1 w 17"/>
                  <a:gd name="T19" fmla="*/ 5 h 15"/>
                  <a:gd name="T20" fmla="*/ 0 w 17"/>
                  <a:gd name="T21" fmla="*/ 8 h 15"/>
                  <a:gd name="T22" fmla="*/ 0 w 17"/>
                  <a:gd name="T23" fmla="*/ 11 h 15"/>
                  <a:gd name="T24" fmla="*/ 0 w 17"/>
                  <a:gd name="T25" fmla="*/ 12 h 15"/>
                  <a:gd name="T26" fmla="*/ 0 w 17"/>
                  <a:gd name="T27" fmla="*/ 14 h 15"/>
                  <a:gd name="T28" fmla="*/ 1 w 17"/>
                  <a:gd name="T29" fmla="*/ 14 h 15"/>
                  <a:gd name="T30" fmla="*/ 4 w 17"/>
                  <a:gd name="T31" fmla="*/ 14 h 15"/>
                  <a:gd name="T32" fmla="*/ 8 w 17"/>
                  <a:gd name="T33" fmla="*/ 14 h 15"/>
                  <a:gd name="T34" fmla="*/ 11 w 17"/>
                  <a:gd name="T35" fmla="*/ 12 h 15"/>
                  <a:gd name="T36" fmla="*/ 12 w 17"/>
                  <a:gd name="T37" fmla="*/ 11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12" y="11"/>
                    </a:moveTo>
                    <a:lnTo>
                      <a:pt x="16" y="7"/>
                    </a:lnTo>
                    <a:lnTo>
                      <a:pt x="16" y="4"/>
                    </a:lnTo>
                    <a:lnTo>
                      <a:pt x="16" y="3"/>
                    </a:lnTo>
                    <a:lnTo>
                      <a:pt x="14" y="2"/>
                    </a:lnTo>
                    <a:lnTo>
                      <a:pt x="12" y="1"/>
                    </a:lnTo>
                    <a:lnTo>
                      <a:pt x="11" y="0"/>
                    </a:lnTo>
                    <a:lnTo>
                      <a:pt x="8" y="1"/>
                    </a:lnTo>
                    <a:lnTo>
                      <a:pt x="4" y="3"/>
                    </a:lnTo>
                    <a:lnTo>
                      <a:pt x="1" y="5"/>
                    </a:lnTo>
                    <a:lnTo>
                      <a:pt x="0" y="8"/>
                    </a:lnTo>
                    <a:lnTo>
                      <a:pt x="0" y="11"/>
                    </a:lnTo>
                    <a:lnTo>
                      <a:pt x="0" y="12"/>
                    </a:lnTo>
                    <a:lnTo>
                      <a:pt x="0" y="14"/>
                    </a:lnTo>
                    <a:lnTo>
                      <a:pt x="1" y="14"/>
                    </a:lnTo>
                    <a:lnTo>
                      <a:pt x="4" y="14"/>
                    </a:lnTo>
                    <a:lnTo>
                      <a:pt x="8" y="14"/>
                    </a:lnTo>
                    <a:lnTo>
                      <a:pt x="11" y="12"/>
                    </a:lnTo>
                    <a:lnTo>
                      <a:pt x="12"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4" name="Freeform 2346">
                <a:extLst>
                  <a:ext uri="{FF2B5EF4-FFF2-40B4-BE49-F238E27FC236}">
                    <a16:creationId xmlns:a16="http://schemas.microsoft.com/office/drawing/2014/main" id="{28878C69-C968-41F9-A0B4-446E02D731E2}"/>
                  </a:ext>
                </a:extLst>
              </p:cNvPr>
              <p:cNvSpPr>
                <a:spLocks/>
              </p:cNvSpPr>
              <p:nvPr/>
            </p:nvSpPr>
            <p:spPr bwMode="auto">
              <a:xfrm>
                <a:off x="4516" y="2365"/>
                <a:ext cx="17" cy="16"/>
              </a:xfrm>
              <a:custGeom>
                <a:avLst/>
                <a:gdLst>
                  <a:gd name="T0" fmla="*/ 16 w 17"/>
                  <a:gd name="T1" fmla="*/ 9 h 16"/>
                  <a:gd name="T2" fmla="*/ 16 w 17"/>
                  <a:gd name="T3" fmla="*/ 8 h 16"/>
                  <a:gd name="T4" fmla="*/ 16 w 17"/>
                  <a:gd name="T5" fmla="*/ 5 h 16"/>
                  <a:gd name="T6" fmla="*/ 16 w 17"/>
                  <a:gd name="T7" fmla="*/ 2 h 16"/>
                  <a:gd name="T8" fmla="*/ 16 w 17"/>
                  <a:gd name="T9" fmla="*/ 0 h 16"/>
                  <a:gd name="T10" fmla="*/ 12 w 17"/>
                  <a:gd name="T11" fmla="*/ 0 h 16"/>
                  <a:gd name="T12" fmla="*/ 9 w 17"/>
                  <a:gd name="T13" fmla="*/ 0 h 16"/>
                  <a:gd name="T14" fmla="*/ 3 w 17"/>
                  <a:gd name="T15" fmla="*/ 8 h 16"/>
                  <a:gd name="T16" fmla="*/ 0 w 17"/>
                  <a:gd name="T17" fmla="*/ 8 h 16"/>
                  <a:gd name="T18" fmla="*/ 0 w 17"/>
                  <a:gd name="T19" fmla="*/ 12 h 16"/>
                  <a:gd name="T20" fmla="*/ 0 w 17"/>
                  <a:gd name="T21" fmla="*/ 15 h 16"/>
                  <a:gd name="T22" fmla="*/ 3 w 17"/>
                  <a:gd name="T23" fmla="*/ 15 h 16"/>
                  <a:gd name="T24" fmla="*/ 6 w 17"/>
                  <a:gd name="T25" fmla="*/ 15 h 16"/>
                  <a:gd name="T26" fmla="*/ 9 w 17"/>
                  <a:gd name="T27" fmla="*/ 15 h 16"/>
                  <a:gd name="T28" fmla="*/ 16 w 17"/>
                  <a:gd name="T29" fmla="*/ 9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16" y="9"/>
                    </a:moveTo>
                    <a:lnTo>
                      <a:pt x="16" y="8"/>
                    </a:lnTo>
                    <a:lnTo>
                      <a:pt x="16" y="5"/>
                    </a:lnTo>
                    <a:lnTo>
                      <a:pt x="16" y="2"/>
                    </a:lnTo>
                    <a:lnTo>
                      <a:pt x="16" y="0"/>
                    </a:lnTo>
                    <a:lnTo>
                      <a:pt x="12" y="0"/>
                    </a:lnTo>
                    <a:lnTo>
                      <a:pt x="9" y="0"/>
                    </a:lnTo>
                    <a:lnTo>
                      <a:pt x="3" y="8"/>
                    </a:lnTo>
                    <a:lnTo>
                      <a:pt x="0" y="8"/>
                    </a:lnTo>
                    <a:lnTo>
                      <a:pt x="0" y="12"/>
                    </a:lnTo>
                    <a:lnTo>
                      <a:pt x="0" y="15"/>
                    </a:lnTo>
                    <a:lnTo>
                      <a:pt x="3" y="15"/>
                    </a:lnTo>
                    <a:lnTo>
                      <a:pt x="6" y="15"/>
                    </a:lnTo>
                    <a:lnTo>
                      <a:pt x="9" y="15"/>
                    </a:lnTo>
                    <a:lnTo>
                      <a:pt x="16"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5" name="Freeform 2347">
                <a:extLst>
                  <a:ext uri="{FF2B5EF4-FFF2-40B4-BE49-F238E27FC236}">
                    <a16:creationId xmlns:a16="http://schemas.microsoft.com/office/drawing/2014/main" id="{41BA15B6-D36F-40F7-889D-1D39C20C1B61}"/>
                  </a:ext>
                </a:extLst>
              </p:cNvPr>
              <p:cNvSpPr>
                <a:spLocks/>
              </p:cNvSpPr>
              <p:nvPr/>
            </p:nvSpPr>
            <p:spPr bwMode="auto">
              <a:xfrm>
                <a:off x="4470" y="2388"/>
                <a:ext cx="17" cy="16"/>
              </a:xfrm>
              <a:custGeom>
                <a:avLst/>
                <a:gdLst>
                  <a:gd name="T0" fmla="*/ 8 w 17"/>
                  <a:gd name="T1" fmla="*/ 15 h 16"/>
                  <a:gd name="T2" fmla="*/ 2 w 17"/>
                  <a:gd name="T3" fmla="*/ 12 h 16"/>
                  <a:gd name="T4" fmla="*/ 0 w 17"/>
                  <a:gd name="T5" fmla="*/ 9 h 16"/>
                  <a:gd name="T6" fmla="*/ 2 w 17"/>
                  <a:gd name="T7" fmla="*/ 5 h 16"/>
                  <a:gd name="T8" fmla="*/ 5 w 17"/>
                  <a:gd name="T9" fmla="*/ 2 h 16"/>
                  <a:gd name="T10" fmla="*/ 8 w 17"/>
                  <a:gd name="T11" fmla="*/ 0 h 16"/>
                  <a:gd name="T12" fmla="*/ 10 w 17"/>
                  <a:gd name="T13" fmla="*/ 0 h 16"/>
                  <a:gd name="T14" fmla="*/ 16 w 17"/>
                  <a:gd name="T15" fmla="*/ 2 h 16"/>
                  <a:gd name="T16" fmla="*/ 16 w 17"/>
                  <a:gd name="T17" fmla="*/ 5 h 16"/>
                  <a:gd name="T18" fmla="*/ 16 w 17"/>
                  <a:gd name="T19" fmla="*/ 9 h 16"/>
                  <a:gd name="T20" fmla="*/ 13 w 17"/>
                  <a:gd name="T21" fmla="*/ 12 h 16"/>
                  <a:gd name="T22" fmla="*/ 10 w 17"/>
                  <a:gd name="T23" fmla="*/ 15 h 16"/>
                  <a:gd name="T24" fmla="*/ 8 w 17"/>
                  <a:gd name="T25" fmla="*/ 15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8" y="15"/>
                    </a:moveTo>
                    <a:lnTo>
                      <a:pt x="2" y="12"/>
                    </a:lnTo>
                    <a:lnTo>
                      <a:pt x="0" y="9"/>
                    </a:lnTo>
                    <a:lnTo>
                      <a:pt x="2" y="5"/>
                    </a:lnTo>
                    <a:lnTo>
                      <a:pt x="5" y="2"/>
                    </a:lnTo>
                    <a:lnTo>
                      <a:pt x="8" y="0"/>
                    </a:lnTo>
                    <a:lnTo>
                      <a:pt x="10" y="0"/>
                    </a:lnTo>
                    <a:lnTo>
                      <a:pt x="16" y="2"/>
                    </a:lnTo>
                    <a:lnTo>
                      <a:pt x="16" y="5"/>
                    </a:lnTo>
                    <a:lnTo>
                      <a:pt x="16" y="9"/>
                    </a:lnTo>
                    <a:lnTo>
                      <a:pt x="13" y="12"/>
                    </a:lnTo>
                    <a:lnTo>
                      <a:pt x="10" y="15"/>
                    </a:lnTo>
                    <a:lnTo>
                      <a:pt x="8"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6" name="Freeform 2348">
                <a:extLst>
                  <a:ext uri="{FF2B5EF4-FFF2-40B4-BE49-F238E27FC236}">
                    <a16:creationId xmlns:a16="http://schemas.microsoft.com/office/drawing/2014/main" id="{2637606A-8587-45B9-967A-609743525C51}"/>
                  </a:ext>
                </a:extLst>
              </p:cNvPr>
              <p:cNvSpPr>
                <a:spLocks/>
              </p:cNvSpPr>
              <p:nvPr/>
            </p:nvSpPr>
            <p:spPr bwMode="auto">
              <a:xfrm>
                <a:off x="4471" y="2388"/>
                <a:ext cx="17" cy="16"/>
              </a:xfrm>
              <a:custGeom>
                <a:avLst/>
                <a:gdLst>
                  <a:gd name="T0" fmla="*/ 16 w 17"/>
                  <a:gd name="T1" fmla="*/ 9 h 16"/>
                  <a:gd name="T2" fmla="*/ 16 w 17"/>
                  <a:gd name="T3" fmla="*/ 5 h 16"/>
                  <a:gd name="T4" fmla="*/ 16 w 17"/>
                  <a:gd name="T5" fmla="*/ 2 h 16"/>
                  <a:gd name="T6" fmla="*/ 12 w 17"/>
                  <a:gd name="T7" fmla="*/ 0 h 16"/>
                  <a:gd name="T8" fmla="*/ 8 w 17"/>
                  <a:gd name="T9" fmla="*/ 2 h 16"/>
                  <a:gd name="T10" fmla="*/ 4 w 17"/>
                  <a:gd name="T11" fmla="*/ 8 h 16"/>
                  <a:gd name="T12" fmla="*/ 0 w 17"/>
                  <a:gd name="T13" fmla="*/ 12 h 16"/>
                  <a:gd name="T14" fmla="*/ 0 w 17"/>
                  <a:gd name="T15" fmla="*/ 15 h 16"/>
                  <a:gd name="T16" fmla="*/ 4 w 17"/>
                  <a:gd name="T17" fmla="*/ 15 h 16"/>
                  <a:gd name="T18" fmla="*/ 8 w 17"/>
                  <a:gd name="T19" fmla="*/ 15 h 16"/>
                  <a:gd name="T20" fmla="*/ 16 w 17"/>
                  <a:gd name="T21" fmla="*/ 9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
                  <a:gd name="T35" fmla="*/ 17 w 1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
                    <a:moveTo>
                      <a:pt x="16" y="9"/>
                    </a:moveTo>
                    <a:lnTo>
                      <a:pt x="16" y="5"/>
                    </a:lnTo>
                    <a:lnTo>
                      <a:pt x="16" y="2"/>
                    </a:lnTo>
                    <a:lnTo>
                      <a:pt x="12" y="0"/>
                    </a:lnTo>
                    <a:lnTo>
                      <a:pt x="8" y="2"/>
                    </a:lnTo>
                    <a:lnTo>
                      <a:pt x="4" y="8"/>
                    </a:lnTo>
                    <a:lnTo>
                      <a:pt x="0" y="12"/>
                    </a:lnTo>
                    <a:lnTo>
                      <a:pt x="0" y="15"/>
                    </a:lnTo>
                    <a:lnTo>
                      <a:pt x="4" y="15"/>
                    </a:lnTo>
                    <a:lnTo>
                      <a:pt x="8" y="15"/>
                    </a:lnTo>
                    <a:lnTo>
                      <a:pt x="16"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7" name="Line 2349">
                <a:extLst>
                  <a:ext uri="{FF2B5EF4-FFF2-40B4-BE49-F238E27FC236}">
                    <a16:creationId xmlns:a16="http://schemas.microsoft.com/office/drawing/2014/main" id="{AB2E42F1-7DE2-40BE-A8B5-CD7DCF15D877}"/>
                  </a:ext>
                </a:extLst>
              </p:cNvPr>
              <p:cNvSpPr>
                <a:spLocks noChangeShapeType="1"/>
              </p:cNvSpPr>
              <p:nvPr/>
            </p:nvSpPr>
            <p:spPr bwMode="auto">
              <a:xfrm flipV="1">
                <a:off x="4502" y="2398"/>
                <a:ext cx="0" cy="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18" name="Freeform 2350">
                <a:extLst>
                  <a:ext uri="{FF2B5EF4-FFF2-40B4-BE49-F238E27FC236}">
                    <a16:creationId xmlns:a16="http://schemas.microsoft.com/office/drawing/2014/main" id="{B1D7DD07-204E-44A9-87DB-19E349129C17}"/>
                  </a:ext>
                </a:extLst>
              </p:cNvPr>
              <p:cNvSpPr>
                <a:spLocks/>
              </p:cNvSpPr>
              <p:nvPr/>
            </p:nvSpPr>
            <p:spPr bwMode="auto">
              <a:xfrm>
                <a:off x="4487" y="2405"/>
                <a:ext cx="17" cy="15"/>
              </a:xfrm>
              <a:custGeom>
                <a:avLst/>
                <a:gdLst>
                  <a:gd name="T0" fmla="*/ 5 w 17"/>
                  <a:gd name="T1" fmla="*/ 14 h 15"/>
                  <a:gd name="T2" fmla="*/ 2 w 17"/>
                  <a:gd name="T3" fmla="*/ 11 h 15"/>
                  <a:gd name="T4" fmla="*/ 1 w 17"/>
                  <a:gd name="T5" fmla="*/ 11 h 15"/>
                  <a:gd name="T6" fmla="*/ 1 w 17"/>
                  <a:gd name="T7" fmla="*/ 10 h 15"/>
                  <a:gd name="T8" fmla="*/ 0 w 17"/>
                  <a:gd name="T9" fmla="*/ 9 h 15"/>
                  <a:gd name="T10" fmla="*/ 1 w 17"/>
                  <a:gd name="T11" fmla="*/ 7 h 15"/>
                  <a:gd name="T12" fmla="*/ 2 w 17"/>
                  <a:gd name="T13" fmla="*/ 4 h 15"/>
                  <a:gd name="T14" fmla="*/ 4 w 17"/>
                  <a:gd name="T15" fmla="*/ 2 h 15"/>
                  <a:gd name="T16" fmla="*/ 6 w 17"/>
                  <a:gd name="T17" fmla="*/ 1 h 15"/>
                  <a:gd name="T18" fmla="*/ 8 w 17"/>
                  <a:gd name="T19" fmla="*/ 0 h 15"/>
                  <a:gd name="T20" fmla="*/ 10 w 17"/>
                  <a:gd name="T21" fmla="*/ 0 h 15"/>
                  <a:gd name="T22" fmla="*/ 11 w 17"/>
                  <a:gd name="T23" fmla="*/ 1 h 15"/>
                  <a:gd name="T24" fmla="*/ 14 w 17"/>
                  <a:gd name="T25" fmla="*/ 2 h 15"/>
                  <a:gd name="T26" fmla="*/ 14 w 17"/>
                  <a:gd name="T27" fmla="*/ 3 h 15"/>
                  <a:gd name="T28" fmla="*/ 14 w 17"/>
                  <a:gd name="T29" fmla="*/ 4 h 15"/>
                  <a:gd name="T30" fmla="*/ 16 w 17"/>
                  <a:gd name="T31" fmla="*/ 5 h 15"/>
                  <a:gd name="T32" fmla="*/ 14 w 17"/>
                  <a:gd name="T33" fmla="*/ 7 h 15"/>
                  <a:gd name="T34" fmla="*/ 14 w 17"/>
                  <a:gd name="T35" fmla="*/ 10 h 15"/>
                  <a:gd name="T36" fmla="*/ 12 w 17"/>
                  <a:gd name="T37" fmla="*/ 11 h 15"/>
                  <a:gd name="T38" fmla="*/ 10 w 17"/>
                  <a:gd name="T39" fmla="*/ 14 h 15"/>
                  <a:gd name="T40" fmla="*/ 8 w 17"/>
                  <a:gd name="T41" fmla="*/ 14 h 15"/>
                  <a:gd name="T42" fmla="*/ 6 w 17"/>
                  <a:gd name="T43" fmla="*/ 14 h 15"/>
                  <a:gd name="T44" fmla="*/ 5 w 17"/>
                  <a:gd name="T45" fmla="*/ 14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5" y="14"/>
                    </a:moveTo>
                    <a:lnTo>
                      <a:pt x="2" y="11"/>
                    </a:lnTo>
                    <a:lnTo>
                      <a:pt x="1" y="11"/>
                    </a:lnTo>
                    <a:lnTo>
                      <a:pt x="1" y="10"/>
                    </a:lnTo>
                    <a:lnTo>
                      <a:pt x="0" y="9"/>
                    </a:lnTo>
                    <a:lnTo>
                      <a:pt x="1" y="7"/>
                    </a:lnTo>
                    <a:lnTo>
                      <a:pt x="2" y="4"/>
                    </a:lnTo>
                    <a:lnTo>
                      <a:pt x="4" y="2"/>
                    </a:lnTo>
                    <a:lnTo>
                      <a:pt x="6" y="1"/>
                    </a:lnTo>
                    <a:lnTo>
                      <a:pt x="8" y="0"/>
                    </a:lnTo>
                    <a:lnTo>
                      <a:pt x="10" y="0"/>
                    </a:lnTo>
                    <a:lnTo>
                      <a:pt x="11" y="1"/>
                    </a:lnTo>
                    <a:lnTo>
                      <a:pt x="14" y="2"/>
                    </a:lnTo>
                    <a:lnTo>
                      <a:pt x="14" y="3"/>
                    </a:lnTo>
                    <a:lnTo>
                      <a:pt x="14" y="4"/>
                    </a:lnTo>
                    <a:lnTo>
                      <a:pt x="16" y="5"/>
                    </a:lnTo>
                    <a:lnTo>
                      <a:pt x="14" y="7"/>
                    </a:lnTo>
                    <a:lnTo>
                      <a:pt x="14" y="10"/>
                    </a:lnTo>
                    <a:lnTo>
                      <a:pt x="12" y="11"/>
                    </a:lnTo>
                    <a:lnTo>
                      <a:pt x="10" y="14"/>
                    </a:lnTo>
                    <a:lnTo>
                      <a:pt x="8" y="14"/>
                    </a:lnTo>
                    <a:lnTo>
                      <a:pt x="6" y="14"/>
                    </a:lnTo>
                    <a:lnTo>
                      <a:pt x="5"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9" name="Freeform 2351">
                <a:extLst>
                  <a:ext uri="{FF2B5EF4-FFF2-40B4-BE49-F238E27FC236}">
                    <a16:creationId xmlns:a16="http://schemas.microsoft.com/office/drawing/2014/main" id="{CEA3A67A-5341-418C-B396-92E7345797C1}"/>
                  </a:ext>
                </a:extLst>
              </p:cNvPr>
              <p:cNvSpPr>
                <a:spLocks/>
              </p:cNvSpPr>
              <p:nvPr/>
            </p:nvSpPr>
            <p:spPr bwMode="auto">
              <a:xfrm>
                <a:off x="4489" y="2407"/>
                <a:ext cx="17" cy="15"/>
              </a:xfrm>
              <a:custGeom>
                <a:avLst/>
                <a:gdLst>
                  <a:gd name="T0" fmla="*/ 14 w 17"/>
                  <a:gd name="T1" fmla="*/ 10 h 15"/>
                  <a:gd name="T2" fmla="*/ 14 w 17"/>
                  <a:gd name="T3" fmla="*/ 6 h 15"/>
                  <a:gd name="T4" fmla="*/ 16 w 17"/>
                  <a:gd name="T5" fmla="*/ 4 h 15"/>
                  <a:gd name="T6" fmla="*/ 14 w 17"/>
                  <a:gd name="T7" fmla="*/ 2 h 15"/>
                  <a:gd name="T8" fmla="*/ 14 w 17"/>
                  <a:gd name="T9" fmla="*/ 1 h 15"/>
                  <a:gd name="T10" fmla="*/ 14 w 17"/>
                  <a:gd name="T11" fmla="*/ 0 h 15"/>
                  <a:gd name="T12" fmla="*/ 11 w 17"/>
                  <a:gd name="T13" fmla="*/ 0 h 15"/>
                  <a:gd name="T14" fmla="*/ 8 w 17"/>
                  <a:gd name="T15" fmla="*/ 1 h 15"/>
                  <a:gd name="T16" fmla="*/ 4 w 17"/>
                  <a:gd name="T17" fmla="*/ 3 h 15"/>
                  <a:gd name="T18" fmla="*/ 3 w 17"/>
                  <a:gd name="T19" fmla="*/ 5 h 15"/>
                  <a:gd name="T20" fmla="*/ 0 w 17"/>
                  <a:gd name="T21" fmla="*/ 7 h 15"/>
                  <a:gd name="T22" fmla="*/ 0 w 17"/>
                  <a:gd name="T23" fmla="*/ 10 h 15"/>
                  <a:gd name="T24" fmla="*/ 0 w 17"/>
                  <a:gd name="T25" fmla="*/ 12 h 15"/>
                  <a:gd name="T26" fmla="*/ 1 w 17"/>
                  <a:gd name="T27" fmla="*/ 14 h 15"/>
                  <a:gd name="T28" fmla="*/ 3 w 17"/>
                  <a:gd name="T29" fmla="*/ 14 h 15"/>
                  <a:gd name="T30" fmla="*/ 4 w 17"/>
                  <a:gd name="T31" fmla="*/ 14 h 15"/>
                  <a:gd name="T32" fmla="*/ 8 w 17"/>
                  <a:gd name="T33" fmla="*/ 14 h 15"/>
                  <a:gd name="T34" fmla="*/ 11 w 17"/>
                  <a:gd name="T35" fmla="*/ 11 h 15"/>
                  <a:gd name="T36" fmla="*/ 14 w 17"/>
                  <a:gd name="T37" fmla="*/ 1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14" y="10"/>
                    </a:moveTo>
                    <a:lnTo>
                      <a:pt x="14" y="6"/>
                    </a:lnTo>
                    <a:lnTo>
                      <a:pt x="16" y="4"/>
                    </a:lnTo>
                    <a:lnTo>
                      <a:pt x="14" y="2"/>
                    </a:lnTo>
                    <a:lnTo>
                      <a:pt x="14" y="1"/>
                    </a:lnTo>
                    <a:lnTo>
                      <a:pt x="14" y="0"/>
                    </a:lnTo>
                    <a:lnTo>
                      <a:pt x="11" y="0"/>
                    </a:lnTo>
                    <a:lnTo>
                      <a:pt x="8" y="1"/>
                    </a:lnTo>
                    <a:lnTo>
                      <a:pt x="4" y="3"/>
                    </a:lnTo>
                    <a:lnTo>
                      <a:pt x="3" y="5"/>
                    </a:lnTo>
                    <a:lnTo>
                      <a:pt x="0" y="7"/>
                    </a:lnTo>
                    <a:lnTo>
                      <a:pt x="0" y="10"/>
                    </a:lnTo>
                    <a:lnTo>
                      <a:pt x="0" y="12"/>
                    </a:lnTo>
                    <a:lnTo>
                      <a:pt x="1" y="14"/>
                    </a:lnTo>
                    <a:lnTo>
                      <a:pt x="3" y="14"/>
                    </a:lnTo>
                    <a:lnTo>
                      <a:pt x="4" y="14"/>
                    </a:lnTo>
                    <a:lnTo>
                      <a:pt x="8" y="14"/>
                    </a:lnTo>
                    <a:lnTo>
                      <a:pt x="11" y="11"/>
                    </a:lnTo>
                    <a:lnTo>
                      <a:pt x="14"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0" name="Freeform 2352">
                <a:extLst>
                  <a:ext uri="{FF2B5EF4-FFF2-40B4-BE49-F238E27FC236}">
                    <a16:creationId xmlns:a16="http://schemas.microsoft.com/office/drawing/2014/main" id="{7A81D399-DF9F-497D-B011-0750A56838DE}"/>
                  </a:ext>
                </a:extLst>
              </p:cNvPr>
              <p:cNvSpPr>
                <a:spLocks/>
              </p:cNvSpPr>
              <p:nvPr/>
            </p:nvSpPr>
            <p:spPr bwMode="auto">
              <a:xfrm>
                <a:off x="4490" y="2409"/>
                <a:ext cx="17" cy="15"/>
              </a:xfrm>
              <a:custGeom>
                <a:avLst/>
                <a:gdLst>
                  <a:gd name="T0" fmla="*/ 13 w 17"/>
                  <a:gd name="T1" fmla="*/ 10 h 15"/>
                  <a:gd name="T2" fmla="*/ 13 w 17"/>
                  <a:gd name="T3" fmla="*/ 5 h 15"/>
                  <a:gd name="T4" fmla="*/ 16 w 17"/>
                  <a:gd name="T5" fmla="*/ 5 h 15"/>
                  <a:gd name="T6" fmla="*/ 13 w 17"/>
                  <a:gd name="T7" fmla="*/ 2 h 15"/>
                  <a:gd name="T8" fmla="*/ 13 w 17"/>
                  <a:gd name="T9" fmla="*/ 0 h 15"/>
                  <a:gd name="T10" fmla="*/ 10 w 17"/>
                  <a:gd name="T11" fmla="*/ 0 h 15"/>
                  <a:gd name="T12" fmla="*/ 8 w 17"/>
                  <a:gd name="T13" fmla="*/ 2 h 15"/>
                  <a:gd name="T14" fmla="*/ 2 w 17"/>
                  <a:gd name="T15" fmla="*/ 5 h 15"/>
                  <a:gd name="T16" fmla="*/ 0 w 17"/>
                  <a:gd name="T17" fmla="*/ 8 h 15"/>
                  <a:gd name="T18" fmla="*/ 0 w 17"/>
                  <a:gd name="T19" fmla="*/ 10 h 15"/>
                  <a:gd name="T20" fmla="*/ 0 w 17"/>
                  <a:gd name="T21" fmla="*/ 11 h 15"/>
                  <a:gd name="T22" fmla="*/ 2 w 17"/>
                  <a:gd name="T23" fmla="*/ 14 h 15"/>
                  <a:gd name="T24" fmla="*/ 5 w 17"/>
                  <a:gd name="T25" fmla="*/ 14 h 15"/>
                  <a:gd name="T26" fmla="*/ 8 w 17"/>
                  <a:gd name="T27" fmla="*/ 11 h 15"/>
                  <a:gd name="T28" fmla="*/ 13 w 17"/>
                  <a:gd name="T29" fmla="*/ 1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5"/>
                  <a:gd name="T47" fmla="*/ 17 w 17"/>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5">
                    <a:moveTo>
                      <a:pt x="13" y="10"/>
                    </a:moveTo>
                    <a:lnTo>
                      <a:pt x="13" y="5"/>
                    </a:lnTo>
                    <a:lnTo>
                      <a:pt x="16" y="5"/>
                    </a:lnTo>
                    <a:lnTo>
                      <a:pt x="13" y="2"/>
                    </a:lnTo>
                    <a:lnTo>
                      <a:pt x="13" y="0"/>
                    </a:lnTo>
                    <a:lnTo>
                      <a:pt x="10" y="0"/>
                    </a:lnTo>
                    <a:lnTo>
                      <a:pt x="8" y="2"/>
                    </a:lnTo>
                    <a:lnTo>
                      <a:pt x="2" y="5"/>
                    </a:lnTo>
                    <a:lnTo>
                      <a:pt x="0" y="8"/>
                    </a:lnTo>
                    <a:lnTo>
                      <a:pt x="0" y="10"/>
                    </a:lnTo>
                    <a:lnTo>
                      <a:pt x="0" y="11"/>
                    </a:lnTo>
                    <a:lnTo>
                      <a:pt x="2" y="14"/>
                    </a:lnTo>
                    <a:lnTo>
                      <a:pt x="5" y="14"/>
                    </a:lnTo>
                    <a:lnTo>
                      <a:pt x="8" y="11"/>
                    </a:lnTo>
                    <a:lnTo>
                      <a:pt x="1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1" name="Freeform 2353">
                <a:extLst>
                  <a:ext uri="{FF2B5EF4-FFF2-40B4-BE49-F238E27FC236}">
                    <a16:creationId xmlns:a16="http://schemas.microsoft.com/office/drawing/2014/main" id="{754C6DEE-8FD2-43CC-8589-90F767A6EC71}"/>
                  </a:ext>
                </a:extLst>
              </p:cNvPr>
              <p:cNvSpPr>
                <a:spLocks/>
              </p:cNvSpPr>
              <p:nvPr/>
            </p:nvSpPr>
            <p:spPr bwMode="auto">
              <a:xfrm>
                <a:off x="4480" y="2409"/>
                <a:ext cx="17" cy="15"/>
              </a:xfrm>
              <a:custGeom>
                <a:avLst/>
                <a:gdLst>
                  <a:gd name="T0" fmla="*/ 4 w 17"/>
                  <a:gd name="T1" fmla="*/ 12 h 15"/>
                  <a:gd name="T2" fmla="*/ 1 w 17"/>
                  <a:gd name="T3" fmla="*/ 11 h 15"/>
                  <a:gd name="T4" fmla="*/ 0 w 17"/>
                  <a:gd name="T5" fmla="*/ 10 h 15"/>
                  <a:gd name="T6" fmla="*/ 0 w 17"/>
                  <a:gd name="T7" fmla="*/ 9 h 15"/>
                  <a:gd name="T8" fmla="*/ 0 w 17"/>
                  <a:gd name="T9" fmla="*/ 7 h 15"/>
                  <a:gd name="T10" fmla="*/ 1 w 17"/>
                  <a:gd name="T11" fmla="*/ 4 h 15"/>
                  <a:gd name="T12" fmla="*/ 3 w 17"/>
                  <a:gd name="T13" fmla="*/ 2 h 15"/>
                  <a:gd name="T14" fmla="*/ 6 w 17"/>
                  <a:gd name="T15" fmla="*/ 1 h 15"/>
                  <a:gd name="T16" fmla="*/ 8 w 17"/>
                  <a:gd name="T17" fmla="*/ 0 h 15"/>
                  <a:gd name="T18" fmla="*/ 9 w 17"/>
                  <a:gd name="T19" fmla="*/ 0 h 15"/>
                  <a:gd name="T20" fmla="*/ 9 w 17"/>
                  <a:gd name="T21" fmla="*/ 1 h 15"/>
                  <a:gd name="T22" fmla="*/ 13 w 17"/>
                  <a:gd name="T23" fmla="*/ 2 h 15"/>
                  <a:gd name="T24" fmla="*/ 14 w 17"/>
                  <a:gd name="T25" fmla="*/ 3 h 15"/>
                  <a:gd name="T26" fmla="*/ 16 w 17"/>
                  <a:gd name="T27" fmla="*/ 4 h 15"/>
                  <a:gd name="T28" fmla="*/ 16 w 17"/>
                  <a:gd name="T29" fmla="*/ 7 h 15"/>
                  <a:gd name="T30" fmla="*/ 13 w 17"/>
                  <a:gd name="T31" fmla="*/ 10 h 15"/>
                  <a:gd name="T32" fmla="*/ 12 w 17"/>
                  <a:gd name="T33" fmla="*/ 11 h 15"/>
                  <a:gd name="T34" fmla="*/ 9 w 17"/>
                  <a:gd name="T35" fmla="*/ 12 h 15"/>
                  <a:gd name="T36" fmla="*/ 7 w 17"/>
                  <a:gd name="T37" fmla="*/ 14 h 15"/>
                  <a:gd name="T38" fmla="*/ 6 w 17"/>
                  <a:gd name="T39" fmla="*/ 14 h 15"/>
                  <a:gd name="T40" fmla="*/ 4 w 17"/>
                  <a:gd name="T41" fmla="*/ 12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4" y="12"/>
                    </a:moveTo>
                    <a:lnTo>
                      <a:pt x="1" y="11"/>
                    </a:lnTo>
                    <a:lnTo>
                      <a:pt x="0" y="10"/>
                    </a:lnTo>
                    <a:lnTo>
                      <a:pt x="0" y="9"/>
                    </a:lnTo>
                    <a:lnTo>
                      <a:pt x="0" y="7"/>
                    </a:lnTo>
                    <a:lnTo>
                      <a:pt x="1" y="4"/>
                    </a:lnTo>
                    <a:lnTo>
                      <a:pt x="3" y="2"/>
                    </a:lnTo>
                    <a:lnTo>
                      <a:pt x="6" y="1"/>
                    </a:lnTo>
                    <a:lnTo>
                      <a:pt x="8" y="0"/>
                    </a:lnTo>
                    <a:lnTo>
                      <a:pt x="9" y="0"/>
                    </a:lnTo>
                    <a:lnTo>
                      <a:pt x="9" y="1"/>
                    </a:lnTo>
                    <a:lnTo>
                      <a:pt x="13" y="2"/>
                    </a:lnTo>
                    <a:lnTo>
                      <a:pt x="14" y="3"/>
                    </a:lnTo>
                    <a:lnTo>
                      <a:pt x="16" y="4"/>
                    </a:lnTo>
                    <a:lnTo>
                      <a:pt x="16" y="7"/>
                    </a:lnTo>
                    <a:lnTo>
                      <a:pt x="13" y="10"/>
                    </a:lnTo>
                    <a:lnTo>
                      <a:pt x="12" y="11"/>
                    </a:lnTo>
                    <a:lnTo>
                      <a:pt x="9" y="12"/>
                    </a:lnTo>
                    <a:lnTo>
                      <a:pt x="7" y="14"/>
                    </a:lnTo>
                    <a:lnTo>
                      <a:pt x="6" y="14"/>
                    </a:lnTo>
                    <a:lnTo>
                      <a:pt x="4" y="12"/>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2" name="Freeform 2354">
                <a:extLst>
                  <a:ext uri="{FF2B5EF4-FFF2-40B4-BE49-F238E27FC236}">
                    <a16:creationId xmlns:a16="http://schemas.microsoft.com/office/drawing/2014/main" id="{7D45BC33-8E9A-4F5C-BCB0-7B9C9BACB57E}"/>
                  </a:ext>
                </a:extLst>
              </p:cNvPr>
              <p:cNvSpPr>
                <a:spLocks/>
              </p:cNvSpPr>
              <p:nvPr/>
            </p:nvSpPr>
            <p:spPr bwMode="auto">
              <a:xfrm>
                <a:off x="4482" y="2409"/>
                <a:ext cx="17" cy="16"/>
              </a:xfrm>
              <a:custGeom>
                <a:avLst/>
                <a:gdLst>
                  <a:gd name="T0" fmla="*/ 12 w 17"/>
                  <a:gd name="T1" fmla="*/ 10 h 16"/>
                  <a:gd name="T2" fmla="*/ 16 w 17"/>
                  <a:gd name="T3" fmla="*/ 7 h 16"/>
                  <a:gd name="T4" fmla="*/ 16 w 17"/>
                  <a:gd name="T5" fmla="*/ 3 h 16"/>
                  <a:gd name="T6" fmla="*/ 16 w 17"/>
                  <a:gd name="T7" fmla="*/ 2 h 16"/>
                  <a:gd name="T8" fmla="*/ 14 w 17"/>
                  <a:gd name="T9" fmla="*/ 1 h 16"/>
                  <a:gd name="T10" fmla="*/ 12 w 17"/>
                  <a:gd name="T11" fmla="*/ 0 h 16"/>
                  <a:gd name="T12" fmla="*/ 11 w 17"/>
                  <a:gd name="T13" fmla="*/ 0 h 16"/>
                  <a:gd name="T14" fmla="*/ 8 w 17"/>
                  <a:gd name="T15" fmla="*/ 1 h 16"/>
                  <a:gd name="T16" fmla="*/ 4 w 17"/>
                  <a:gd name="T17" fmla="*/ 2 h 16"/>
                  <a:gd name="T18" fmla="*/ 1 w 17"/>
                  <a:gd name="T19" fmla="*/ 6 h 16"/>
                  <a:gd name="T20" fmla="*/ 1 w 17"/>
                  <a:gd name="T21" fmla="*/ 8 h 16"/>
                  <a:gd name="T22" fmla="*/ 0 w 17"/>
                  <a:gd name="T23" fmla="*/ 10 h 16"/>
                  <a:gd name="T24" fmla="*/ 1 w 17"/>
                  <a:gd name="T25" fmla="*/ 13 h 16"/>
                  <a:gd name="T26" fmla="*/ 4 w 17"/>
                  <a:gd name="T27" fmla="*/ 15 h 16"/>
                  <a:gd name="T28" fmla="*/ 8 w 17"/>
                  <a:gd name="T29" fmla="*/ 13 h 16"/>
                  <a:gd name="T30" fmla="*/ 11 w 17"/>
                  <a:gd name="T31" fmla="*/ 12 h 16"/>
                  <a:gd name="T32" fmla="*/ 12 w 17"/>
                  <a:gd name="T33" fmla="*/ 1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6"/>
                  <a:gd name="T53" fmla="*/ 17 w 17"/>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6">
                    <a:moveTo>
                      <a:pt x="12" y="10"/>
                    </a:moveTo>
                    <a:lnTo>
                      <a:pt x="16" y="7"/>
                    </a:lnTo>
                    <a:lnTo>
                      <a:pt x="16" y="3"/>
                    </a:lnTo>
                    <a:lnTo>
                      <a:pt x="16" y="2"/>
                    </a:lnTo>
                    <a:lnTo>
                      <a:pt x="14" y="1"/>
                    </a:lnTo>
                    <a:lnTo>
                      <a:pt x="12" y="0"/>
                    </a:lnTo>
                    <a:lnTo>
                      <a:pt x="11" y="0"/>
                    </a:lnTo>
                    <a:lnTo>
                      <a:pt x="8" y="1"/>
                    </a:lnTo>
                    <a:lnTo>
                      <a:pt x="4" y="2"/>
                    </a:lnTo>
                    <a:lnTo>
                      <a:pt x="1" y="6"/>
                    </a:lnTo>
                    <a:lnTo>
                      <a:pt x="1" y="8"/>
                    </a:lnTo>
                    <a:lnTo>
                      <a:pt x="0" y="10"/>
                    </a:lnTo>
                    <a:lnTo>
                      <a:pt x="1" y="13"/>
                    </a:lnTo>
                    <a:lnTo>
                      <a:pt x="4" y="15"/>
                    </a:lnTo>
                    <a:lnTo>
                      <a:pt x="8" y="13"/>
                    </a:lnTo>
                    <a:lnTo>
                      <a:pt x="11" y="12"/>
                    </a:lnTo>
                    <a:lnTo>
                      <a:pt x="12"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3" name="Freeform 2355">
                <a:extLst>
                  <a:ext uri="{FF2B5EF4-FFF2-40B4-BE49-F238E27FC236}">
                    <a16:creationId xmlns:a16="http://schemas.microsoft.com/office/drawing/2014/main" id="{DF0EA8D9-0E8C-42B1-83CD-8BFEC3A8ACC9}"/>
                  </a:ext>
                </a:extLst>
              </p:cNvPr>
              <p:cNvSpPr>
                <a:spLocks/>
              </p:cNvSpPr>
              <p:nvPr/>
            </p:nvSpPr>
            <p:spPr bwMode="auto">
              <a:xfrm>
                <a:off x="4483" y="2412"/>
                <a:ext cx="17" cy="16"/>
              </a:xfrm>
              <a:custGeom>
                <a:avLst/>
                <a:gdLst>
                  <a:gd name="T0" fmla="*/ 13 w 17"/>
                  <a:gd name="T1" fmla="*/ 10 h 16"/>
                  <a:gd name="T2" fmla="*/ 16 w 17"/>
                  <a:gd name="T3" fmla="*/ 6 h 16"/>
                  <a:gd name="T4" fmla="*/ 16 w 17"/>
                  <a:gd name="T5" fmla="*/ 4 h 16"/>
                  <a:gd name="T6" fmla="*/ 16 w 17"/>
                  <a:gd name="T7" fmla="*/ 2 h 16"/>
                  <a:gd name="T8" fmla="*/ 13 w 17"/>
                  <a:gd name="T9" fmla="*/ 0 h 16"/>
                  <a:gd name="T10" fmla="*/ 10 w 17"/>
                  <a:gd name="T11" fmla="*/ 0 h 16"/>
                  <a:gd name="T12" fmla="*/ 8 w 17"/>
                  <a:gd name="T13" fmla="*/ 2 h 16"/>
                  <a:gd name="T14" fmla="*/ 2 w 17"/>
                  <a:gd name="T15" fmla="*/ 6 h 16"/>
                  <a:gd name="T16" fmla="*/ 2 w 17"/>
                  <a:gd name="T17" fmla="*/ 8 h 16"/>
                  <a:gd name="T18" fmla="*/ 0 w 17"/>
                  <a:gd name="T19" fmla="*/ 10 h 16"/>
                  <a:gd name="T20" fmla="*/ 2 w 17"/>
                  <a:gd name="T21" fmla="*/ 12 h 16"/>
                  <a:gd name="T22" fmla="*/ 2 w 17"/>
                  <a:gd name="T23" fmla="*/ 15 h 16"/>
                  <a:gd name="T24" fmla="*/ 5 w 17"/>
                  <a:gd name="T25" fmla="*/ 15 h 16"/>
                  <a:gd name="T26" fmla="*/ 8 w 17"/>
                  <a:gd name="T27" fmla="*/ 12 h 16"/>
                  <a:gd name="T28" fmla="*/ 13 w 17"/>
                  <a:gd name="T29" fmla="*/ 1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13" y="10"/>
                    </a:moveTo>
                    <a:lnTo>
                      <a:pt x="16" y="6"/>
                    </a:lnTo>
                    <a:lnTo>
                      <a:pt x="16" y="4"/>
                    </a:lnTo>
                    <a:lnTo>
                      <a:pt x="16" y="2"/>
                    </a:lnTo>
                    <a:lnTo>
                      <a:pt x="13" y="0"/>
                    </a:lnTo>
                    <a:lnTo>
                      <a:pt x="10" y="0"/>
                    </a:lnTo>
                    <a:lnTo>
                      <a:pt x="8" y="2"/>
                    </a:lnTo>
                    <a:lnTo>
                      <a:pt x="2" y="6"/>
                    </a:lnTo>
                    <a:lnTo>
                      <a:pt x="2" y="8"/>
                    </a:lnTo>
                    <a:lnTo>
                      <a:pt x="0" y="10"/>
                    </a:lnTo>
                    <a:lnTo>
                      <a:pt x="2" y="12"/>
                    </a:lnTo>
                    <a:lnTo>
                      <a:pt x="2" y="15"/>
                    </a:lnTo>
                    <a:lnTo>
                      <a:pt x="5" y="15"/>
                    </a:lnTo>
                    <a:lnTo>
                      <a:pt x="8" y="12"/>
                    </a:lnTo>
                    <a:lnTo>
                      <a:pt x="1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4" name="Freeform 2356">
                <a:extLst>
                  <a:ext uri="{FF2B5EF4-FFF2-40B4-BE49-F238E27FC236}">
                    <a16:creationId xmlns:a16="http://schemas.microsoft.com/office/drawing/2014/main" id="{963CE889-9351-4B45-80F0-7A39E8AB9C7B}"/>
                  </a:ext>
                </a:extLst>
              </p:cNvPr>
              <p:cNvSpPr>
                <a:spLocks/>
              </p:cNvSpPr>
              <p:nvPr/>
            </p:nvSpPr>
            <p:spPr bwMode="auto">
              <a:xfrm>
                <a:off x="4490" y="2408"/>
                <a:ext cx="17" cy="15"/>
              </a:xfrm>
              <a:custGeom>
                <a:avLst/>
                <a:gdLst>
                  <a:gd name="T0" fmla="*/ 6 w 17"/>
                  <a:gd name="T1" fmla="*/ 14 h 15"/>
                  <a:gd name="T2" fmla="*/ 1 w 17"/>
                  <a:gd name="T3" fmla="*/ 11 h 15"/>
                  <a:gd name="T4" fmla="*/ 0 w 17"/>
                  <a:gd name="T5" fmla="*/ 11 h 15"/>
                  <a:gd name="T6" fmla="*/ 0 w 17"/>
                  <a:gd name="T7" fmla="*/ 9 h 15"/>
                  <a:gd name="T8" fmla="*/ 0 w 17"/>
                  <a:gd name="T9" fmla="*/ 7 h 15"/>
                  <a:gd name="T10" fmla="*/ 1 w 17"/>
                  <a:gd name="T11" fmla="*/ 4 h 15"/>
                  <a:gd name="T12" fmla="*/ 4 w 17"/>
                  <a:gd name="T13" fmla="*/ 1 h 15"/>
                  <a:gd name="T14" fmla="*/ 6 w 17"/>
                  <a:gd name="T15" fmla="*/ 0 h 15"/>
                  <a:gd name="T16" fmla="*/ 8 w 17"/>
                  <a:gd name="T17" fmla="*/ 0 h 15"/>
                  <a:gd name="T18" fmla="*/ 9 w 17"/>
                  <a:gd name="T19" fmla="*/ 0 h 15"/>
                  <a:gd name="T20" fmla="*/ 11 w 17"/>
                  <a:gd name="T21" fmla="*/ 0 h 15"/>
                  <a:gd name="T22" fmla="*/ 14 w 17"/>
                  <a:gd name="T23" fmla="*/ 1 h 15"/>
                  <a:gd name="T24" fmla="*/ 16 w 17"/>
                  <a:gd name="T25" fmla="*/ 2 h 15"/>
                  <a:gd name="T26" fmla="*/ 16 w 17"/>
                  <a:gd name="T27" fmla="*/ 3 h 15"/>
                  <a:gd name="T28" fmla="*/ 16 w 17"/>
                  <a:gd name="T29" fmla="*/ 4 h 15"/>
                  <a:gd name="T30" fmla="*/ 16 w 17"/>
                  <a:gd name="T31" fmla="*/ 7 h 15"/>
                  <a:gd name="T32" fmla="*/ 14 w 17"/>
                  <a:gd name="T33" fmla="*/ 10 h 15"/>
                  <a:gd name="T34" fmla="*/ 12 w 17"/>
                  <a:gd name="T35" fmla="*/ 11 h 15"/>
                  <a:gd name="T36" fmla="*/ 9 w 17"/>
                  <a:gd name="T37" fmla="*/ 14 h 15"/>
                  <a:gd name="T38" fmla="*/ 8 w 17"/>
                  <a:gd name="T39" fmla="*/ 14 h 15"/>
                  <a:gd name="T40" fmla="*/ 7 w 17"/>
                  <a:gd name="T41" fmla="*/ 14 h 15"/>
                  <a:gd name="T42" fmla="*/ 6 w 17"/>
                  <a:gd name="T43" fmla="*/ 14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6" y="14"/>
                    </a:moveTo>
                    <a:lnTo>
                      <a:pt x="1" y="11"/>
                    </a:lnTo>
                    <a:lnTo>
                      <a:pt x="0" y="11"/>
                    </a:lnTo>
                    <a:lnTo>
                      <a:pt x="0" y="9"/>
                    </a:lnTo>
                    <a:lnTo>
                      <a:pt x="0" y="7"/>
                    </a:lnTo>
                    <a:lnTo>
                      <a:pt x="1" y="4"/>
                    </a:lnTo>
                    <a:lnTo>
                      <a:pt x="4" y="1"/>
                    </a:lnTo>
                    <a:lnTo>
                      <a:pt x="6" y="0"/>
                    </a:lnTo>
                    <a:lnTo>
                      <a:pt x="8" y="0"/>
                    </a:lnTo>
                    <a:lnTo>
                      <a:pt x="9" y="0"/>
                    </a:lnTo>
                    <a:lnTo>
                      <a:pt x="11" y="0"/>
                    </a:lnTo>
                    <a:lnTo>
                      <a:pt x="14" y="1"/>
                    </a:lnTo>
                    <a:lnTo>
                      <a:pt x="16" y="2"/>
                    </a:lnTo>
                    <a:lnTo>
                      <a:pt x="16" y="3"/>
                    </a:lnTo>
                    <a:lnTo>
                      <a:pt x="16" y="4"/>
                    </a:lnTo>
                    <a:lnTo>
                      <a:pt x="16" y="7"/>
                    </a:lnTo>
                    <a:lnTo>
                      <a:pt x="14" y="10"/>
                    </a:lnTo>
                    <a:lnTo>
                      <a:pt x="12" y="11"/>
                    </a:lnTo>
                    <a:lnTo>
                      <a:pt x="9" y="14"/>
                    </a:lnTo>
                    <a:lnTo>
                      <a:pt x="8" y="14"/>
                    </a:lnTo>
                    <a:lnTo>
                      <a:pt x="7" y="14"/>
                    </a:lnTo>
                    <a:lnTo>
                      <a:pt x="6"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5" name="Freeform 2357">
                <a:extLst>
                  <a:ext uri="{FF2B5EF4-FFF2-40B4-BE49-F238E27FC236}">
                    <a16:creationId xmlns:a16="http://schemas.microsoft.com/office/drawing/2014/main" id="{ADE928B4-6192-4BEB-BE41-5AF8BC0BFE6E}"/>
                  </a:ext>
                </a:extLst>
              </p:cNvPr>
              <p:cNvSpPr>
                <a:spLocks/>
              </p:cNvSpPr>
              <p:nvPr/>
            </p:nvSpPr>
            <p:spPr bwMode="auto">
              <a:xfrm>
                <a:off x="4493" y="2409"/>
                <a:ext cx="17" cy="15"/>
              </a:xfrm>
              <a:custGeom>
                <a:avLst/>
                <a:gdLst>
                  <a:gd name="T0" fmla="*/ 14 w 17"/>
                  <a:gd name="T1" fmla="*/ 10 h 15"/>
                  <a:gd name="T2" fmla="*/ 16 w 17"/>
                  <a:gd name="T3" fmla="*/ 6 h 15"/>
                  <a:gd name="T4" fmla="*/ 16 w 17"/>
                  <a:gd name="T5" fmla="*/ 4 h 15"/>
                  <a:gd name="T6" fmla="*/ 16 w 17"/>
                  <a:gd name="T7" fmla="*/ 2 h 15"/>
                  <a:gd name="T8" fmla="*/ 16 w 17"/>
                  <a:gd name="T9" fmla="*/ 1 h 15"/>
                  <a:gd name="T10" fmla="*/ 14 w 17"/>
                  <a:gd name="T11" fmla="*/ 0 h 15"/>
                  <a:gd name="T12" fmla="*/ 10 w 17"/>
                  <a:gd name="T13" fmla="*/ 0 h 15"/>
                  <a:gd name="T14" fmla="*/ 7 w 17"/>
                  <a:gd name="T15" fmla="*/ 1 h 15"/>
                  <a:gd name="T16" fmla="*/ 5 w 17"/>
                  <a:gd name="T17" fmla="*/ 3 h 15"/>
                  <a:gd name="T18" fmla="*/ 1 w 17"/>
                  <a:gd name="T19" fmla="*/ 5 h 15"/>
                  <a:gd name="T20" fmla="*/ 0 w 17"/>
                  <a:gd name="T21" fmla="*/ 7 h 15"/>
                  <a:gd name="T22" fmla="*/ 0 w 17"/>
                  <a:gd name="T23" fmla="*/ 11 h 15"/>
                  <a:gd name="T24" fmla="*/ 0 w 17"/>
                  <a:gd name="T25" fmla="*/ 12 h 15"/>
                  <a:gd name="T26" fmla="*/ 0 w 17"/>
                  <a:gd name="T27" fmla="*/ 14 h 15"/>
                  <a:gd name="T28" fmla="*/ 1 w 17"/>
                  <a:gd name="T29" fmla="*/ 14 h 15"/>
                  <a:gd name="T30" fmla="*/ 5 w 17"/>
                  <a:gd name="T31" fmla="*/ 14 h 15"/>
                  <a:gd name="T32" fmla="*/ 7 w 17"/>
                  <a:gd name="T33" fmla="*/ 14 h 15"/>
                  <a:gd name="T34" fmla="*/ 10 w 17"/>
                  <a:gd name="T35" fmla="*/ 11 h 15"/>
                  <a:gd name="T36" fmla="*/ 14 w 17"/>
                  <a:gd name="T37" fmla="*/ 1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14" y="10"/>
                    </a:moveTo>
                    <a:lnTo>
                      <a:pt x="16" y="6"/>
                    </a:lnTo>
                    <a:lnTo>
                      <a:pt x="16" y="4"/>
                    </a:lnTo>
                    <a:lnTo>
                      <a:pt x="16" y="2"/>
                    </a:lnTo>
                    <a:lnTo>
                      <a:pt x="16" y="1"/>
                    </a:lnTo>
                    <a:lnTo>
                      <a:pt x="14" y="0"/>
                    </a:lnTo>
                    <a:lnTo>
                      <a:pt x="10" y="0"/>
                    </a:lnTo>
                    <a:lnTo>
                      <a:pt x="7" y="1"/>
                    </a:lnTo>
                    <a:lnTo>
                      <a:pt x="5" y="3"/>
                    </a:lnTo>
                    <a:lnTo>
                      <a:pt x="1" y="5"/>
                    </a:lnTo>
                    <a:lnTo>
                      <a:pt x="0" y="7"/>
                    </a:lnTo>
                    <a:lnTo>
                      <a:pt x="0" y="11"/>
                    </a:lnTo>
                    <a:lnTo>
                      <a:pt x="0" y="12"/>
                    </a:lnTo>
                    <a:lnTo>
                      <a:pt x="0" y="14"/>
                    </a:lnTo>
                    <a:lnTo>
                      <a:pt x="1" y="14"/>
                    </a:lnTo>
                    <a:lnTo>
                      <a:pt x="5" y="14"/>
                    </a:lnTo>
                    <a:lnTo>
                      <a:pt x="7" y="14"/>
                    </a:lnTo>
                    <a:lnTo>
                      <a:pt x="10" y="11"/>
                    </a:lnTo>
                    <a:lnTo>
                      <a:pt x="14"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6" name="Freeform 2358">
                <a:extLst>
                  <a:ext uri="{FF2B5EF4-FFF2-40B4-BE49-F238E27FC236}">
                    <a16:creationId xmlns:a16="http://schemas.microsoft.com/office/drawing/2014/main" id="{A3C55A8A-A50E-4C2D-AD19-6BFEEA3DD8E8}"/>
                  </a:ext>
                </a:extLst>
              </p:cNvPr>
              <p:cNvSpPr>
                <a:spLocks/>
              </p:cNvSpPr>
              <p:nvPr/>
            </p:nvSpPr>
            <p:spPr bwMode="auto">
              <a:xfrm>
                <a:off x="4483" y="2410"/>
                <a:ext cx="17" cy="16"/>
              </a:xfrm>
              <a:custGeom>
                <a:avLst/>
                <a:gdLst>
                  <a:gd name="T0" fmla="*/ 6 w 17"/>
                  <a:gd name="T1" fmla="*/ 13 h 16"/>
                  <a:gd name="T2" fmla="*/ 2 w 17"/>
                  <a:gd name="T3" fmla="*/ 12 h 16"/>
                  <a:gd name="T4" fmla="*/ 1 w 17"/>
                  <a:gd name="T5" fmla="*/ 11 h 16"/>
                  <a:gd name="T6" fmla="*/ 0 w 17"/>
                  <a:gd name="T7" fmla="*/ 10 h 16"/>
                  <a:gd name="T8" fmla="*/ 0 w 17"/>
                  <a:gd name="T9" fmla="*/ 9 h 16"/>
                  <a:gd name="T10" fmla="*/ 0 w 17"/>
                  <a:gd name="T11" fmla="*/ 8 h 16"/>
                  <a:gd name="T12" fmla="*/ 2 w 17"/>
                  <a:gd name="T13" fmla="*/ 5 h 16"/>
                  <a:gd name="T14" fmla="*/ 3 w 17"/>
                  <a:gd name="T15" fmla="*/ 2 h 16"/>
                  <a:gd name="T16" fmla="*/ 7 w 17"/>
                  <a:gd name="T17" fmla="*/ 1 h 16"/>
                  <a:gd name="T18" fmla="*/ 8 w 17"/>
                  <a:gd name="T19" fmla="*/ 0 h 16"/>
                  <a:gd name="T20" fmla="*/ 9 w 17"/>
                  <a:gd name="T21" fmla="*/ 0 h 16"/>
                  <a:gd name="T22" fmla="*/ 11 w 17"/>
                  <a:gd name="T23" fmla="*/ 1 h 16"/>
                  <a:gd name="T24" fmla="*/ 14 w 17"/>
                  <a:gd name="T25" fmla="*/ 2 h 16"/>
                  <a:gd name="T26" fmla="*/ 14 w 17"/>
                  <a:gd name="T27" fmla="*/ 3 h 16"/>
                  <a:gd name="T28" fmla="*/ 16 w 17"/>
                  <a:gd name="T29" fmla="*/ 4 h 16"/>
                  <a:gd name="T30" fmla="*/ 16 w 17"/>
                  <a:gd name="T31" fmla="*/ 6 h 16"/>
                  <a:gd name="T32" fmla="*/ 16 w 17"/>
                  <a:gd name="T33" fmla="*/ 8 h 16"/>
                  <a:gd name="T34" fmla="*/ 14 w 17"/>
                  <a:gd name="T35" fmla="*/ 10 h 16"/>
                  <a:gd name="T36" fmla="*/ 12 w 17"/>
                  <a:gd name="T37" fmla="*/ 12 h 16"/>
                  <a:gd name="T38" fmla="*/ 11 w 17"/>
                  <a:gd name="T39" fmla="*/ 13 h 16"/>
                  <a:gd name="T40" fmla="*/ 7 w 17"/>
                  <a:gd name="T41" fmla="*/ 15 h 16"/>
                  <a:gd name="T42" fmla="*/ 6 w 17"/>
                  <a:gd name="T43" fmla="*/ 13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6" y="13"/>
                    </a:moveTo>
                    <a:lnTo>
                      <a:pt x="2" y="12"/>
                    </a:lnTo>
                    <a:lnTo>
                      <a:pt x="1" y="11"/>
                    </a:lnTo>
                    <a:lnTo>
                      <a:pt x="0" y="10"/>
                    </a:lnTo>
                    <a:lnTo>
                      <a:pt x="0" y="9"/>
                    </a:lnTo>
                    <a:lnTo>
                      <a:pt x="0" y="8"/>
                    </a:lnTo>
                    <a:lnTo>
                      <a:pt x="2" y="5"/>
                    </a:lnTo>
                    <a:lnTo>
                      <a:pt x="3" y="2"/>
                    </a:lnTo>
                    <a:lnTo>
                      <a:pt x="7" y="1"/>
                    </a:lnTo>
                    <a:lnTo>
                      <a:pt x="8" y="0"/>
                    </a:lnTo>
                    <a:lnTo>
                      <a:pt x="9" y="0"/>
                    </a:lnTo>
                    <a:lnTo>
                      <a:pt x="11" y="1"/>
                    </a:lnTo>
                    <a:lnTo>
                      <a:pt x="14" y="2"/>
                    </a:lnTo>
                    <a:lnTo>
                      <a:pt x="14" y="3"/>
                    </a:lnTo>
                    <a:lnTo>
                      <a:pt x="16" y="4"/>
                    </a:lnTo>
                    <a:lnTo>
                      <a:pt x="16" y="6"/>
                    </a:lnTo>
                    <a:lnTo>
                      <a:pt x="16" y="8"/>
                    </a:lnTo>
                    <a:lnTo>
                      <a:pt x="14" y="10"/>
                    </a:lnTo>
                    <a:lnTo>
                      <a:pt x="12" y="12"/>
                    </a:lnTo>
                    <a:lnTo>
                      <a:pt x="11" y="13"/>
                    </a:lnTo>
                    <a:lnTo>
                      <a:pt x="7" y="15"/>
                    </a:lnTo>
                    <a:lnTo>
                      <a:pt x="6"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7" name="Freeform 2359">
                <a:extLst>
                  <a:ext uri="{FF2B5EF4-FFF2-40B4-BE49-F238E27FC236}">
                    <a16:creationId xmlns:a16="http://schemas.microsoft.com/office/drawing/2014/main" id="{328D2B1A-1863-40C7-B569-BACAD2AAB683}"/>
                  </a:ext>
                </a:extLst>
              </p:cNvPr>
              <p:cNvSpPr>
                <a:spLocks/>
              </p:cNvSpPr>
              <p:nvPr/>
            </p:nvSpPr>
            <p:spPr bwMode="auto">
              <a:xfrm>
                <a:off x="4485" y="2412"/>
                <a:ext cx="17" cy="16"/>
              </a:xfrm>
              <a:custGeom>
                <a:avLst/>
                <a:gdLst>
                  <a:gd name="T0" fmla="*/ 14 w 17"/>
                  <a:gd name="T1" fmla="*/ 10 h 16"/>
                  <a:gd name="T2" fmla="*/ 16 w 17"/>
                  <a:gd name="T3" fmla="*/ 7 h 16"/>
                  <a:gd name="T4" fmla="*/ 16 w 17"/>
                  <a:gd name="T5" fmla="*/ 4 h 16"/>
                  <a:gd name="T6" fmla="*/ 16 w 17"/>
                  <a:gd name="T7" fmla="*/ 2 h 16"/>
                  <a:gd name="T8" fmla="*/ 14 w 17"/>
                  <a:gd name="T9" fmla="*/ 1 h 16"/>
                  <a:gd name="T10" fmla="*/ 14 w 17"/>
                  <a:gd name="T11" fmla="*/ 0 h 16"/>
                  <a:gd name="T12" fmla="*/ 11 w 17"/>
                  <a:gd name="T13" fmla="*/ 0 h 16"/>
                  <a:gd name="T14" fmla="*/ 9 w 17"/>
                  <a:gd name="T15" fmla="*/ 1 h 16"/>
                  <a:gd name="T16" fmla="*/ 4 w 17"/>
                  <a:gd name="T17" fmla="*/ 3 h 16"/>
                  <a:gd name="T18" fmla="*/ 3 w 17"/>
                  <a:gd name="T19" fmla="*/ 6 h 16"/>
                  <a:gd name="T20" fmla="*/ 1 w 17"/>
                  <a:gd name="T21" fmla="*/ 8 h 16"/>
                  <a:gd name="T22" fmla="*/ 0 w 17"/>
                  <a:gd name="T23" fmla="*/ 10 h 16"/>
                  <a:gd name="T24" fmla="*/ 1 w 17"/>
                  <a:gd name="T25" fmla="*/ 13 h 16"/>
                  <a:gd name="T26" fmla="*/ 3 w 17"/>
                  <a:gd name="T27" fmla="*/ 13 h 16"/>
                  <a:gd name="T28" fmla="*/ 4 w 17"/>
                  <a:gd name="T29" fmla="*/ 15 h 16"/>
                  <a:gd name="T30" fmla="*/ 9 w 17"/>
                  <a:gd name="T31" fmla="*/ 13 h 16"/>
                  <a:gd name="T32" fmla="*/ 11 w 17"/>
                  <a:gd name="T33" fmla="*/ 12 h 16"/>
                  <a:gd name="T34" fmla="*/ 14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4" y="10"/>
                    </a:moveTo>
                    <a:lnTo>
                      <a:pt x="16" y="7"/>
                    </a:lnTo>
                    <a:lnTo>
                      <a:pt x="16" y="4"/>
                    </a:lnTo>
                    <a:lnTo>
                      <a:pt x="16" y="2"/>
                    </a:lnTo>
                    <a:lnTo>
                      <a:pt x="14" y="1"/>
                    </a:lnTo>
                    <a:lnTo>
                      <a:pt x="14" y="0"/>
                    </a:lnTo>
                    <a:lnTo>
                      <a:pt x="11" y="0"/>
                    </a:lnTo>
                    <a:lnTo>
                      <a:pt x="9" y="1"/>
                    </a:lnTo>
                    <a:lnTo>
                      <a:pt x="4" y="3"/>
                    </a:lnTo>
                    <a:lnTo>
                      <a:pt x="3" y="6"/>
                    </a:lnTo>
                    <a:lnTo>
                      <a:pt x="1" y="8"/>
                    </a:lnTo>
                    <a:lnTo>
                      <a:pt x="0" y="10"/>
                    </a:lnTo>
                    <a:lnTo>
                      <a:pt x="1" y="13"/>
                    </a:lnTo>
                    <a:lnTo>
                      <a:pt x="3" y="13"/>
                    </a:lnTo>
                    <a:lnTo>
                      <a:pt x="4" y="15"/>
                    </a:lnTo>
                    <a:lnTo>
                      <a:pt x="9" y="13"/>
                    </a:lnTo>
                    <a:lnTo>
                      <a:pt x="11" y="12"/>
                    </a:lnTo>
                    <a:lnTo>
                      <a:pt x="14"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8" name="Freeform 2360">
                <a:extLst>
                  <a:ext uri="{FF2B5EF4-FFF2-40B4-BE49-F238E27FC236}">
                    <a16:creationId xmlns:a16="http://schemas.microsoft.com/office/drawing/2014/main" id="{4484BBF1-4D0C-4318-B239-51D6F3792AC2}"/>
                  </a:ext>
                </a:extLst>
              </p:cNvPr>
              <p:cNvSpPr>
                <a:spLocks/>
              </p:cNvSpPr>
              <p:nvPr/>
            </p:nvSpPr>
            <p:spPr bwMode="auto">
              <a:xfrm>
                <a:off x="4548" y="2373"/>
                <a:ext cx="17" cy="15"/>
              </a:xfrm>
              <a:custGeom>
                <a:avLst/>
                <a:gdLst>
                  <a:gd name="T0" fmla="*/ 6 w 17"/>
                  <a:gd name="T1" fmla="*/ 14 h 15"/>
                  <a:gd name="T2" fmla="*/ 2 w 17"/>
                  <a:gd name="T3" fmla="*/ 11 h 15"/>
                  <a:gd name="T4" fmla="*/ 1 w 17"/>
                  <a:gd name="T5" fmla="*/ 11 h 15"/>
                  <a:gd name="T6" fmla="*/ 0 w 17"/>
                  <a:gd name="T7" fmla="*/ 11 h 15"/>
                  <a:gd name="T8" fmla="*/ 0 w 17"/>
                  <a:gd name="T9" fmla="*/ 8 h 15"/>
                  <a:gd name="T10" fmla="*/ 0 w 17"/>
                  <a:gd name="T11" fmla="*/ 6 h 15"/>
                  <a:gd name="T12" fmla="*/ 2 w 17"/>
                  <a:gd name="T13" fmla="*/ 4 h 15"/>
                  <a:gd name="T14" fmla="*/ 3 w 17"/>
                  <a:gd name="T15" fmla="*/ 3 h 15"/>
                  <a:gd name="T16" fmla="*/ 6 w 17"/>
                  <a:gd name="T17" fmla="*/ 1 h 15"/>
                  <a:gd name="T18" fmla="*/ 8 w 17"/>
                  <a:gd name="T19" fmla="*/ 0 h 15"/>
                  <a:gd name="T20" fmla="*/ 9 w 17"/>
                  <a:gd name="T21" fmla="*/ 0 h 15"/>
                  <a:gd name="T22" fmla="*/ 13 w 17"/>
                  <a:gd name="T23" fmla="*/ 3 h 15"/>
                  <a:gd name="T24" fmla="*/ 14 w 17"/>
                  <a:gd name="T25" fmla="*/ 3 h 15"/>
                  <a:gd name="T26" fmla="*/ 16 w 17"/>
                  <a:gd name="T27" fmla="*/ 5 h 15"/>
                  <a:gd name="T28" fmla="*/ 14 w 17"/>
                  <a:gd name="T29" fmla="*/ 7 h 15"/>
                  <a:gd name="T30" fmla="*/ 13 w 17"/>
                  <a:gd name="T31" fmla="*/ 9 h 15"/>
                  <a:gd name="T32" fmla="*/ 12 w 17"/>
                  <a:gd name="T33" fmla="*/ 11 h 15"/>
                  <a:gd name="T34" fmla="*/ 9 w 17"/>
                  <a:gd name="T35" fmla="*/ 12 h 15"/>
                  <a:gd name="T36" fmla="*/ 7 w 17"/>
                  <a:gd name="T37" fmla="*/ 14 h 15"/>
                  <a:gd name="T38" fmla="*/ 6 w 17"/>
                  <a:gd name="T39" fmla="*/ 14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5"/>
                  <a:gd name="T62" fmla="*/ 17 w 17"/>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5">
                    <a:moveTo>
                      <a:pt x="6" y="14"/>
                    </a:moveTo>
                    <a:lnTo>
                      <a:pt x="2" y="11"/>
                    </a:lnTo>
                    <a:lnTo>
                      <a:pt x="1" y="11"/>
                    </a:lnTo>
                    <a:lnTo>
                      <a:pt x="0" y="11"/>
                    </a:lnTo>
                    <a:lnTo>
                      <a:pt x="0" y="8"/>
                    </a:lnTo>
                    <a:lnTo>
                      <a:pt x="0" y="6"/>
                    </a:lnTo>
                    <a:lnTo>
                      <a:pt x="2" y="4"/>
                    </a:lnTo>
                    <a:lnTo>
                      <a:pt x="3" y="3"/>
                    </a:lnTo>
                    <a:lnTo>
                      <a:pt x="6" y="1"/>
                    </a:lnTo>
                    <a:lnTo>
                      <a:pt x="8" y="0"/>
                    </a:lnTo>
                    <a:lnTo>
                      <a:pt x="9" y="0"/>
                    </a:lnTo>
                    <a:lnTo>
                      <a:pt x="13" y="3"/>
                    </a:lnTo>
                    <a:lnTo>
                      <a:pt x="14" y="3"/>
                    </a:lnTo>
                    <a:lnTo>
                      <a:pt x="16" y="5"/>
                    </a:lnTo>
                    <a:lnTo>
                      <a:pt x="14" y="7"/>
                    </a:lnTo>
                    <a:lnTo>
                      <a:pt x="13" y="9"/>
                    </a:lnTo>
                    <a:lnTo>
                      <a:pt x="12" y="11"/>
                    </a:lnTo>
                    <a:lnTo>
                      <a:pt x="9" y="12"/>
                    </a:lnTo>
                    <a:lnTo>
                      <a:pt x="7" y="14"/>
                    </a:lnTo>
                    <a:lnTo>
                      <a:pt x="6"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9" name="Freeform 2361">
                <a:extLst>
                  <a:ext uri="{FF2B5EF4-FFF2-40B4-BE49-F238E27FC236}">
                    <a16:creationId xmlns:a16="http://schemas.microsoft.com/office/drawing/2014/main" id="{3A703BBB-FACB-4A76-85A6-74B78545FE26}"/>
                  </a:ext>
                </a:extLst>
              </p:cNvPr>
              <p:cNvSpPr>
                <a:spLocks/>
              </p:cNvSpPr>
              <p:nvPr/>
            </p:nvSpPr>
            <p:spPr bwMode="auto">
              <a:xfrm>
                <a:off x="4551" y="2375"/>
                <a:ext cx="17" cy="15"/>
              </a:xfrm>
              <a:custGeom>
                <a:avLst/>
                <a:gdLst>
                  <a:gd name="T0" fmla="*/ 12 w 17"/>
                  <a:gd name="T1" fmla="*/ 8 h 15"/>
                  <a:gd name="T2" fmla="*/ 14 w 17"/>
                  <a:gd name="T3" fmla="*/ 6 h 15"/>
                  <a:gd name="T4" fmla="*/ 16 w 17"/>
                  <a:gd name="T5" fmla="*/ 4 h 15"/>
                  <a:gd name="T6" fmla="*/ 14 w 17"/>
                  <a:gd name="T7" fmla="*/ 1 h 15"/>
                  <a:gd name="T8" fmla="*/ 12 w 17"/>
                  <a:gd name="T9" fmla="*/ 1 h 15"/>
                  <a:gd name="T10" fmla="*/ 11 w 17"/>
                  <a:gd name="T11" fmla="*/ 0 h 15"/>
                  <a:gd name="T12" fmla="*/ 8 w 17"/>
                  <a:gd name="T13" fmla="*/ 1 h 15"/>
                  <a:gd name="T14" fmla="*/ 4 w 17"/>
                  <a:gd name="T15" fmla="*/ 2 h 15"/>
                  <a:gd name="T16" fmla="*/ 3 w 17"/>
                  <a:gd name="T17" fmla="*/ 4 h 15"/>
                  <a:gd name="T18" fmla="*/ 0 w 17"/>
                  <a:gd name="T19" fmla="*/ 7 h 15"/>
                  <a:gd name="T20" fmla="*/ 0 w 17"/>
                  <a:gd name="T21" fmla="*/ 11 h 15"/>
                  <a:gd name="T22" fmla="*/ 1 w 17"/>
                  <a:gd name="T23" fmla="*/ 12 h 15"/>
                  <a:gd name="T24" fmla="*/ 3 w 17"/>
                  <a:gd name="T25" fmla="*/ 14 h 15"/>
                  <a:gd name="T26" fmla="*/ 4 w 17"/>
                  <a:gd name="T27" fmla="*/ 14 h 15"/>
                  <a:gd name="T28" fmla="*/ 8 w 17"/>
                  <a:gd name="T29" fmla="*/ 12 h 15"/>
                  <a:gd name="T30" fmla="*/ 11 w 17"/>
                  <a:gd name="T31" fmla="*/ 11 h 15"/>
                  <a:gd name="T32" fmla="*/ 12 w 17"/>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2" y="8"/>
                    </a:moveTo>
                    <a:lnTo>
                      <a:pt x="14" y="6"/>
                    </a:lnTo>
                    <a:lnTo>
                      <a:pt x="16" y="4"/>
                    </a:lnTo>
                    <a:lnTo>
                      <a:pt x="14" y="1"/>
                    </a:lnTo>
                    <a:lnTo>
                      <a:pt x="12" y="1"/>
                    </a:lnTo>
                    <a:lnTo>
                      <a:pt x="11" y="0"/>
                    </a:lnTo>
                    <a:lnTo>
                      <a:pt x="8" y="1"/>
                    </a:lnTo>
                    <a:lnTo>
                      <a:pt x="4" y="2"/>
                    </a:lnTo>
                    <a:lnTo>
                      <a:pt x="3" y="4"/>
                    </a:lnTo>
                    <a:lnTo>
                      <a:pt x="0" y="7"/>
                    </a:lnTo>
                    <a:lnTo>
                      <a:pt x="0" y="11"/>
                    </a:lnTo>
                    <a:lnTo>
                      <a:pt x="1" y="12"/>
                    </a:lnTo>
                    <a:lnTo>
                      <a:pt x="3" y="14"/>
                    </a:lnTo>
                    <a:lnTo>
                      <a:pt x="4" y="14"/>
                    </a:lnTo>
                    <a:lnTo>
                      <a:pt x="8" y="12"/>
                    </a:lnTo>
                    <a:lnTo>
                      <a:pt x="11" y="11"/>
                    </a:lnTo>
                    <a:lnTo>
                      <a:pt x="12"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0" name="Freeform 2362">
                <a:extLst>
                  <a:ext uri="{FF2B5EF4-FFF2-40B4-BE49-F238E27FC236}">
                    <a16:creationId xmlns:a16="http://schemas.microsoft.com/office/drawing/2014/main" id="{F076987A-7180-4A86-A275-5C0EA27A9C3B}"/>
                  </a:ext>
                </a:extLst>
              </p:cNvPr>
              <p:cNvSpPr>
                <a:spLocks/>
              </p:cNvSpPr>
              <p:nvPr/>
            </p:nvSpPr>
            <p:spPr bwMode="auto">
              <a:xfrm>
                <a:off x="4552" y="2376"/>
                <a:ext cx="17" cy="16"/>
              </a:xfrm>
              <a:custGeom>
                <a:avLst/>
                <a:gdLst>
                  <a:gd name="T0" fmla="*/ 13 w 17"/>
                  <a:gd name="T1" fmla="*/ 8 h 16"/>
                  <a:gd name="T2" fmla="*/ 16 w 17"/>
                  <a:gd name="T3" fmla="*/ 8 h 16"/>
                  <a:gd name="T4" fmla="*/ 16 w 17"/>
                  <a:gd name="T5" fmla="*/ 2 h 16"/>
                  <a:gd name="T6" fmla="*/ 16 w 17"/>
                  <a:gd name="T7" fmla="*/ 0 h 16"/>
                  <a:gd name="T8" fmla="*/ 13 w 17"/>
                  <a:gd name="T9" fmla="*/ 0 h 16"/>
                  <a:gd name="T10" fmla="*/ 10 w 17"/>
                  <a:gd name="T11" fmla="*/ 0 h 16"/>
                  <a:gd name="T12" fmla="*/ 8 w 17"/>
                  <a:gd name="T13" fmla="*/ 0 h 16"/>
                  <a:gd name="T14" fmla="*/ 2 w 17"/>
                  <a:gd name="T15" fmla="*/ 5 h 16"/>
                  <a:gd name="T16" fmla="*/ 0 w 17"/>
                  <a:gd name="T17" fmla="*/ 8 h 16"/>
                  <a:gd name="T18" fmla="*/ 0 w 17"/>
                  <a:gd name="T19" fmla="*/ 9 h 16"/>
                  <a:gd name="T20" fmla="*/ 0 w 17"/>
                  <a:gd name="T21" fmla="*/ 12 h 16"/>
                  <a:gd name="T22" fmla="*/ 2 w 17"/>
                  <a:gd name="T23" fmla="*/ 15 h 16"/>
                  <a:gd name="T24" fmla="*/ 5 w 17"/>
                  <a:gd name="T25" fmla="*/ 15 h 16"/>
                  <a:gd name="T26" fmla="*/ 8 w 17"/>
                  <a:gd name="T27" fmla="*/ 15 h 16"/>
                  <a:gd name="T28" fmla="*/ 13 w 17"/>
                  <a:gd name="T29" fmla="*/ 8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13" y="8"/>
                    </a:moveTo>
                    <a:lnTo>
                      <a:pt x="16" y="8"/>
                    </a:lnTo>
                    <a:lnTo>
                      <a:pt x="16" y="2"/>
                    </a:lnTo>
                    <a:lnTo>
                      <a:pt x="16" y="0"/>
                    </a:lnTo>
                    <a:lnTo>
                      <a:pt x="13" y="0"/>
                    </a:lnTo>
                    <a:lnTo>
                      <a:pt x="10" y="0"/>
                    </a:lnTo>
                    <a:lnTo>
                      <a:pt x="8" y="0"/>
                    </a:lnTo>
                    <a:lnTo>
                      <a:pt x="2" y="5"/>
                    </a:lnTo>
                    <a:lnTo>
                      <a:pt x="0" y="8"/>
                    </a:lnTo>
                    <a:lnTo>
                      <a:pt x="0" y="9"/>
                    </a:lnTo>
                    <a:lnTo>
                      <a:pt x="0" y="12"/>
                    </a:lnTo>
                    <a:lnTo>
                      <a:pt x="2" y="15"/>
                    </a:lnTo>
                    <a:lnTo>
                      <a:pt x="5" y="15"/>
                    </a:lnTo>
                    <a:lnTo>
                      <a:pt x="8" y="15"/>
                    </a:lnTo>
                    <a:lnTo>
                      <a:pt x="1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1" name="Freeform 2363">
                <a:extLst>
                  <a:ext uri="{FF2B5EF4-FFF2-40B4-BE49-F238E27FC236}">
                    <a16:creationId xmlns:a16="http://schemas.microsoft.com/office/drawing/2014/main" id="{601E159C-4B67-405E-ACEC-363AA8715B94}"/>
                  </a:ext>
                </a:extLst>
              </p:cNvPr>
              <p:cNvSpPr>
                <a:spLocks/>
              </p:cNvSpPr>
              <p:nvPr/>
            </p:nvSpPr>
            <p:spPr bwMode="auto">
              <a:xfrm>
                <a:off x="4540" y="2377"/>
                <a:ext cx="17" cy="16"/>
              </a:xfrm>
              <a:custGeom>
                <a:avLst/>
                <a:gdLst>
                  <a:gd name="T0" fmla="*/ 4 w 17"/>
                  <a:gd name="T1" fmla="*/ 15 h 16"/>
                  <a:gd name="T2" fmla="*/ 1 w 17"/>
                  <a:gd name="T3" fmla="*/ 11 h 16"/>
                  <a:gd name="T4" fmla="*/ 0 w 17"/>
                  <a:gd name="T5" fmla="*/ 11 h 16"/>
                  <a:gd name="T6" fmla="*/ 0 w 17"/>
                  <a:gd name="T7" fmla="*/ 8 h 16"/>
                  <a:gd name="T8" fmla="*/ 0 w 17"/>
                  <a:gd name="T9" fmla="*/ 7 h 16"/>
                  <a:gd name="T10" fmla="*/ 1 w 17"/>
                  <a:gd name="T11" fmla="*/ 5 h 16"/>
                  <a:gd name="T12" fmla="*/ 3 w 17"/>
                  <a:gd name="T13" fmla="*/ 2 h 16"/>
                  <a:gd name="T14" fmla="*/ 6 w 17"/>
                  <a:gd name="T15" fmla="*/ 1 h 16"/>
                  <a:gd name="T16" fmla="*/ 8 w 17"/>
                  <a:gd name="T17" fmla="*/ 0 h 16"/>
                  <a:gd name="T18" fmla="*/ 9 w 17"/>
                  <a:gd name="T19" fmla="*/ 0 h 16"/>
                  <a:gd name="T20" fmla="*/ 14 w 17"/>
                  <a:gd name="T21" fmla="*/ 2 h 16"/>
                  <a:gd name="T22" fmla="*/ 16 w 17"/>
                  <a:gd name="T23" fmla="*/ 3 h 16"/>
                  <a:gd name="T24" fmla="*/ 16 w 17"/>
                  <a:gd name="T25" fmla="*/ 6 h 16"/>
                  <a:gd name="T26" fmla="*/ 16 w 17"/>
                  <a:gd name="T27" fmla="*/ 8 h 16"/>
                  <a:gd name="T28" fmla="*/ 14 w 17"/>
                  <a:gd name="T29" fmla="*/ 9 h 16"/>
                  <a:gd name="T30" fmla="*/ 12 w 17"/>
                  <a:gd name="T31" fmla="*/ 11 h 16"/>
                  <a:gd name="T32" fmla="*/ 9 w 17"/>
                  <a:gd name="T33" fmla="*/ 13 h 16"/>
                  <a:gd name="T34" fmla="*/ 7 w 17"/>
                  <a:gd name="T35" fmla="*/ 15 h 16"/>
                  <a:gd name="T36" fmla="*/ 6 w 17"/>
                  <a:gd name="T37" fmla="*/ 15 h 16"/>
                  <a:gd name="T38" fmla="*/ 4 w 17"/>
                  <a:gd name="T39" fmla="*/ 15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6"/>
                  <a:gd name="T62" fmla="*/ 17 w 17"/>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6">
                    <a:moveTo>
                      <a:pt x="4" y="15"/>
                    </a:moveTo>
                    <a:lnTo>
                      <a:pt x="1" y="11"/>
                    </a:lnTo>
                    <a:lnTo>
                      <a:pt x="0" y="11"/>
                    </a:lnTo>
                    <a:lnTo>
                      <a:pt x="0" y="8"/>
                    </a:lnTo>
                    <a:lnTo>
                      <a:pt x="0" y="7"/>
                    </a:lnTo>
                    <a:lnTo>
                      <a:pt x="1" y="5"/>
                    </a:lnTo>
                    <a:lnTo>
                      <a:pt x="3" y="2"/>
                    </a:lnTo>
                    <a:lnTo>
                      <a:pt x="6" y="1"/>
                    </a:lnTo>
                    <a:lnTo>
                      <a:pt x="8" y="0"/>
                    </a:lnTo>
                    <a:lnTo>
                      <a:pt x="9" y="0"/>
                    </a:lnTo>
                    <a:lnTo>
                      <a:pt x="14" y="2"/>
                    </a:lnTo>
                    <a:lnTo>
                      <a:pt x="16" y="3"/>
                    </a:lnTo>
                    <a:lnTo>
                      <a:pt x="16" y="6"/>
                    </a:lnTo>
                    <a:lnTo>
                      <a:pt x="16" y="8"/>
                    </a:lnTo>
                    <a:lnTo>
                      <a:pt x="14" y="9"/>
                    </a:lnTo>
                    <a:lnTo>
                      <a:pt x="12" y="11"/>
                    </a:lnTo>
                    <a:lnTo>
                      <a:pt x="9" y="13"/>
                    </a:lnTo>
                    <a:lnTo>
                      <a:pt x="7" y="15"/>
                    </a:lnTo>
                    <a:lnTo>
                      <a:pt x="6" y="15"/>
                    </a:lnTo>
                    <a:lnTo>
                      <a:pt x="4"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2" name="Freeform 2364">
                <a:extLst>
                  <a:ext uri="{FF2B5EF4-FFF2-40B4-BE49-F238E27FC236}">
                    <a16:creationId xmlns:a16="http://schemas.microsoft.com/office/drawing/2014/main" id="{51B642FB-903D-495A-A510-1448E26778FD}"/>
                  </a:ext>
                </a:extLst>
              </p:cNvPr>
              <p:cNvSpPr>
                <a:spLocks/>
              </p:cNvSpPr>
              <p:nvPr/>
            </p:nvSpPr>
            <p:spPr bwMode="auto">
              <a:xfrm>
                <a:off x="4543" y="2378"/>
                <a:ext cx="17" cy="16"/>
              </a:xfrm>
              <a:custGeom>
                <a:avLst/>
                <a:gdLst>
                  <a:gd name="T0" fmla="*/ 14 w 17"/>
                  <a:gd name="T1" fmla="*/ 8 h 16"/>
                  <a:gd name="T2" fmla="*/ 16 w 17"/>
                  <a:gd name="T3" fmla="*/ 7 h 16"/>
                  <a:gd name="T4" fmla="*/ 16 w 17"/>
                  <a:gd name="T5" fmla="*/ 4 h 16"/>
                  <a:gd name="T6" fmla="*/ 16 w 17"/>
                  <a:gd name="T7" fmla="*/ 1 h 16"/>
                  <a:gd name="T8" fmla="*/ 14 w 17"/>
                  <a:gd name="T9" fmla="*/ 0 h 16"/>
                  <a:gd name="T10" fmla="*/ 11 w 17"/>
                  <a:gd name="T11" fmla="*/ 0 h 16"/>
                  <a:gd name="T12" fmla="*/ 8 w 17"/>
                  <a:gd name="T13" fmla="*/ 0 h 16"/>
                  <a:gd name="T14" fmla="*/ 4 w 17"/>
                  <a:gd name="T15" fmla="*/ 2 h 16"/>
                  <a:gd name="T16" fmla="*/ 1 w 17"/>
                  <a:gd name="T17" fmla="*/ 4 h 16"/>
                  <a:gd name="T18" fmla="*/ 1 w 17"/>
                  <a:gd name="T19" fmla="*/ 8 h 16"/>
                  <a:gd name="T20" fmla="*/ 0 w 17"/>
                  <a:gd name="T21" fmla="*/ 11 h 16"/>
                  <a:gd name="T22" fmla="*/ 1 w 17"/>
                  <a:gd name="T23" fmla="*/ 12 h 16"/>
                  <a:gd name="T24" fmla="*/ 1 w 17"/>
                  <a:gd name="T25" fmla="*/ 13 h 16"/>
                  <a:gd name="T26" fmla="*/ 1 w 17"/>
                  <a:gd name="T27" fmla="*/ 15 h 16"/>
                  <a:gd name="T28" fmla="*/ 4 w 17"/>
                  <a:gd name="T29" fmla="*/ 15 h 16"/>
                  <a:gd name="T30" fmla="*/ 8 w 17"/>
                  <a:gd name="T31" fmla="*/ 13 h 16"/>
                  <a:gd name="T32" fmla="*/ 11 w 17"/>
                  <a:gd name="T33" fmla="*/ 11 h 16"/>
                  <a:gd name="T34" fmla="*/ 14 w 17"/>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4" y="8"/>
                    </a:moveTo>
                    <a:lnTo>
                      <a:pt x="16" y="7"/>
                    </a:lnTo>
                    <a:lnTo>
                      <a:pt x="16" y="4"/>
                    </a:lnTo>
                    <a:lnTo>
                      <a:pt x="16" y="1"/>
                    </a:lnTo>
                    <a:lnTo>
                      <a:pt x="14" y="0"/>
                    </a:lnTo>
                    <a:lnTo>
                      <a:pt x="11" y="0"/>
                    </a:lnTo>
                    <a:lnTo>
                      <a:pt x="8" y="0"/>
                    </a:lnTo>
                    <a:lnTo>
                      <a:pt x="4" y="2"/>
                    </a:lnTo>
                    <a:lnTo>
                      <a:pt x="1" y="4"/>
                    </a:lnTo>
                    <a:lnTo>
                      <a:pt x="1" y="8"/>
                    </a:lnTo>
                    <a:lnTo>
                      <a:pt x="0" y="11"/>
                    </a:lnTo>
                    <a:lnTo>
                      <a:pt x="1" y="12"/>
                    </a:lnTo>
                    <a:lnTo>
                      <a:pt x="1" y="13"/>
                    </a:lnTo>
                    <a:lnTo>
                      <a:pt x="1" y="15"/>
                    </a:lnTo>
                    <a:lnTo>
                      <a:pt x="4" y="15"/>
                    </a:lnTo>
                    <a:lnTo>
                      <a:pt x="8" y="13"/>
                    </a:lnTo>
                    <a:lnTo>
                      <a:pt x="11" y="11"/>
                    </a:lnTo>
                    <a:lnTo>
                      <a:pt x="14"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3" name="Freeform 2365">
                <a:extLst>
                  <a:ext uri="{FF2B5EF4-FFF2-40B4-BE49-F238E27FC236}">
                    <a16:creationId xmlns:a16="http://schemas.microsoft.com/office/drawing/2014/main" id="{D077E53D-F4E3-48A1-BB6B-A36114BD66F0}"/>
                  </a:ext>
                </a:extLst>
              </p:cNvPr>
              <p:cNvSpPr>
                <a:spLocks/>
              </p:cNvSpPr>
              <p:nvPr/>
            </p:nvSpPr>
            <p:spPr bwMode="auto">
              <a:xfrm>
                <a:off x="4544" y="2380"/>
                <a:ext cx="17" cy="16"/>
              </a:xfrm>
              <a:custGeom>
                <a:avLst/>
                <a:gdLst>
                  <a:gd name="T0" fmla="*/ 16 w 17"/>
                  <a:gd name="T1" fmla="*/ 8 h 16"/>
                  <a:gd name="T2" fmla="*/ 16 w 17"/>
                  <a:gd name="T3" fmla="*/ 8 h 16"/>
                  <a:gd name="T4" fmla="*/ 16 w 17"/>
                  <a:gd name="T5" fmla="*/ 2 h 16"/>
                  <a:gd name="T6" fmla="*/ 16 w 17"/>
                  <a:gd name="T7" fmla="*/ 0 h 16"/>
                  <a:gd name="T8" fmla="*/ 12 w 17"/>
                  <a:gd name="T9" fmla="*/ 0 h 16"/>
                  <a:gd name="T10" fmla="*/ 8 w 17"/>
                  <a:gd name="T11" fmla="*/ 0 h 16"/>
                  <a:gd name="T12" fmla="*/ 4 w 17"/>
                  <a:gd name="T13" fmla="*/ 2 h 16"/>
                  <a:gd name="T14" fmla="*/ 0 w 17"/>
                  <a:gd name="T15" fmla="*/ 8 h 16"/>
                  <a:gd name="T16" fmla="*/ 0 w 17"/>
                  <a:gd name="T17" fmla="*/ 9 h 16"/>
                  <a:gd name="T18" fmla="*/ 0 w 17"/>
                  <a:gd name="T19" fmla="*/ 12 h 16"/>
                  <a:gd name="T20" fmla="*/ 4 w 17"/>
                  <a:gd name="T21" fmla="*/ 15 h 16"/>
                  <a:gd name="T22" fmla="*/ 8 w 17"/>
                  <a:gd name="T23" fmla="*/ 15 h 16"/>
                  <a:gd name="T24" fmla="*/ 16 w 17"/>
                  <a:gd name="T25" fmla="*/ 8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16" y="8"/>
                    </a:moveTo>
                    <a:lnTo>
                      <a:pt x="16" y="8"/>
                    </a:lnTo>
                    <a:lnTo>
                      <a:pt x="16" y="2"/>
                    </a:lnTo>
                    <a:lnTo>
                      <a:pt x="16" y="0"/>
                    </a:lnTo>
                    <a:lnTo>
                      <a:pt x="12" y="0"/>
                    </a:lnTo>
                    <a:lnTo>
                      <a:pt x="8" y="0"/>
                    </a:lnTo>
                    <a:lnTo>
                      <a:pt x="4" y="2"/>
                    </a:lnTo>
                    <a:lnTo>
                      <a:pt x="0" y="8"/>
                    </a:lnTo>
                    <a:lnTo>
                      <a:pt x="0" y="9"/>
                    </a:lnTo>
                    <a:lnTo>
                      <a:pt x="0" y="12"/>
                    </a:lnTo>
                    <a:lnTo>
                      <a:pt x="4" y="15"/>
                    </a:lnTo>
                    <a:lnTo>
                      <a:pt x="8" y="15"/>
                    </a:lnTo>
                    <a:lnTo>
                      <a:pt x="16"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4" name="Freeform 2366">
                <a:extLst>
                  <a:ext uri="{FF2B5EF4-FFF2-40B4-BE49-F238E27FC236}">
                    <a16:creationId xmlns:a16="http://schemas.microsoft.com/office/drawing/2014/main" id="{4F4F9D93-62E9-4919-817D-ED7FEC29BF09}"/>
                  </a:ext>
                </a:extLst>
              </p:cNvPr>
              <p:cNvSpPr>
                <a:spLocks/>
              </p:cNvSpPr>
              <p:nvPr/>
            </p:nvSpPr>
            <p:spPr bwMode="auto">
              <a:xfrm>
                <a:off x="4552" y="2375"/>
                <a:ext cx="17" cy="15"/>
              </a:xfrm>
              <a:custGeom>
                <a:avLst/>
                <a:gdLst>
                  <a:gd name="T0" fmla="*/ 6 w 17"/>
                  <a:gd name="T1" fmla="*/ 14 h 15"/>
                  <a:gd name="T2" fmla="*/ 2 w 17"/>
                  <a:gd name="T3" fmla="*/ 11 h 15"/>
                  <a:gd name="T4" fmla="*/ 1 w 17"/>
                  <a:gd name="T5" fmla="*/ 11 h 15"/>
                  <a:gd name="T6" fmla="*/ 0 w 17"/>
                  <a:gd name="T7" fmla="*/ 11 h 15"/>
                  <a:gd name="T8" fmla="*/ 0 w 17"/>
                  <a:gd name="T9" fmla="*/ 9 h 15"/>
                  <a:gd name="T10" fmla="*/ 0 w 17"/>
                  <a:gd name="T11" fmla="*/ 6 h 15"/>
                  <a:gd name="T12" fmla="*/ 2 w 17"/>
                  <a:gd name="T13" fmla="*/ 4 h 15"/>
                  <a:gd name="T14" fmla="*/ 3 w 17"/>
                  <a:gd name="T15" fmla="*/ 3 h 15"/>
                  <a:gd name="T16" fmla="*/ 6 w 17"/>
                  <a:gd name="T17" fmla="*/ 1 h 15"/>
                  <a:gd name="T18" fmla="*/ 8 w 17"/>
                  <a:gd name="T19" fmla="*/ 0 h 15"/>
                  <a:gd name="T20" fmla="*/ 9 w 17"/>
                  <a:gd name="T21" fmla="*/ 0 h 15"/>
                  <a:gd name="T22" fmla="*/ 11 w 17"/>
                  <a:gd name="T23" fmla="*/ 0 h 15"/>
                  <a:gd name="T24" fmla="*/ 14 w 17"/>
                  <a:gd name="T25" fmla="*/ 3 h 15"/>
                  <a:gd name="T26" fmla="*/ 16 w 17"/>
                  <a:gd name="T27" fmla="*/ 3 h 15"/>
                  <a:gd name="T28" fmla="*/ 16 w 17"/>
                  <a:gd name="T29" fmla="*/ 5 h 15"/>
                  <a:gd name="T30" fmla="*/ 16 w 17"/>
                  <a:gd name="T31" fmla="*/ 7 h 15"/>
                  <a:gd name="T32" fmla="*/ 14 w 17"/>
                  <a:gd name="T33" fmla="*/ 10 h 15"/>
                  <a:gd name="T34" fmla="*/ 12 w 17"/>
                  <a:gd name="T35" fmla="*/ 11 h 15"/>
                  <a:gd name="T36" fmla="*/ 9 w 17"/>
                  <a:gd name="T37" fmla="*/ 12 h 15"/>
                  <a:gd name="T38" fmla="*/ 7 w 17"/>
                  <a:gd name="T39" fmla="*/ 14 h 15"/>
                  <a:gd name="T40" fmla="*/ 6 w 17"/>
                  <a:gd name="T41" fmla="*/ 1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6" y="14"/>
                    </a:moveTo>
                    <a:lnTo>
                      <a:pt x="2" y="11"/>
                    </a:lnTo>
                    <a:lnTo>
                      <a:pt x="1" y="11"/>
                    </a:lnTo>
                    <a:lnTo>
                      <a:pt x="0" y="11"/>
                    </a:lnTo>
                    <a:lnTo>
                      <a:pt x="0" y="9"/>
                    </a:lnTo>
                    <a:lnTo>
                      <a:pt x="0" y="6"/>
                    </a:lnTo>
                    <a:lnTo>
                      <a:pt x="2" y="4"/>
                    </a:lnTo>
                    <a:lnTo>
                      <a:pt x="3" y="3"/>
                    </a:lnTo>
                    <a:lnTo>
                      <a:pt x="6" y="1"/>
                    </a:lnTo>
                    <a:lnTo>
                      <a:pt x="8" y="0"/>
                    </a:lnTo>
                    <a:lnTo>
                      <a:pt x="9" y="0"/>
                    </a:lnTo>
                    <a:lnTo>
                      <a:pt x="11" y="0"/>
                    </a:lnTo>
                    <a:lnTo>
                      <a:pt x="14" y="3"/>
                    </a:lnTo>
                    <a:lnTo>
                      <a:pt x="16" y="3"/>
                    </a:lnTo>
                    <a:lnTo>
                      <a:pt x="16" y="5"/>
                    </a:lnTo>
                    <a:lnTo>
                      <a:pt x="16" y="7"/>
                    </a:lnTo>
                    <a:lnTo>
                      <a:pt x="14" y="10"/>
                    </a:lnTo>
                    <a:lnTo>
                      <a:pt x="12" y="11"/>
                    </a:lnTo>
                    <a:lnTo>
                      <a:pt x="9" y="12"/>
                    </a:lnTo>
                    <a:lnTo>
                      <a:pt x="7" y="14"/>
                    </a:lnTo>
                    <a:lnTo>
                      <a:pt x="6"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5" name="Freeform 2367">
                <a:extLst>
                  <a:ext uri="{FF2B5EF4-FFF2-40B4-BE49-F238E27FC236}">
                    <a16:creationId xmlns:a16="http://schemas.microsoft.com/office/drawing/2014/main" id="{59FB4935-839D-4831-99C5-41A36135C7E3}"/>
                  </a:ext>
                </a:extLst>
              </p:cNvPr>
              <p:cNvSpPr>
                <a:spLocks/>
              </p:cNvSpPr>
              <p:nvPr/>
            </p:nvSpPr>
            <p:spPr bwMode="auto">
              <a:xfrm>
                <a:off x="4545" y="2380"/>
                <a:ext cx="17" cy="16"/>
              </a:xfrm>
              <a:custGeom>
                <a:avLst/>
                <a:gdLst>
                  <a:gd name="T0" fmla="*/ 13 w 17"/>
                  <a:gd name="T1" fmla="*/ 8 h 16"/>
                  <a:gd name="T2" fmla="*/ 14 w 17"/>
                  <a:gd name="T3" fmla="*/ 7 h 16"/>
                  <a:gd name="T4" fmla="*/ 16 w 17"/>
                  <a:gd name="T5" fmla="*/ 4 h 16"/>
                  <a:gd name="T6" fmla="*/ 14 w 17"/>
                  <a:gd name="T7" fmla="*/ 1 h 16"/>
                  <a:gd name="T8" fmla="*/ 13 w 17"/>
                  <a:gd name="T9" fmla="*/ 1 h 16"/>
                  <a:gd name="T10" fmla="*/ 10 w 17"/>
                  <a:gd name="T11" fmla="*/ 0 h 16"/>
                  <a:gd name="T12" fmla="*/ 8 w 17"/>
                  <a:gd name="T13" fmla="*/ 1 h 16"/>
                  <a:gd name="T14" fmla="*/ 5 w 17"/>
                  <a:gd name="T15" fmla="*/ 2 h 16"/>
                  <a:gd name="T16" fmla="*/ 2 w 17"/>
                  <a:gd name="T17" fmla="*/ 4 h 16"/>
                  <a:gd name="T18" fmla="*/ 1 w 17"/>
                  <a:gd name="T19" fmla="*/ 8 h 16"/>
                  <a:gd name="T20" fmla="*/ 0 w 17"/>
                  <a:gd name="T21" fmla="*/ 11 h 16"/>
                  <a:gd name="T22" fmla="*/ 1 w 17"/>
                  <a:gd name="T23" fmla="*/ 12 h 16"/>
                  <a:gd name="T24" fmla="*/ 1 w 17"/>
                  <a:gd name="T25" fmla="*/ 13 h 16"/>
                  <a:gd name="T26" fmla="*/ 2 w 17"/>
                  <a:gd name="T27" fmla="*/ 15 h 16"/>
                  <a:gd name="T28" fmla="*/ 4 w 17"/>
                  <a:gd name="T29" fmla="*/ 15 h 16"/>
                  <a:gd name="T30" fmla="*/ 8 w 17"/>
                  <a:gd name="T31" fmla="*/ 13 h 16"/>
                  <a:gd name="T32" fmla="*/ 10 w 17"/>
                  <a:gd name="T33" fmla="*/ 11 h 16"/>
                  <a:gd name="T34" fmla="*/ 13 w 17"/>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3" y="8"/>
                    </a:moveTo>
                    <a:lnTo>
                      <a:pt x="14" y="7"/>
                    </a:lnTo>
                    <a:lnTo>
                      <a:pt x="16" y="4"/>
                    </a:lnTo>
                    <a:lnTo>
                      <a:pt x="14" y="1"/>
                    </a:lnTo>
                    <a:lnTo>
                      <a:pt x="13" y="1"/>
                    </a:lnTo>
                    <a:lnTo>
                      <a:pt x="10" y="0"/>
                    </a:lnTo>
                    <a:lnTo>
                      <a:pt x="8" y="1"/>
                    </a:lnTo>
                    <a:lnTo>
                      <a:pt x="5" y="2"/>
                    </a:lnTo>
                    <a:lnTo>
                      <a:pt x="2" y="4"/>
                    </a:lnTo>
                    <a:lnTo>
                      <a:pt x="1" y="8"/>
                    </a:lnTo>
                    <a:lnTo>
                      <a:pt x="0" y="11"/>
                    </a:lnTo>
                    <a:lnTo>
                      <a:pt x="1" y="12"/>
                    </a:lnTo>
                    <a:lnTo>
                      <a:pt x="1" y="13"/>
                    </a:lnTo>
                    <a:lnTo>
                      <a:pt x="2" y="15"/>
                    </a:lnTo>
                    <a:lnTo>
                      <a:pt x="4" y="15"/>
                    </a:lnTo>
                    <a:lnTo>
                      <a:pt x="8" y="13"/>
                    </a:lnTo>
                    <a:lnTo>
                      <a:pt x="10" y="11"/>
                    </a:lnTo>
                    <a:lnTo>
                      <a:pt x="13"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6" name="Freeform 2368">
                <a:extLst>
                  <a:ext uri="{FF2B5EF4-FFF2-40B4-BE49-F238E27FC236}">
                    <a16:creationId xmlns:a16="http://schemas.microsoft.com/office/drawing/2014/main" id="{0C5F6D52-99CC-4D90-B543-C57A4EB1A250}"/>
                  </a:ext>
                </a:extLst>
              </p:cNvPr>
              <p:cNvSpPr>
                <a:spLocks/>
              </p:cNvSpPr>
              <p:nvPr/>
            </p:nvSpPr>
            <p:spPr bwMode="auto">
              <a:xfrm>
                <a:off x="4456" y="2394"/>
                <a:ext cx="18" cy="31"/>
              </a:xfrm>
              <a:custGeom>
                <a:avLst/>
                <a:gdLst>
                  <a:gd name="T0" fmla="*/ 0 w 18"/>
                  <a:gd name="T1" fmla="*/ 20 h 31"/>
                  <a:gd name="T2" fmla="*/ 17 w 18"/>
                  <a:gd name="T3" fmla="*/ 30 h 31"/>
                  <a:gd name="T4" fmla="*/ 17 w 18"/>
                  <a:gd name="T5" fmla="*/ 10 h 31"/>
                  <a:gd name="T6" fmla="*/ 0 w 18"/>
                  <a:gd name="T7" fmla="*/ 0 h 31"/>
                  <a:gd name="T8" fmla="*/ 0 w 18"/>
                  <a:gd name="T9" fmla="*/ 20 h 31"/>
                  <a:gd name="T10" fmla="*/ 0 60000 65536"/>
                  <a:gd name="T11" fmla="*/ 0 60000 65536"/>
                  <a:gd name="T12" fmla="*/ 0 60000 65536"/>
                  <a:gd name="T13" fmla="*/ 0 60000 65536"/>
                  <a:gd name="T14" fmla="*/ 0 60000 65536"/>
                  <a:gd name="T15" fmla="*/ 0 w 18"/>
                  <a:gd name="T16" fmla="*/ 0 h 31"/>
                  <a:gd name="T17" fmla="*/ 18 w 18"/>
                  <a:gd name="T18" fmla="*/ 31 h 31"/>
                </a:gdLst>
                <a:ahLst/>
                <a:cxnLst>
                  <a:cxn ang="T10">
                    <a:pos x="T0" y="T1"/>
                  </a:cxn>
                  <a:cxn ang="T11">
                    <a:pos x="T2" y="T3"/>
                  </a:cxn>
                  <a:cxn ang="T12">
                    <a:pos x="T4" y="T5"/>
                  </a:cxn>
                  <a:cxn ang="T13">
                    <a:pos x="T6" y="T7"/>
                  </a:cxn>
                  <a:cxn ang="T14">
                    <a:pos x="T8" y="T9"/>
                  </a:cxn>
                </a:cxnLst>
                <a:rect l="T15" t="T16" r="T17" b="T18"/>
                <a:pathLst>
                  <a:path w="18" h="31">
                    <a:moveTo>
                      <a:pt x="0" y="20"/>
                    </a:moveTo>
                    <a:lnTo>
                      <a:pt x="17" y="30"/>
                    </a:lnTo>
                    <a:lnTo>
                      <a:pt x="17" y="10"/>
                    </a:lnTo>
                    <a:lnTo>
                      <a:pt x="0" y="0"/>
                    </a:lnTo>
                    <a:lnTo>
                      <a:pt x="0" y="2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7" name="Freeform 2369">
                <a:extLst>
                  <a:ext uri="{FF2B5EF4-FFF2-40B4-BE49-F238E27FC236}">
                    <a16:creationId xmlns:a16="http://schemas.microsoft.com/office/drawing/2014/main" id="{A39C8019-0CC6-4469-89A0-192F78FCDE3F}"/>
                  </a:ext>
                </a:extLst>
              </p:cNvPr>
              <p:cNvSpPr>
                <a:spLocks/>
              </p:cNvSpPr>
              <p:nvPr/>
            </p:nvSpPr>
            <p:spPr bwMode="auto">
              <a:xfrm>
                <a:off x="4451" y="2400"/>
                <a:ext cx="22" cy="16"/>
              </a:xfrm>
              <a:custGeom>
                <a:avLst/>
                <a:gdLst>
                  <a:gd name="T0" fmla="*/ 6 w 22"/>
                  <a:gd name="T1" fmla="*/ 0 h 16"/>
                  <a:gd name="T2" fmla="*/ 0 w 22"/>
                  <a:gd name="T3" fmla="*/ 5 h 16"/>
                  <a:gd name="T4" fmla="*/ 3 w 22"/>
                  <a:gd name="T5" fmla="*/ 12 h 16"/>
                  <a:gd name="T6" fmla="*/ 13 w 22"/>
                  <a:gd name="T7" fmla="*/ 15 h 16"/>
                  <a:gd name="T8" fmla="*/ 21 w 22"/>
                  <a:gd name="T9" fmla="*/ 9 h 16"/>
                  <a:gd name="T10" fmla="*/ 6 w 22"/>
                  <a:gd name="T11" fmla="*/ 0 h 16"/>
                  <a:gd name="T12" fmla="*/ 0 60000 65536"/>
                  <a:gd name="T13" fmla="*/ 0 60000 65536"/>
                  <a:gd name="T14" fmla="*/ 0 60000 65536"/>
                  <a:gd name="T15" fmla="*/ 0 60000 65536"/>
                  <a:gd name="T16" fmla="*/ 0 60000 65536"/>
                  <a:gd name="T17" fmla="*/ 0 60000 65536"/>
                  <a:gd name="T18" fmla="*/ 0 w 22"/>
                  <a:gd name="T19" fmla="*/ 0 h 16"/>
                  <a:gd name="T20" fmla="*/ 22 w 2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2" h="16">
                    <a:moveTo>
                      <a:pt x="6" y="0"/>
                    </a:moveTo>
                    <a:lnTo>
                      <a:pt x="0" y="5"/>
                    </a:lnTo>
                    <a:lnTo>
                      <a:pt x="3" y="12"/>
                    </a:lnTo>
                    <a:lnTo>
                      <a:pt x="13" y="15"/>
                    </a:lnTo>
                    <a:lnTo>
                      <a:pt x="21" y="9"/>
                    </a:lnTo>
                    <a:lnTo>
                      <a:pt x="6"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8" name="Freeform 2370">
                <a:extLst>
                  <a:ext uri="{FF2B5EF4-FFF2-40B4-BE49-F238E27FC236}">
                    <a16:creationId xmlns:a16="http://schemas.microsoft.com/office/drawing/2014/main" id="{ADC24C75-8D77-493D-A352-3C22A9EDE1C3}"/>
                  </a:ext>
                </a:extLst>
              </p:cNvPr>
              <p:cNvSpPr>
                <a:spLocks/>
              </p:cNvSpPr>
              <p:nvPr/>
            </p:nvSpPr>
            <p:spPr bwMode="auto">
              <a:xfrm>
                <a:off x="4462" y="2409"/>
                <a:ext cx="17" cy="21"/>
              </a:xfrm>
              <a:custGeom>
                <a:avLst/>
                <a:gdLst>
                  <a:gd name="T0" fmla="*/ 16 w 17"/>
                  <a:gd name="T1" fmla="*/ 15 h 21"/>
                  <a:gd name="T2" fmla="*/ 0 w 17"/>
                  <a:gd name="T3" fmla="*/ 20 h 21"/>
                  <a:gd name="T4" fmla="*/ 0 w 17"/>
                  <a:gd name="T5" fmla="*/ 9 h 21"/>
                  <a:gd name="T6" fmla="*/ 4 w 17"/>
                  <a:gd name="T7" fmla="*/ 3 h 21"/>
                  <a:gd name="T8" fmla="*/ 16 w 17"/>
                  <a:gd name="T9" fmla="*/ 0 h 21"/>
                  <a:gd name="T10" fmla="*/ 16 w 17"/>
                  <a:gd name="T11" fmla="*/ 15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16" y="15"/>
                    </a:moveTo>
                    <a:lnTo>
                      <a:pt x="0" y="20"/>
                    </a:lnTo>
                    <a:lnTo>
                      <a:pt x="0" y="9"/>
                    </a:lnTo>
                    <a:lnTo>
                      <a:pt x="4" y="3"/>
                    </a:lnTo>
                    <a:lnTo>
                      <a:pt x="16" y="0"/>
                    </a:lnTo>
                    <a:lnTo>
                      <a:pt x="16" y="15"/>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9" name="Freeform 2371">
                <a:extLst>
                  <a:ext uri="{FF2B5EF4-FFF2-40B4-BE49-F238E27FC236}">
                    <a16:creationId xmlns:a16="http://schemas.microsoft.com/office/drawing/2014/main" id="{7FB5891E-B132-4189-966E-714CA96FBB88}"/>
                  </a:ext>
                </a:extLst>
              </p:cNvPr>
              <p:cNvSpPr>
                <a:spLocks/>
              </p:cNvSpPr>
              <p:nvPr/>
            </p:nvSpPr>
            <p:spPr bwMode="auto">
              <a:xfrm>
                <a:off x="4445" y="2417"/>
                <a:ext cx="18" cy="16"/>
              </a:xfrm>
              <a:custGeom>
                <a:avLst/>
                <a:gdLst>
                  <a:gd name="T0" fmla="*/ 17 w 18"/>
                  <a:gd name="T1" fmla="*/ 10 h 16"/>
                  <a:gd name="T2" fmla="*/ 15 w 18"/>
                  <a:gd name="T3" fmla="*/ 7 h 16"/>
                  <a:gd name="T4" fmla="*/ 7 w 18"/>
                  <a:gd name="T5" fmla="*/ 9 h 16"/>
                  <a:gd name="T6" fmla="*/ 1 w 18"/>
                  <a:gd name="T7" fmla="*/ 15 h 16"/>
                  <a:gd name="T8" fmla="*/ 0 w 18"/>
                  <a:gd name="T9" fmla="*/ 14 h 16"/>
                  <a:gd name="T10" fmla="*/ 2 w 18"/>
                  <a:gd name="T11" fmla="*/ 6 h 16"/>
                  <a:gd name="T12" fmla="*/ 17 w 18"/>
                  <a:gd name="T13" fmla="*/ 0 h 16"/>
                  <a:gd name="T14" fmla="*/ 17 w 18"/>
                  <a:gd name="T15" fmla="*/ 10 h 1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6"/>
                  <a:gd name="T26" fmla="*/ 18 w 18"/>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6">
                    <a:moveTo>
                      <a:pt x="17" y="10"/>
                    </a:moveTo>
                    <a:lnTo>
                      <a:pt x="15" y="7"/>
                    </a:lnTo>
                    <a:lnTo>
                      <a:pt x="7" y="9"/>
                    </a:lnTo>
                    <a:lnTo>
                      <a:pt x="1" y="15"/>
                    </a:lnTo>
                    <a:lnTo>
                      <a:pt x="0" y="14"/>
                    </a:lnTo>
                    <a:lnTo>
                      <a:pt x="2" y="6"/>
                    </a:lnTo>
                    <a:lnTo>
                      <a:pt x="17" y="0"/>
                    </a:lnTo>
                    <a:lnTo>
                      <a:pt x="17" y="1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0" name="Freeform 2372">
                <a:extLst>
                  <a:ext uri="{FF2B5EF4-FFF2-40B4-BE49-F238E27FC236}">
                    <a16:creationId xmlns:a16="http://schemas.microsoft.com/office/drawing/2014/main" id="{F62F9196-C5C6-4BDC-8B3C-FF2881EAE356}"/>
                  </a:ext>
                </a:extLst>
              </p:cNvPr>
              <p:cNvSpPr>
                <a:spLocks/>
              </p:cNvSpPr>
              <p:nvPr/>
            </p:nvSpPr>
            <p:spPr bwMode="auto">
              <a:xfrm>
                <a:off x="4464" y="2409"/>
                <a:ext cx="17" cy="16"/>
              </a:xfrm>
              <a:custGeom>
                <a:avLst/>
                <a:gdLst>
                  <a:gd name="T0" fmla="*/ 16 w 17"/>
                  <a:gd name="T1" fmla="*/ 8 h 16"/>
                  <a:gd name="T2" fmla="*/ 0 w 17"/>
                  <a:gd name="T3" fmla="*/ 15 h 16"/>
                  <a:gd name="T4" fmla="*/ 4 w 17"/>
                  <a:gd name="T5" fmla="*/ 4 h 16"/>
                  <a:gd name="T6" fmla="*/ 16 w 17"/>
                  <a:gd name="T7" fmla="*/ 0 h 16"/>
                  <a:gd name="T8" fmla="*/ 16 w 17"/>
                  <a:gd name="T9" fmla="*/ 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8"/>
                    </a:moveTo>
                    <a:lnTo>
                      <a:pt x="0" y="15"/>
                    </a:lnTo>
                    <a:lnTo>
                      <a:pt x="4" y="4"/>
                    </a:lnTo>
                    <a:lnTo>
                      <a:pt x="16" y="0"/>
                    </a:lnTo>
                    <a:lnTo>
                      <a:pt x="16" y="8"/>
                    </a:lnTo>
                  </a:path>
                </a:pathLst>
              </a:custGeom>
              <a:solidFill>
                <a:srgbClr val="6E87C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1" name="Freeform 2373">
                <a:extLst>
                  <a:ext uri="{FF2B5EF4-FFF2-40B4-BE49-F238E27FC236}">
                    <a16:creationId xmlns:a16="http://schemas.microsoft.com/office/drawing/2014/main" id="{5708D3EB-E6B7-4548-B9D7-D9D119956BEC}"/>
                  </a:ext>
                </a:extLst>
              </p:cNvPr>
              <p:cNvSpPr>
                <a:spLocks/>
              </p:cNvSpPr>
              <p:nvPr/>
            </p:nvSpPr>
            <p:spPr bwMode="auto">
              <a:xfrm>
                <a:off x="4435" y="2412"/>
                <a:ext cx="28" cy="16"/>
              </a:xfrm>
              <a:custGeom>
                <a:avLst/>
                <a:gdLst>
                  <a:gd name="T0" fmla="*/ 0 w 28"/>
                  <a:gd name="T1" fmla="*/ 11 h 16"/>
                  <a:gd name="T2" fmla="*/ 9 w 28"/>
                  <a:gd name="T3" fmla="*/ 15 h 16"/>
                  <a:gd name="T4" fmla="*/ 27 w 28"/>
                  <a:gd name="T5" fmla="*/ 3 h 16"/>
                  <a:gd name="T6" fmla="*/ 11 w 28"/>
                  <a:gd name="T7" fmla="*/ 0 h 16"/>
                  <a:gd name="T8" fmla="*/ 0 w 28"/>
                  <a:gd name="T9" fmla="*/ 11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0" y="11"/>
                    </a:moveTo>
                    <a:lnTo>
                      <a:pt x="9" y="15"/>
                    </a:lnTo>
                    <a:lnTo>
                      <a:pt x="27" y="3"/>
                    </a:lnTo>
                    <a:lnTo>
                      <a:pt x="11" y="0"/>
                    </a:lnTo>
                    <a:lnTo>
                      <a:pt x="0" y="11"/>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2" name="Freeform 2374">
                <a:extLst>
                  <a:ext uri="{FF2B5EF4-FFF2-40B4-BE49-F238E27FC236}">
                    <a16:creationId xmlns:a16="http://schemas.microsoft.com/office/drawing/2014/main" id="{9AE3CCEE-2CA8-483E-953D-D6BD4E4A8E4C}"/>
                  </a:ext>
                </a:extLst>
              </p:cNvPr>
              <p:cNvSpPr>
                <a:spLocks/>
              </p:cNvSpPr>
              <p:nvPr/>
            </p:nvSpPr>
            <p:spPr bwMode="auto">
              <a:xfrm>
                <a:off x="4449" y="2403"/>
                <a:ext cx="18" cy="16"/>
              </a:xfrm>
              <a:custGeom>
                <a:avLst/>
                <a:gdLst>
                  <a:gd name="T0" fmla="*/ 17 w 18"/>
                  <a:gd name="T1" fmla="*/ 8 h 16"/>
                  <a:gd name="T2" fmla="*/ 6 w 18"/>
                  <a:gd name="T3" fmla="*/ 0 h 16"/>
                  <a:gd name="T4" fmla="*/ 0 w 18"/>
                  <a:gd name="T5" fmla="*/ 8 h 16"/>
                  <a:gd name="T6" fmla="*/ 8 w 18"/>
                  <a:gd name="T7" fmla="*/ 15 h 16"/>
                  <a:gd name="T8" fmla="*/ 17 w 18"/>
                  <a:gd name="T9" fmla="*/ 8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17" y="8"/>
                    </a:moveTo>
                    <a:lnTo>
                      <a:pt x="6" y="0"/>
                    </a:lnTo>
                    <a:lnTo>
                      <a:pt x="0" y="8"/>
                    </a:lnTo>
                    <a:lnTo>
                      <a:pt x="8" y="15"/>
                    </a:lnTo>
                    <a:lnTo>
                      <a:pt x="17" y="8"/>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3" name="Freeform 2375">
                <a:extLst>
                  <a:ext uri="{FF2B5EF4-FFF2-40B4-BE49-F238E27FC236}">
                    <a16:creationId xmlns:a16="http://schemas.microsoft.com/office/drawing/2014/main" id="{695DE92B-00C6-410F-8FDC-D661246196A0}"/>
                  </a:ext>
                </a:extLst>
              </p:cNvPr>
              <p:cNvSpPr>
                <a:spLocks/>
              </p:cNvSpPr>
              <p:nvPr/>
            </p:nvSpPr>
            <p:spPr bwMode="auto">
              <a:xfrm>
                <a:off x="4471" y="2337"/>
                <a:ext cx="99" cy="52"/>
              </a:xfrm>
              <a:custGeom>
                <a:avLst/>
                <a:gdLst>
                  <a:gd name="T0" fmla="*/ 98 w 99"/>
                  <a:gd name="T1" fmla="*/ 10 h 52"/>
                  <a:gd name="T2" fmla="*/ 77 w 99"/>
                  <a:gd name="T3" fmla="*/ 0 h 52"/>
                  <a:gd name="T4" fmla="*/ 0 w 99"/>
                  <a:gd name="T5" fmla="*/ 40 h 52"/>
                  <a:gd name="T6" fmla="*/ 20 w 99"/>
                  <a:gd name="T7" fmla="*/ 51 h 52"/>
                  <a:gd name="T8" fmla="*/ 98 w 99"/>
                  <a:gd name="T9" fmla="*/ 10 h 52"/>
                  <a:gd name="T10" fmla="*/ 0 60000 65536"/>
                  <a:gd name="T11" fmla="*/ 0 60000 65536"/>
                  <a:gd name="T12" fmla="*/ 0 60000 65536"/>
                  <a:gd name="T13" fmla="*/ 0 60000 65536"/>
                  <a:gd name="T14" fmla="*/ 0 60000 65536"/>
                  <a:gd name="T15" fmla="*/ 0 w 99"/>
                  <a:gd name="T16" fmla="*/ 0 h 52"/>
                  <a:gd name="T17" fmla="*/ 99 w 99"/>
                  <a:gd name="T18" fmla="*/ 52 h 52"/>
                </a:gdLst>
                <a:ahLst/>
                <a:cxnLst>
                  <a:cxn ang="T10">
                    <a:pos x="T0" y="T1"/>
                  </a:cxn>
                  <a:cxn ang="T11">
                    <a:pos x="T2" y="T3"/>
                  </a:cxn>
                  <a:cxn ang="T12">
                    <a:pos x="T4" y="T5"/>
                  </a:cxn>
                  <a:cxn ang="T13">
                    <a:pos x="T6" y="T7"/>
                  </a:cxn>
                  <a:cxn ang="T14">
                    <a:pos x="T8" y="T9"/>
                  </a:cxn>
                </a:cxnLst>
                <a:rect l="T15" t="T16" r="T17" b="T18"/>
                <a:pathLst>
                  <a:path w="99" h="52">
                    <a:moveTo>
                      <a:pt x="98" y="10"/>
                    </a:moveTo>
                    <a:lnTo>
                      <a:pt x="77" y="0"/>
                    </a:lnTo>
                    <a:lnTo>
                      <a:pt x="0" y="40"/>
                    </a:lnTo>
                    <a:lnTo>
                      <a:pt x="20" y="51"/>
                    </a:lnTo>
                    <a:lnTo>
                      <a:pt x="98"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4" name="Freeform 2376">
                <a:extLst>
                  <a:ext uri="{FF2B5EF4-FFF2-40B4-BE49-F238E27FC236}">
                    <a16:creationId xmlns:a16="http://schemas.microsoft.com/office/drawing/2014/main" id="{52056B85-1C69-4BBE-BDAF-3D1F327BA438}"/>
                  </a:ext>
                </a:extLst>
              </p:cNvPr>
              <p:cNvSpPr>
                <a:spLocks/>
              </p:cNvSpPr>
              <p:nvPr/>
            </p:nvSpPr>
            <p:spPr bwMode="auto">
              <a:xfrm>
                <a:off x="4490" y="2348"/>
                <a:ext cx="80" cy="62"/>
              </a:xfrm>
              <a:custGeom>
                <a:avLst/>
                <a:gdLst>
                  <a:gd name="T0" fmla="*/ 79 w 80"/>
                  <a:gd name="T1" fmla="*/ 0 h 62"/>
                  <a:gd name="T2" fmla="*/ 0 w 80"/>
                  <a:gd name="T3" fmla="*/ 40 h 62"/>
                  <a:gd name="T4" fmla="*/ 0 w 80"/>
                  <a:gd name="T5" fmla="*/ 61 h 62"/>
                  <a:gd name="T6" fmla="*/ 79 w 80"/>
                  <a:gd name="T7" fmla="*/ 20 h 62"/>
                  <a:gd name="T8" fmla="*/ 79 w 80"/>
                  <a:gd name="T9" fmla="*/ 0 h 62"/>
                  <a:gd name="T10" fmla="*/ 0 60000 65536"/>
                  <a:gd name="T11" fmla="*/ 0 60000 65536"/>
                  <a:gd name="T12" fmla="*/ 0 60000 65536"/>
                  <a:gd name="T13" fmla="*/ 0 60000 65536"/>
                  <a:gd name="T14" fmla="*/ 0 60000 65536"/>
                  <a:gd name="T15" fmla="*/ 0 w 80"/>
                  <a:gd name="T16" fmla="*/ 0 h 62"/>
                  <a:gd name="T17" fmla="*/ 80 w 80"/>
                  <a:gd name="T18" fmla="*/ 62 h 62"/>
                </a:gdLst>
                <a:ahLst/>
                <a:cxnLst>
                  <a:cxn ang="T10">
                    <a:pos x="T0" y="T1"/>
                  </a:cxn>
                  <a:cxn ang="T11">
                    <a:pos x="T2" y="T3"/>
                  </a:cxn>
                  <a:cxn ang="T12">
                    <a:pos x="T4" y="T5"/>
                  </a:cxn>
                  <a:cxn ang="T13">
                    <a:pos x="T6" y="T7"/>
                  </a:cxn>
                  <a:cxn ang="T14">
                    <a:pos x="T8" y="T9"/>
                  </a:cxn>
                </a:cxnLst>
                <a:rect l="T15" t="T16" r="T17" b="T18"/>
                <a:pathLst>
                  <a:path w="80" h="62">
                    <a:moveTo>
                      <a:pt x="79" y="0"/>
                    </a:moveTo>
                    <a:lnTo>
                      <a:pt x="0" y="40"/>
                    </a:lnTo>
                    <a:lnTo>
                      <a:pt x="0" y="61"/>
                    </a:lnTo>
                    <a:lnTo>
                      <a:pt x="79" y="20"/>
                    </a:lnTo>
                    <a:lnTo>
                      <a:pt x="79"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5" name="Freeform 2377">
                <a:extLst>
                  <a:ext uri="{FF2B5EF4-FFF2-40B4-BE49-F238E27FC236}">
                    <a16:creationId xmlns:a16="http://schemas.microsoft.com/office/drawing/2014/main" id="{1D48734B-600A-4233-BC9D-FB8235C66415}"/>
                  </a:ext>
                </a:extLst>
              </p:cNvPr>
              <p:cNvSpPr>
                <a:spLocks/>
              </p:cNvSpPr>
              <p:nvPr/>
            </p:nvSpPr>
            <p:spPr bwMode="auto">
              <a:xfrm>
                <a:off x="4471" y="2378"/>
                <a:ext cx="20" cy="32"/>
              </a:xfrm>
              <a:custGeom>
                <a:avLst/>
                <a:gdLst>
                  <a:gd name="T0" fmla="*/ 19 w 20"/>
                  <a:gd name="T1" fmla="*/ 10 h 32"/>
                  <a:gd name="T2" fmla="*/ 0 w 20"/>
                  <a:gd name="T3" fmla="*/ 0 h 32"/>
                  <a:gd name="T4" fmla="*/ 0 w 20"/>
                  <a:gd name="T5" fmla="*/ 20 h 32"/>
                  <a:gd name="T6" fmla="*/ 19 w 20"/>
                  <a:gd name="T7" fmla="*/ 31 h 32"/>
                  <a:gd name="T8" fmla="*/ 19 w 20"/>
                  <a:gd name="T9" fmla="*/ 10 h 32"/>
                  <a:gd name="T10" fmla="*/ 0 60000 65536"/>
                  <a:gd name="T11" fmla="*/ 0 60000 65536"/>
                  <a:gd name="T12" fmla="*/ 0 60000 65536"/>
                  <a:gd name="T13" fmla="*/ 0 60000 65536"/>
                  <a:gd name="T14" fmla="*/ 0 60000 65536"/>
                  <a:gd name="T15" fmla="*/ 0 w 20"/>
                  <a:gd name="T16" fmla="*/ 0 h 32"/>
                  <a:gd name="T17" fmla="*/ 20 w 20"/>
                  <a:gd name="T18" fmla="*/ 32 h 32"/>
                </a:gdLst>
                <a:ahLst/>
                <a:cxnLst>
                  <a:cxn ang="T10">
                    <a:pos x="T0" y="T1"/>
                  </a:cxn>
                  <a:cxn ang="T11">
                    <a:pos x="T2" y="T3"/>
                  </a:cxn>
                  <a:cxn ang="T12">
                    <a:pos x="T4" y="T5"/>
                  </a:cxn>
                  <a:cxn ang="T13">
                    <a:pos x="T6" y="T7"/>
                  </a:cxn>
                  <a:cxn ang="T14">
                    <a:pos x="T8" y="T9"/>
                  </a:cxn>
                </a:cxnLst>
                <a:rect l="T15" t="T16" r="T17" b="T18"/>
                <a:pathLst>
                  <a:path w="20" h="32">
                    <a:moveTo>
                      <a:pt x="19" y="10"/>
                    </a:moveTo>
                    <a:lnTo>
                      <a:pt x="0" y="0"/>
                    </a:lnTo>
                    <a:lnTo>
                      <a:pt x="0" y="20"/>
                    </a:lnTo>
                    <a:lnTo>
                      <a:pt x="19" y="31"/>
                    </a:lnTo>
                    <a:lnTo>
                      <a:pt x="19" y="1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6" name="Freeform 2378">
                <a:extLst>
                  <a:ext uri="{FF2B5EF4-FFF2-40B4-BE49-F238E27FC236}">
                    <a16:creationId xmlns:a16="http://schemas.microsoft.com/office/drawing/2014/main" id="{7291DC3C-5BA1-47D3-800F-D984F7804170}"/>
                  </a:ext>
                </a:extLst>
              </p:cNvPr>
              <p:cNvSpPr>
                <a:spLocks/>
              </p:cNvSpPr>
              <p:nvPr/>
            </p:nvSpPr>
            <p:spPr bwMode="auto">
              <a:xfrm>
                <a:off x="4456" y="2390"/>
                <a:ext cx="28" cy="16"/>
              </a:xfrm>
              <a:custGeom>
                <a:avLst/>
                <a:gdLst>
                  <a:gd name="T0" fmla="*/ 9 w 28"/>
                  <a:gd name="T1" fmla="*/ 0 h 16"/>
                  <a:gd name="T2" fmla="*/ 0 w 28"/>
                  <a:gd name="T3" fmla="*/ 5 h 16"/>
                  <a:gd name="T4" fmla="*/ 17 w 28"/>
                  <a:gd name="T5" fmla="*/ 15 h 16"/>
                  <a:gd name="T6" fmla="*/ 27 w 28"/>
                  <a:gd name="T7" fmla="*/ 9 h 16"/>
                  <a:gd name="T8" fmla="*/ 9 w 28"/>
                  <a:gd name="T9" fmla="*/ 0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9" y="0"/>
                    </a:moveTo>
                    <a:lnTo>
                      <a:pt x="0" y="5"/>
                    </a:lnTo>
                    <a:lnTo>
                      <a:pt x="17" y="15"/>
                    </a:lnTo>
                    <a:lnTo>
                      <a:pt x="27" y="9"/>
                    </a:lnTo>
                    <a:lnTo>
                      <a:pt x="9"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7" name="Freeform 2379">
                <a:extLst>
                  <a:ext uri="{FF2B5EF4-FFF2-40B4-BE49-F238E27FC236}">
                    <a16:creationId xmlns:a16="http://schemas.microsoft.com/office/drawing/2014/main" id="{75AA17DF-F7CB-4896-8AFA-F3B9B4322FF2}"/>
                  </a:ext>
                </a:extLst>
              </p:cNvPr>
              <p:cNvSpPr>
                <a:spLocks/>
              </p:cNvSpPr>
              <p:nvPr/>
            </p:nvSpPr>
            <p:spPr bwMode="auto">
              <a:xfrm>
                <a:off x="4473" y="2399"/>
                <a:ext cx="17" cy="26"/>
              </a:xfrm>
              <a:custGeom>
                <a:avLst/>
                <a:gdLst>
                  <a:gd name="T0" fmla="*/ 16 w 17"/>
                  <a:gd name="T1" fmla="*/ 19 h 26"/>
                  <a:gd name="T2" fmla="*/ 0 w 17"/>
                  <a:gd name="T3" fmla="*/ 25 h 26"/>
                  <a:gd name="T4" fmla="*/ 0 w 17"/>
                  <a:gd name="T5" fmla="*/ 5 h 26"/>
                  <a:gd name="T6" fmla="*/ 16 w 17"/>
                  <a:gd name="T7" fmla="*/ 0 h 26"/>
                  <a:gd name="T8" fmla="*/ 16 w 17"/>
                  <a:gd name="T9" fmla="*/ 19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16" y="19"/>
                    </a:moveTo>
                    <a:lnTo>
                      <a:pt x="0" y="25"/>
                    </a:lnTo>
                    <a:lnTo>
                      <a:pt x="0" y="5"/>
                    </a:lnTo>
                    <a:lnTo>
                      <a:pt x="16" y="0"/>
                    </a:lnTo>
                    <a:lnTo>
                      <a:pt x="16" y="19"/>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8" name="Freeform 2380">
                <a:extLst>
                  <a:ext uri="{FF2B5EF4-FFF2-40B4-BE49-F238E27FC236}">
                    <a16:creationId xmlns:a16="http://schemas.microsoft.com/office/drawing/2014/main" id="{911F9A69-1D86-4059-9B93-6CBBCBA696CF}"/>
                  </a:ext>
                </a:extLst>
              </p:cNvPr>
              <p:cNvSpPr>
                <a:spLocks/>
              </p:cNvSpPr>
              <p:nvPr/>
            </p:nvSpPr>
            <p:spPr bwMode="auto">
              <a:xfrm>
                <a:off x="4534" y="2371"/>
                <a:ext cx="101" cy="54"/>
              </a:xfrm>
              <a:custGeom>
                <a:avLst/>
                <a:gdLst>
                  <a:gd name="T0" fmla="*/ 100 w 101"/>
                  <a:gd name="T1" fmla="*/ 11 h 54"/>
                  <a:gd name="T2" fmla="*/ 79 w 101"/>
                  <a:gd name="T3" fmla="*/ 0 h 54"/>
                  <a:gd name="T4" fmla="*/ 0 w 101"/>
                  <a:gd name="T5" fmla="*/ 41 h 54"/>
                  <a:gd name="T6" fmla="*/ 20 w 101"/>
                  <a:gd name="T7" fmla="*/ 53 h 54"/>
                  <a:gd name="T8" fmla="*/ 100 w 101"/>
                  <a:gd name="T9" fmla="*/ 11 h 54"/>
                  <a:gd name="T10" fmla="*/ 0 60000 65536"/>
                  <a:gd name="T11" fmla="*/ 0 60000 65536"/>
                  <a:gd name="T12" fmla="*/ 0 60000 65536"/>
                  <a:gd name="T13" fmla="*/ 0 60000 65536"/>
                  <a:gd name="T14" fmla="*/ 0 60000 65536"/>
                  <a:gd name="T15" fmla="*/ 0 w 101"/>
                  <a:gd name="T16" fmla="*/ 0 h 54"/>
                  <a:gd name="T17" fmla="*/ 101 w 101"/>
                  <a:gd name="T18" fmla="*/ 54 h 54"/>
                </a:gdLst>
                <a:ahLst/>
                <a:cxnLst>
                  <a:cxn ang="T10">
                    <a:pos x="T0" y="T1"/>
                  </a:cxn>
                  <a:cxn ang="T11">
                    <a:pos x="T2" y="T3"/>
                  </a:cxn>
                  <a:cxn ang="T12">
                    <a:pos x="T4" y="T5"/>
                  </a:cxn>
                  <a:cxn ang="T13">
                    <a:pos x="T6" y="T7"/>
                  </a:cxn>
                  <a:cxn ang="T14">
                    <a:pos x="T8" y="T9"/>
                  </a:cxn>
                </a:cxnLst>
                <a:rect l="T15" t="T16" r="T17" b="T18"/>
                <a:pathLst>
                  <a:path w="101" h="54">
                    <a:moveTo>
                      <a:pt x="100" y="11"/>
                    </a:moveTo>
                    <a:lnTo>
                      <a:pt x="79" y="0"/>
                    </a:lnTo>
                    <a:lnTo>
                      <a:pt x="0" y="41"/>
                    </a:lnTo>
                    <a:lnTo>
                      <a:pt x="20" y="53"/>
                    </a:lnTo>
                    <a:lnTo>
                      <a:pt x="100" y="11"/>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9" name="Freeform 2381">
                <a:extLst>
                  <a:ext uri="{FF2B5EF4-FFF2-40B4-BE49-F238E27FC236}">
                    <a16:creationId xmlns:a16="http://schemas.microsoft.com/office/drawing/2014/main" id="{EC266D12-A334-470C-8F9B-4DBC919D30D9}"/>
                  </a:ext>
                </a:extLst>
              </p:cNvPr>
              <p:cNvSpPr>
                <a:spLocks/>
              </p:cNvSpPr>
              <p:nvPr/>
            </p:nvSpPr>
            <p:spPr bwMode="auto">
              <a:xfrm>
                <a:off x="4535" y="2412"/>
                <a:ext cx="21" cy="33"/>
              </a:xfrm>
              <a:custGeom>
                <a:avLst/>
                <a:gdLst>
                  <a:gd name="T0" fmla="*/ 20 w 21"/>
                  <a:gd name="T1" fmla="*/ 10 h 33"/>
                  <a:gd name="T2" fmla="*/ 0 w 21"/>
                  <a:gd name="T3" fmla="*/ 0 h 33"/>
                  <a:gd name="T4" fmla="*/ 0 w 21"/>
                  <a:gd name="T5" fmla="*/ 21 h 33"/>
                  <a:gd name="T6" fmla="*/ 20 w 21"/>
                  <a:gd name="T7" fmla="*/ 32 h 33"/>
                  <a:gd name="T8" fmla="*/ 20 w 21"/>
                  <a:gd name="T9" fmla="*/ 10 h 33"/>
                  <a:gd name="T10" fmla="*/ 0 60000 65536"/>
                  <a:gd name="T11" fmla="*/ 0 60000 65536"/>
                  <a:gd name="T12" fmla="*/ 0 60000 65536"/>
                  <a:gd name="T13" fmla="*/ 0 60000 65536"/>
                  <a:gd name="T14" fmla="*/ 0 60000 65536"/>
                  <a:gd name="T15" fmla="*/ 0 w 21"/>
                  <a:gd name="T16" fmla="*/ 0 h 33"/>
                  <a:gd name="T17" fmla="*/ 21 w 21"/>
                  <a:gd name="T18" fmla="*/ 33 h 33"/>
                </a:gdLst>
                <a:ahLst/>
                <a:cxnLst>
                  <a:cxn ang="T10">
                    <a:pos x="T0" y="T1"/>
                  </a:cxn>
                  <a:cxn ang="T11">
                    <a:pos x="T2" y="T3"/>
                  </a:cxn>
                  <a:cxn ang="T12">
                    <a:pos x="T4" y="T5"/>
                  </a:cxn>
                  <a:cxn ang="T13">
                    <a:pos x="T6" y="T7"/>
                  </a:cxn>
                  <a:cxn ang="T14">
                    <a:pos x="T8" y="T9"/>
                  </a:cxn>
                </a:cxnLst>
                <a:rect l="T15" t="T16" r="T17" b="T18"/>
                <a:pathLst>
                  <a:path w="21" h="33">
                    <a:moveTo>
                      <a:pt x="20" y="10"/>
                    </a:moveTo>
                    <a:lnTo>
                      <a:pt x="0" y="0"/>
                    </a:lnTo>
                    <a:lnTo>
                      <a:pt x="0" y="21"/>
                    </a:lnTo>
                    <a:lnTo>
                      <a:pt x="20" y="32"/>
                    </a:lnTo>
                    <a:lnTo>
                      <a:pt x="20" y="1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0" name="Freeform 2382">
                <a:extLst>
                  <a:ext uri="{FF2B5EF4-FFF2-40B4-BE49-F238E27FC236}">
                    <a16:creationId xmlns:a16="http://schemas.microsoft.com/office/drawing/2014/main" id="{D524C2D2-42D7-4A81-A0F8-5280B85EB4EA}"/>
                  </a:ext>
                </a:extLst>
              </p:cNvPr>
              <p:cNvSpPr>
                <a:spLocks/>
              </p:cNvSpPr>
              <p:nvPr/>
            </p:nvSpPr>
            <p:spPr bwMode="auto">
              <a:xfrm>
                <a:off x="4555" y="2382"/>
                <a:ext cx="80" cy="63"/>
              </a:xfrm>
              <a:custGeom>
                <a:avLst/>
                <a:gdLst>
                  <a:gd name="T0" fmla="*/ 79 w 80"/>
                  <a:gd name="T1" fmla="*/ 0 h 63"/>
                  <a:gd name="T2" fmla="*/ 0 w 80"/>
                  <a:gd name="T3" fmla="*/ 40 h 63"/>
                  <a:gd name="T4" fmla="*/ 0 w 80"/>
                  <a:gd name="T5" fmla="*/ 62 h 63"/>
                  <a:gd name="T6" fmla="*/ 79 w 80"/>
                  <a:gd name="T7" fmla="*/ 21 h 63"/>
                  <a:gd name="T8" fmla="*/ 79 w 80"/>
                  <a:gd name="T9" fmla="*/ 0 h 63"/>
                  <a:gd name="T10" fmla="*/ 0 60000 65536"/>
                  <a:gd name="T11" fmla="*/ 0 60000 65536"/>
                  <a:gd name="T12" fmla="*/ 0 60000 65536"/>
                  <a:gd name="T13" fmla="*/ 0 60000 65536"/>
                  <a:gd name="T14" fmla="*/ 0 60000 65536"/>
                  <a:gd name="T15" fmla="*/ 0 w 80"/>
                  <a:gd name="T16" fmla="*/ 0 h 63"/>
                  <a:gd name="T17" fmla="*/ 80 w 80"/>
                  <a:gd name="T18" fmla="*/ 63 h 63"/>
                </a:gdLst>
                <a:ahLst/>
                <a:cxnLst>
                  <a:cxn ang="T10">
                    <a:pos x="T0" y="T1"/>
                  </a:cxn>
                  <a:cxn ang="T11">
                    <a:pos x="T2" y="T3"/>
                  </a:cxn>
                  <a:cxn ang="T12">
                    <a:pos x="T4" y="T5"/>
                  </a:cxn>
                  <a:cxn ang="T13">
                    <a:pos x="T6" y="T7"/>
                  </a:cxn>
                  <a:cxn ang="T14">
                    <a:pos x="T8" y="T9"/>
                  </a:cxn>
                </a:cxnLst>
                <a:rect l="T15" t="T16" r="T17" b="T18"/>
                <a:pathLst>
                  <a:path w="80" h="63">
                    <a:moveTo>
                      <a:pt x="79" y="0"/>
                    </a:moveTo>
                    <a:lnTo>
                      <a:pt x="0" y="40"/>
                    </a:lnTo>
                    <a:lnTo>
                      <a:pt x="0" y="62"/>
                    </a:lnTo>
                    <a:lnTo>
                      <a:pt x="79" y="21"/>
                    </a:lnTo>
                    <a:lnTo>
                      <a:pt x="79"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1" name="Freeform 2383">
                <a:extLst>
                  <a:ext uri="{FF2B5EF4-FFF2-40B4-BE49-F238E27FC236}">
                    <a16:creationId xmlns:a16="http://schemas.microsoft.com/office/drawing/2014/main" id="{27EA6BB3-D806-44B2-8A7C-54D601C05155}"/>
                  </a:ext>
                </a:extLst>
              </p:cNvPr>
              <p:cNvSpPr>
                <a:spLocks/>
              </p:cNvSpPr>
              <p:nvPr/>
            </p:nvSpPr>
            <p:spPr bwMode="auto">
              <a:xfrm>
                <a:off x="4410" y="2219"/>
                <a:ext cx="17" cy="95"/>
              </a:xfrm>
              <a:custGeom>
                <a:avLst/>
                <a:gdLst>
                  <a:gd name="T0" fmla="*/ 0 w 17"/>
                  <a:gd name="T1" fmla="*/ 91 h 95"/>
                  <a:gd name="T2" fmla="*/ 0 w 17"/>
                  <a:gd name="T3" fmla="*/ 0 h 95"/>
                  <a:gd name="T4" fmla="*/ 16 w 17"/>
                  <a:gd name="T5" fmla="*/ 3 h 95"/>
                  <a:gd name="T6" fmla="*/ 16 w 17"/>
                  <a:gd name="T7" fmla="*/ 94 h 95"/>
                  <a:gd name="T8" fmla="*/ 0 w 17"/>
                  <a:gd name="T9" fmla="*/ 91 h 95"/>
                  <a:gd name="T10" fmla="*/ 0 60000 65536"/>
                  <a:gd name="T11" fmla="*/ 0 60000 65536"/>
                  <a:gd name="T12" fmla="*/ 0 60000 65536"/>
                  <a:gd name="T13" fmla="*/ 0 60000 65536"/>
                  <a:gd name="T14" fmla="*/ 0 60000 65536"/>
                  <a:gd name="T15" fmla="*/ 0 w 17"/>
                  <a:gd name="T16" fmla="*/ 0 h 95"/>
                  <a:gd name="T17" fmla="*/ 17 w 17"/>
                  <a:gd name="T18" fmla="*/ 95 h 95"/>
                </a:gdLst>
                <a:ahLst/>
                <a:cxnLst>
                  <a:cxn ang="T10">
                    <a:pos x="T0" y="T1"/>
                  </a:cxn>
                  <a:cxn ang="T11">
                    <a:pos x="T2" y="T3"/>
                  </a:cxn>
                  <a:cxn ang="T12">
                    <a:pos x="T4" y="T5"/>
                  </a:cxn>
                  <a:cxn ang="T13">
                    <a:pos x="T6" y="T7"/>
                  </a:cxn>
                  <a:cxn ang="T14">
                    <a:pos x="T8" y="T9"/>
                  </a:cxn>
                </a:cxnLst>
                <a:rect l="T15" t="T16" r="T17" b="T18"/>
                <a:pathLst>
                  <a:path w="17" h="95">
                    <a:moveTo>
                      <a:pt x="0" y="91"/>
                    </a:moveTo>
                    <a:lnTo>
                      <a:pt x="0" y="0"/>
                    </a:lnTo>
                    <a:lnTo>
                      <a:pt x="16" y="3"/>
                    </a:lnTo>
                    <a:lnTo>
                      <a:pt x="16" y="94"/>
                    </a:lnTo>
                    <a:lnTo>
                      <a:pt x="0" y="91"/>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2" name="Freeform 2384">
                <a:extLst>
                  <a:ext uri="{FF2B5EF4-FFF2-40B4-BE49-F238E27FC236}">
                    <a16:creationId xmlns:a16="http://schemas.microsoft.com/office/drawing/2014/main" id="{8BC296FD-7E89-48B8-9A78-E4C98179FC16}"/>
                  </a:ext>
                </a:extLst>
              </p:cNvPr>
              <p:cNvSpPr>
                <a:spLocks/>
              </p:cNvSpPr>
              <p:nvPr/>
            </p:nvSpPr>
            <p:spPr bwMode="auto">
              <a:xfrm>
                <a:off x="4427" y="2230"/>
                <a:ext cx="17" cy="94"/>
              </a:xfrm>
              <a:custGeom>
                <a:avLst/>
                <a:gdLst>
                  <a:gd name="T0" fmla="*/ 0 w 17"/>
                  <a:gd name="T1" fmla="*/ 89 h 94"/>
                  <a:gd name="T2" fmla="*/ 0 w 17"/>
                  <a:gd name="T3" fmla="*/ 0 h 94"/>
                  <a:gd name="T4" fmla="*/ 16 w 17"/>
                  <a:gd name="T5" fmla="*/ 3 h 94"/>
                  <a:gd name="T6" fmla="*/ 16 w 17"/>
                  <a:gd name="T7" fmla="*/ 93 h 94"/>
                  <a:gd name="T8" fmla="*/ 0 w 17"/>
                  <a:gd name="T9" fmla="*/ 89 h 94"/>
                  <a:gd name="T10" fmla="*/ 0 60000 65536"/>
                  <a:gd name="T11" fmla="*/ 0 60000 65536"/>
                  <a:gd name="T12" fmla="*/ 0 60000 65536"/>
                  <a:gd name="T13" fmla="*/ 0 60000 65536"/>
                  <a:gd name="T14" fmla="*/ 0 60000 65536"/>
                  <a:gd name="T15" fmla="*/ 0 w 17"/>
                  <a:gd name="T16" fmla="*/ 0 h 94"/>
                  <a:gd name="T17" fmla="*/ 17 w 17"/>
                  <a:gd name="T18" fmla="*/ 94 h 94"/>
                </a:gdLst>
                <a:ahLst/>
                <a:cxnLst>
                  <a:cxn ang="T10">
                    <a:pos x="T0" y="T1"/>
                  </a:cxn>
                  <a:cxn ang="T11">
                    <a:pos x="T2" y="T3"/>
                  </a:cxn>
                  <a:cxn ang="T12">
                    <a:pos x="T4" y="T5"/>
                  </a:cxn>
                  <a:cxn ang="T13">
                    <a:pos x="T6" y="T7"/>
                  </a:cxn>
                  <a:cxn ang="T14">
                    <a:pos x="T8" y="T9"/>
                  </a:cxn>
                </a:cxnLst>
                <a:rect l="T15" t="T16" r="T17" b="T18"/>
                <a:pathLst>
                  <a:path w="17" h="94">
                    <a:moveTo>
                      <a:pt x="0" y="89"/>
                    </a:moveTo>
                    <a:lnTo>
                      <a:pt x="0" y="0"/>
                    </a:lnTo>
                    <a:lnTo>
                      <a:pt x="16" y="3"/>
                    </a:lnTo>
                    <a:lnTo>
                      <a:pt x="16" y="93"/>
                    </a:lnTo>
                    <a:lnTo>
                      <a:pt x="0" y="89"/>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3" name="Freeform 2385">
                <a:extLst>
                  <a:ext uri="{FF2B5EF4-FFF2-40B4-BE49-F238E27FC236}">
                    <a16:creationId xmlns:a16="http://schemas.microsoft.com/office/drawing/2014/main" id="{8D6D4420-084F-4088-820D-9DBE02BE6066}"/>
                  </a:ext>
                </a:extLst>
              </p:cNvPr>
              <p:cNvSpPr>
                <a:spLocks/>
              </p:cNvSpPr>
              <p:nvPr/>
            </p:nvSpPr>
            <p:spPr bwMode="auto">
              <a:xfrm>
                <a:off x="4437" y="2420"/>
                <a:ext cx="17" cy="15"/>
              </a:xfrm>
              <a:custGeom>
                <a:avLst/>
                <a:gdLst>
                  <a:gd name="T0" fmla="*/ 0 w 17"/>
                  <a:gd name="T1" fmla="*/ 10 h 15"/>
                  <a:gd name="T2" fmla="*/ 12 w 17"/>
                  <a:gd name="T3" fmla="*/ 14 h 15"/>
                  <a:gd name="T4" fmla="*/ 16 w 17"/>
                  <a:gd name="T5" fmla="*/ 4 h 15"/>
                  <a:gd name="T6" fmla="*/ 6 w 17"/>
                  <a:gd name="T7" fmla="*/ 3 h 15"/>
                  <a:gd name="T8" fmla="*/ 0 w 17"/>
                  <a:gd name="T9" fmla="*/ 0 h 15"/>
                  <a:gd name="T10" fmla="*/ 0 w 17"/>
                  <a:gd name="T11" fmla="*/ 10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10"/>
                    </a:moveTo>
                    <a:lnTo>
                      <a:pt x="12" y="14"/>
                    </a:lnTo>
                    <a:lnTo>
                      <a:pt x="16" y="4"/>
                    </a:lnTo>
                    <a:lnTo>
                      <a:pt x="6" y="3"/>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sp>
          <p:nvSpPr>
            <p:cNvPr id="72" name="AutoShape 2386">
              <a:extLst>
                <a:ext uri="{FF2B5EF4-FFF2-40B4-BE49-F238E27FC236}">
                  <a16:creationId xmlns:a16="http://schemas.microsoft.com/office/drawing/2014/main" id="{31130F9A-FBF9-449A-93F8-8A35BE4A4AC0}"/>
                </a:ext>
              </a:extLst>
            </p:cNvPr>
            <p:cNvSpPr>
              <a:spLocks noChangeArrowheads="1"/>
            </p:cNvSpPr>
            <p:nvPr/>
          </p:nvSpPr>
          <p:spPr bwMode="auto">
            <a:xfrm rot="19860000" flipH="1">
              <a:off x="9899978" y="5815609"/>
              <a:ext cx="633841" cy="236477"/>
            </a:xfrm>
            <a:prstGeom prst="parallelogram">
              <a:avLst>
                <a:gd name="adj" fmla="val 65356"/>
              </a:avLst>
            </a:prstGeom>
            <a:solidFill>
              <a:srgbClr val="66BCA4"/>
            </a:solidFill>
            <a:ln>
              <a:noFill/>
            </a:ln>
            <a:effectLst>
              <a:outerShdw dist="89803" dir="4912194" algn="ctr" rotWithShape="0">
                <a:srgbClr val="007155"/>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graphicFrame>
          <p:nvGraphicFramePr>
            <p:cNvPr id="73" name="Object 2">
              <a:extLst>
                <a:ext uri="{FF2B5EF4-FFF2-40B4-BE49-F238E27FC236}">
                  <a16:creationId xmlns:a16="http://schemas.microsoft.com/office/drawing/2014/main" id="{FBF27DE0-D2DF-4A37-90AF-97B431EFE6A8}"/>
                </a:ext>
              </a:extLst>
            </p:cNvPr>
            <p:cNvGraphicFramePr>
              <a:graphicFrameLocks noChangeAspect="1"/>
            </p:cNvGraphicFramePr>
            <p:nvPr/>
          </p:nvGraphicFramePr>
          <p:xfrm>
            <a:off x="9997633" y="5887826"/>
            <a:ext cx="254749" cy="262673"/>
          </p:xfrm>
          <a:graphic>
            <a:graphicData uri="http://schemas.openxmlformats.org/presentationml/2006/ole">
              <mc:AlternateContent xmlns:mc="http://schemas.openxmlformats.org/markup-compatibility/2006">
                <mc:Choice xmlns:v="urn:schemas-microsoft-com:vml" Requires="v">
                  <p:oleObj spid="_x0000_s1161" name="Bitmap Image" r:id="rId7" imgW="4877481" imgH="3657143" progId="Paint.Picture">
                    <p:embed/>
                  </p:oleObj>
                </mc:Choice>
                <mc:Fallback>
                  <p:oleObj name="Bitmap Image" r:id="rId7" imgW="4877481" imgH="3657143" progId="Paint.Picture">
                    <p:embed/>
                    <p:pic>
                      <p:nvPicPr>
                        <p:cNvPr id="73" name="Object 2">
                          <a:extLst>
                            <a:ext uri="{FF2B5EF4-FFF2-40B4-BE49-F238E27FC236}">
                              <a16:creationId xmlns:a16="http://schemas.microsoft.com/office/drawing/2014/main" id="{FBF27DE0-D2DF-4A37-90AF-97B431EFE6A8}"/>
                            </a:ext>
                          </a:extLst>
                        </p:cNvPr>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l="1085" t="963" r="65169" b="69270"/>
                        <a:stretch>
                          <a:fillRect/>
                        </a:stretch>
                      </p:blipFill>
                      <p:spPr bwMode="auto">
                        <a:xfrm>
                          <a:off x="9997633" y="5887826"/>
                          <a:ext cx="254749" cy="26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4" name="Object 3">
              <a:extLst>
                <a:ext uri="{FF2B5EF4-FFF2-40B4-BE49-F238E27FC236}">
                  <a16:creationId xmlns:a16="http://schemas.microsoft.com/office/drawing/2014/main" id="{399458EA-B695-4D42-AF09-577F71A3E94F}"/>
                </a:ext>
              </a:extLst>
            </p:cNvPr>
            <p:cNvGraphicFramePr>
              <a:graphicFrameLocks noChangeAspect="1"/>
            </p:cNvGraphicFramePr>
            <p:nvPr/>
          </p:nvGraphicFramePr>
          <p:xfrm>
            <a:off x="10201432" y="5710823"/>
            <a:ext cx="254749" cy="262673"/>
          </p:xfrm>
          <a:graphic>
            <a:graphicData uri="http://schemas.openxmlformats.org/presentationml/2006/ole">
              <mc:AlternateContent xmlns:mc="http://schemas.openxmlformats.org/markup-compatibility/2006">
                <mc:Choice xmlns:v="urn:schemas-microsoft-com:vml" Requires="v">
                  <p:oleObj spid="_x0000_s1162" name="Bitmap Image" r:id="rId9" imgW="4877481" imgH="3657143" progId="Paint.Picture">
                    <p:embed/>
                  </p:oleObj>
                </mc:Choice>
                <mc:Fallback>
                  <p:oleObj name="Bitmap Image" r:id="rId9" imgW="4877481" imgH="3657143" progId="Paint.Picture">
                    <p:embed/>
                    <p:pic>
                      <p:nvPicPr>
                        <p:cNvPr id="74" name="Object 3">
                          <a:extLst>
                            <a:ext uri="{FF2B5EF4-FFF2-40B4-BE49-F238E27FC236}">
                              <a16:creationId xmlns:a16="http://schemas.microsoft.com/office/drawing/2014/main" id="{399458EA-B695-4D42-AF09-577F71A3E94F}"/>
                            </a:ext>
                          </a:extLst>
                        </p:cNvPr>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l="1085" t="963" r="65169" b="69270"/>
                        <a:stretch>
                          <a:fillRect/>
                        </a:stretch>
                      </p:blipFill>
                      <p:spPr bwMode="auto">
                        <a:xfrm>
                          <a:off x="10201432" y="5710823"/>
                          <a:ext cx="254749" cy="26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5" name="Picture 2389" descr="Vehicle: Tanker, Cargo Ship">
              <a:extLst>
                <a:ext uri="{FF2B5EF4-FFF2-40B4-BE49-F238E27FC236}">
                  <a16:creationId xmlns:a16="http://schemas.microsoft.com/office/drawing/2014/main" id="{E78B2967-0FE4-48BB-B27E-ECA43A133809}"/>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780489" y="4999977"/>
              <a:ext cx="174079" cy="19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2390" descr="Vehicle: Plane, Cargo">
              <a:extLst>
                <a:ext uri="{FF2B5EF4-FFF2-40B4-BE49-F238E27FC236}">
                  <a16:creationId xmlns:a16="http://schemas.microsoft.com/office/drawing/2014/main" id="{1077738F-D869-4A69-90B4-4BC243FF1FC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975190" y="4844922"/>
              <a:ext cx="160128" cy="16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2391" descr="Vehicle: Truck, Big Rig">
              <a:extLst>
                <a:ext uri="{FF2B5EF4-FFF2-40B4-BE49-F238E27FC236}">
                  <a16:creationId xmlns:a16="http://schemas.microsoft.com/office/drawing/2014/main" id="{0E5AE5D5-EC9D-4D38-8CB2-5564B065FFC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319102" y="6030845"/>
              <a:ext cx="127375" cy="1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2392" descr="C:\temp\ranch.gif">
              <a:extLst>
                <a:ext uri="{FF2B5EF4-FFF2-40B4-BE49-F238E27FC236}">
                  <a16:creationId xmlns:a16="http://schemas.microsoft.com/office/drawing/2014/main" id="{061C604D-ABD4-41FD-9F4A-8D99E88CA27D}"/>
                </a:ext>
              </a:extLst>
            </p:cNvPr>
            <p:cNvPicPr preferRelativeResize="0">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1086383" y="5739143"/>
              <a:ext cx="114637" cy="21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2393" descr="Building: Office Building">
              <a:extLst>
                <a:ext uri="{FF2B5EF4-FFF2-40B4-BE49-F238E27FC236}">
                  <a16:creationId xmlns:a16="http://schemas.microsoft.com/office/drawing/2014/main" id="{AEF23A56-AE64-4B9E-8403-D7B0D73B82AD}"/>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725488" y="6042173"/>
              <a:ext cx="99474" cy="25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2394">
              <a:extLst>
                <a:ext uri="{FF2B5EF4-FFF2-40B4-BE49-F238E27FC236}">
                  <a16:creationId xmlns:a16="http://schemas.microsoft.com/office/drawing/2014/main" id="{5F7D2431-2700-4E96-8FB5-6443A282AEF0}"/>
                </a:ext>
              </a:extLst>
            </p:cNvPr>
            <p:cNvSpPr>
              <a:spLocks noChangeArrowheads="1"/>
            </p:cNvSpPr>
            <p:nvPr/>
          </p:nvSpPr>
          <p:spPr bwMode="black">
            <a:xfrm>
              <a:off x="8594674" y="4403830"/>
              <a:ext cx="1103947" cy="9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Material</a:t>
              </a:r>
            </a:p>
            <a:p>
              <a:pPr algn="ctr" eaLnBrk="1" hangingPunct="1">
                <a:spcBef>
                  <a:spcPct val="0"/>
                </a:spcBef>
                <a:buFontTx/>
                <a:buNone/>
              </a:pPr>
              <a:r>
                <a:rPr lang="en-US" altLang="da-DK" sz="800">
                  <a:solidFill>
                    <a:srgbClr val="003399"/>
                  </a:solidFill>
                  <a:latin typeface="+mj-lt"/>
                  <a:ea typeface="MS PGothic" panose="020B0600070205080204" pitchFamily="34" charset="-128"/>
                </a:rPr>
                <a:t>Suppliers</a:t>
              </a:r>
            </a:p>
          </p:txBody>
        </p:sp>
        <p:grpSp>
          <p:nvGrpSpPr>
            <p:cNvPr id="81" name="Group 2395">
              <a:extLst>
                <a:ext uri="{FF2B5EF4-FFF2-40B4-BE49-F238E27FC236}">
                  <a16:creationId xmlns:a16="http://schemas.microsoft.com/office/drawing/2014/main" id="{C1BADEE6-E112-4F67-B6DF-E3E77D2F5077}"/>
                </a:ext>
              </a:extLst>
            </p:cNvPr>
            <p:cNvGrpSpPr>
              <a:grpSpLocks/>
            </p:cNvGrpSpPr>
            <p:nvPr/>
          </p:nvGrpSpPr>
          <p:grpSpPr bwMode="auto">
            <a:xfrm>
              <a:off x="9707097" y="4656591"/>
              <a:ext cx="148604" cy="285330"/>
              <a:chOff x="1982" y="1344"/>
              <a:chExt cx="327" cy="403"/>
            </a:xfrm>
          </p:grpSpPr>
          <p:sp>
            <p:nvSpPr>
              <p:cNvPr id="267" name="Freeform 2396">
                <a:extLst>
                  <a:ext uri="{FF2B5EF4-FFF2-40B4-BE49-F238E27FC236}">
                    <a16:creationId xmlns:a16="http://schemas.microsoft.com/office/drawing/2014/main" id="{9A28AA6D-4BDC-441F-BEE5-14C06AADCA7E}"/>
                  </a:ext>
                </a:extLst>
              </p:cNvPr>
              <p:cNvSpPr>
                <a:spLocks/>
              </p:cNvSpPr>
              <p:nvPr/>
            </p:nvSpPr>
            <p:spPr bwMode="auto">
              <a:xfrm>
                <a:off x="2161" y="1344"/>
                <a:ext cx="51" cy="207"/>
              </a:xfrm>
              <a:custGeom>
                <a:avLst/>
                <a:gdLst>
                  <a:gd name="T0" fmla="*/ 0 w 51"/>
                  <a:gd name="T1" fmla="*/ 196 h 207"/>
                  <a:gd name="T2" fmla="*/ 12 w 51"/>
                  <a:gd name="T3" fmla="*/ 1 h 207"/>
                  <a:gd name="T4" fmla="*/ 23 w 51"/>
                  <a:gd name="T5" fmla="*/ 0 h 207"/>
                  <a:gd name="T6" fmla="*/ 33 w 51"/>
                  <a:gd name="T7" fmla="*/ 1 h 207"/>
                  <a:gd name="T8" fmla="*/ 50 w 51"/>
                  <a:gd name="T9" fmla="*/ 196 h 207"/>
                  <a:gd name="T10" fmla="*/ 48 w 51"/>
                  <a:gd name="T11" fmla="*/ 198 h 207"/>
                  <a:gd name="T12" fmla="*/ 45 w 51"/>
                  <a:gd name="T13" fmla="*/ 199 h 207"/>
                  <a:gd name="T14" fmla="*/ 42 w 51"/>
                  <a:gd name="T15" fmla="*/ 201 h 207"/>
                  <a:gd name="T16" fmla="*/ 38 w 51"/>
                  <a:gd name="T17" fmla="*/ 202 h 207"/>
                  <a:gd name="T18" fmla="*/ 34 w 51"/>
                  <a:gd name="T19" fmla="*/ 204 h 207"/>
                  <a:gd name="T20" fmla="*/ 29 w 51"/>
                  <a:gd name="T21" fmla="*/ 205 h 207"/>
                  <a:gd name="T22" fmla="*/ 26 w 51"/>
                  <a:gd name="T23" fmla="*/ 206 h 207"/>
                  <a:gd name="T24" fmla="*/ 23 w 51"/>
                  <a:gd name="T25" fmla="*/ 206 h 207"/>
                  <a:gd name="T26" fmla="*/ 20 w 51"/>
                  <a:gd name="T27" fmla="*/ 206 h 207"/>
                  <a:gd name="T28" fmla="*/ 16 w 51"/>
                  <a:gd name="T29" fmla="*/ 205 h 207"/>
                  <a:gd name="T30" fmla="*/ 14 w 51"/>
                  <a:gd name="T31" fmla="*/ 204 h 207"/>
                  <a:gd name="T32" fmla="*/ 11 w 51"/>
                  <a:gd name="T33" fmla="*/ 204 h 207"/>
                  <a:gd name="T34" fmla="*/ 9 w 51"/>
                  <a:gd name="T35" fmla="*/ 203 h 207"/>
                  <a:gd name="T36" fmla="*/ 7 w 51"/>
                  <a:gd name="T37" fmla="*/ 202 h 207"/>
                  <a:gd name="T38" fmla="*/ 4 w 51"/>
                  <a:gd name="T39" fmla="*/ 201 h 207"/>
                  <a:gd name="T40" fmla="*/ 2 w 51"/>
                  <a:gd name="T41" fmla="*/ 199 h 207"/>
                  <a:gd name="T42" fmla="*/ 1 w 51"/>
                  <a:gd name="T43" fmla="*/ 198 h 207"/>
                  <a:gd name="T44" fmla="*/ 0 w 51"/>
                  <a:gd name="T45" fmla="*/ 196 h 2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207"/>
                  <a:gd name="T71" fmla="*/ 51 w 51"/>
                  <a:gd name="T72" fmla="*/ 207 h 2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207">
                    <a:moveTo>
                      <a:pt x="0" y="196"/>
                    </a:moveTo>
                    <a:lnTo>
                      <a:pt x="12" y="1"/>
                    </a:lnTo>
                    <a:lnTo>
                      <a:pt x="23" y="0"/>
                    </a:lnTo>
                    <a:lnTo>
                      <a:pt x="33" y="1"/>
                    </a:lnTo>
                    <a:lnTo>
                      <a:pt x="50" y="196"/>
                    </a:lnTo>
                    <a:lnTo>
                      <a:pt x="48" y="198"/>
                    </a:lnTo>
                    <a:lnTo>
                      <a:pt x="45" y="199"/>
                    </a:lnTo>
                    <a:lnTo>
                      <a:pt x="42" y="201"/>
                    </a:lnTo>
                    <a:lnTo>
                      <a:pt x="38" y="202"/>
                    </a:lnTo>
                    <a:lnTo>
                      <a:pt x="34" y="204"/>
                    </a:lnTo>
                    <a:lnTo>
                      <a:pt x="29" y="205"/>
                    </a:lnTo>
                    <a:lnTo>
                      <a:pt x="26" y="206"/>
                    </a:lnTo>
                    <a:lnTo>
                      <a:pt x="23" y="206"/>
                    </a:lnTo>
                    <a:lnTo>
                      <a:pt x="20" y="206"/>
                    </a:lnTo>
                    <a:lnTo>
                      <a:pt x="16" y="205"/>
                    </a:lnTo>
                    <a:lnTo>
                      <a:pt x="14" y="204"/>
                    </a:lnTo>
                    <a:lnTo>
                      <a:pt x="11" y="204"/>
                    </a:lnTo>
                    <a:lnTo>
                      <a:pt x="9" y="203"/>
                    </a:lnTo>
                    <a:lnTo>
                      <a:pt x="7" y="202"/>
                    </a:lnTo>
                    <a:lnTo>
                      <a:pt x="4" y="201"/>
                    </a:lnTo>
                    <a:lnTo>
                      <a:pt x="2" y="199"/>
                    </a:lnTo>
                    <a:lnTo>
                      <a:pt x="1" y="198"/>
                    </a:lnTo>
                    <a:lnTo>
                      <a:pt x="0" y="196"/>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8" name="Freeform 2397">
                <a:extLst>
                  <a:ext uri="{FF2B5EF4-FFF2-40B4-BE49-F238E27FC236}">
                    <a16:creationId xmlns:a16="http://schemas.microsoft.com/office/drawing/2014/main" id="{56C43323-A9EE-4502-AC30-CA6E1A6689AB}"/>
                  </a:ext>
                </a:extLst>
              </p:cNvPr>
              <p:cNvSpPr>
                <a:spLocks/>
              </p:cNvSpPr>
              <p:nvPr/>
            </p:nvSpPr>
            <p:spPr bwMode="auto">
              <a:xfrm>
                <a:off x="2207" y="1368"/>
                <a:ext cx="52" cy="208"/>
              </a:xfrm>
              <a:custGeom>
                <a:avLst/>
                <a:gdLst>
                  <a:gd name="T0" fmla="*/ 0 w 52"/>
                  <a:gd name="T1" fmla="*/ 197 h 208"/>
                  <a:gd name="T2" fmla="*/ 13 w 52"/>
                  <a:gd name="T3" fmla="*/ 1 h 208"/>
                  <a:gd name="T4" fmla="*/ 23 w 52"/>
                  <a:gd name="T5" fmla="*/ 0 h 208"/>
                  <a:gd name="T6" fmla="*/ 33 w 52"/>
                  <a:gd name="T7" fmla="*/ 1 h 208"/>
                  <a:gd name="T8" fmla="*/ 51 w 52"/>
                  <a:gd name="T9" fmla="*/ 197 h 208"/>
                  <a:gd name="T10" fmla="*/ 48 w 52"/>
                  <a:gd name="T11" fmla="*/ 199 h 208"/>
                  <a:gd name="T12" fmla="*/ 46 w 52"/>
                  <a:gd name="T13" fmla="*/ 200 h 208"/>
                  <a:gd name="T14" fmla="*/ 43 w 52"/>
                  <a:gd name="T15" fmla="*/ 202 h 208"/>
                  <a:gd name="T16" fmla="*/ 39 w 52"/>
                  <a:gd name="T17" fmla="*/ 203 h 208"/>
                  <a:gd name="T18" fmla="*/ 34 w 52"/>
                  <a:gd name="T19" fmla="*/ 205 h 208"/>
                  <a:gd name="T20" fmla="*/ 30 w 52"/>
                  <a:gd name="T21" fmla="*/ 207 h 208"/>
                  <a:gd name="T22" fmla="*/ 27 w 52"/>
                  <a:gd name="T23" fmla="*/ 207 h 208"/>
                  <a:gd name="T24" fmla="*/ 24 w 52"/>
                  <a:gd name="T25" fmla="*/ 207 h 208"/>
                  <a:gd name="T26" fmla="*/ 20 w 52"/>
                  <a:gd name="T27" fmla="*/ 207 h 208"/>
                  <a:gd name="T28" fmla="*/ 17 w 52"/>
                  <a:gd name="T29" fmla="*/ 207 h 208"/>
                  <a:gd name="T30" fmla="*/ 14 w 52"/>
                  <a:gd name="T31" fmla="*/ 206 h 208"/>
                  <a:gd name="T32" fmla="*/ 11 w 52"/>
                  <a:gd name="T33" fmla="*/ 205 h 208"/>
                  <a:gd name="T34" fmla="*/ 10 w 52"/>
                  <a:gd name="T35" fmla="*/ 204 h 208"/>
                  <a:gd name="T36" fmla="*/ 7 w 52"/>
                  <a:gd name="T37" fmla="*/ 203 h 208"/>
                  <a:gd name="T38" fmla="*/ 5 w 52"/>
                  <a:gd name="T39" fmla="*/ 202 h 208"/>
                  <a:gd name="T40" fmla="*/ 2 w 52"/>
                  <a:gd name="T41" fmla="*/ 200 h 208"/>
                  <a:gd name="T42" fmla="*/ 1 w 52"/>
                  <a:gd name="T43" fmla="*/ 199 h 208"/>
                  <a:gd name="T44" fmla="*/ 0 w 52"/>
                  <a:gd name="T45" fmla="*/ 19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08"/>
                  <a:gd name="T71" fmla="*/ 52 w 52"/>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08">
                    <a:moveTo>
                      <a:pt x="0" y="197"/>
                    </a:moveTo>
                    <a:lnTo>
                      <a:pt x="13" y="1"/>
                    </a:lnTo>
                    <a:lnTo>
                      <a:pt x="23" y="0"/>
                    </a:lnTo>
                    <a:lnTo>
                      <a:pt x="33" y="1"/>
                    </a:lnTo>
                    <a:lnTo>
                      <a:pt x="51" y="197"/>
                    </a:lnTo>
                    <a:lnTo>
                      <a:pt x="48" y="199"/>
                    </a:lnTo>
                    <a:lnTo>
                      <a:pt x="46" y="200"/>
                    </a:lnTo>
                    <a:lnTo>
                      <a:pt x="43" y="202"/>
                    </a:lnTo>
                    <a:lnTo>
                      <a:pt x="39" y="203"/>
                    </a:lnTo>
                    <a:lnTo>
                      <a:pt x="34" y="205"/>
                    </a:lnTo>
                    <a:lnTo>
                      <a:pt x="30" y="207"/>
                    </a:lnTo>
                    <a:lnTo>
                      <a:pt x="27" y="207"/>
                    </a:lnTo>
                    <a:lnTo>
                      <a:pt x="24" y="207"/>
                    </a:lnTo>
                    <a:lnTo>
                      <a:pt x="20" y="207"/>
                    </a:lnTo>
                    <a:lnTo>
                      <a:pt x="17" y="207"/>
                    </a:lnTo>
                    <a:lnTo>
                      <a:pt x="14" y="206"/>
                    </a:lnTo>
                    <a:lnTo>
                      <a:pt x="11" y="205"/>
                    </a:lnTo>
                    <a:lnTo>
                      <a:pt x="10" y="204"/>
                    </a:lnTo>
                    <a:lnTo>
                      <a:pt x="7" y="203"/>
                    </a:lnTo>
                    <a:lnTo>
                      <a:pt x="5" y="202"/>
                    </a:lnTo>
                    <a:lnTo>
                      <a:pt x="2" y="200"/>
                    </a:lnTo>
                    <a:lnTo>
                      <a:pt x="1" y="199"/>
                    </a:lnTo>
                    <a:lnTo>
                      <a:pt x="0" y="197"/>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9" name="Freeform 2398">
                <a:extLst>
                  <a:ext uri="{FF2B5EF4-FFF2-40B4-BE49-F238E27FC236}">
                    <a16:creationId xmlns:a16="http://schemas.microsoft.com/office/drawing/2014/main" id="{809A0804-F13E-44CC-B73D-592F07E2D315}"/>
                  </a:ext>
                </a:extLst>
              </p:cNvPr>
              <p:cNvSpPr>
                <a:spLocks/>
              </p:cNvSpPr>
              <p:nvPr/>
            </p:nvSpPr>
            <p:spPr bwMode="auto">
              <a:xfrm>
                <a:off x="2182" y="1344"/>
                <a:ext cx="28" cy="207"/>
              </a:xfrm>
              <a:custGeom>
                <a:avLst/>
                <a:gdLst>
                  <a:gd name="T0" fmla="*/ 5 w 28"/>
                  <a:gd name="T1" fmla="*/ 206 h 207"/>
                  <a:gd name="T2" fmla="*/ 8 w 28"/>
                  <a:gd name="T3" fmla="*/ 206 h 207"/>
                  <a:gd name="T4" fmla="*/ 11 w 28"/>
                  <a:gd name="T5" fmla="*/ 205 h 207"/>
                  <a:gd name="T6" fmla="*/ 14 w 28"/>
                  <a:gd name="T7" fmla="*/ 204 h 207"/>
                  <a:gd name="T8" fmla="*/ 16 w 28"/>
                  <a:gd name="T9" fmla="*/ 204 h 207"/>
                  <a:gd name="T10" fmla="*/ 20 w 28"/>
                  <a:gd name="T11" fmla="*/ 202 h 207"/>
                  <a:gd name="T12" fmla="*/ 21 w 28"/>
                  <a:gd name="T13" fmla="*/ 202 h 207"/>
                  <a:gd name="T14" fmla="*/ 23 w 28"/>
                  <a:gd name="T15" fmla="*/ 201 h 207"/>
                  <a:gd name="T16" fmla="*/ 24 w 28"/>
                  <a:gd name="T17" fmla="*/ 199 h 207"/>
                  <a:gd name="T18" fmla="*/ 26 w 28"/>
                  <a:gd name="T19" fmla="*/ 198 h 207"/>
                  <a:gd name="T20" fmla="*/ 27 w 28"/>
                  <a:gd name="T21" fmla="*/ 196 h 207"/>
                  <a:gd name="T22" fmla="*/ 10 w 28"/>
                  <a:gd name="T23" fmla="*/ 1 h 207"/>
                  <a:gd name="T24" fmla="*/ 0 w 28"/>
                  <a:gd name="T25" fmla="*/ 0 h 207"/>
                  <a:gd name="T26" fmla="*/ 0 w 28"/>
                  <a:gd name="T27" fmla="*/ 206 h 207"/>
                  <a:gd name="T28" fmla="*/ 5 w 28"/>
                  <a:gd name="T29" fmla="*/ 206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7"/>
                  <a:gd name="T47" fmla="*/ 28 w 28"/>
                  <a:gd name="T48" fmla="*/ 207 h 2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7">
                    <a:moveTo>
                      <a:pt x="5" y="206"/>
                    </a:moveTo>
                    <a:lnTo>
                      <a:pt x="8" y="206"/>
                    </a:lnTo>
                    <a:lnTo>
                      <a:pt x="11" y="205"/>
                    </a:lnTo>
                    <a:lnTo>
                      <a:pt x="14" y="204"/>
                    </a:lnTo>
                    <a:lnTo>
                      <a:pt x="16" y="204"/>
                    </a:lnTo>
                    <a:lnTo>
                      <a:pt x="20" y="202"/>
                    </a:lnTo>
                    <a:lnTo>
                      <a:pt x="21" y="202"/>
                    </a:lnTo>
                    <a:lnTo>
                      <a:pt x="23" y="201"/>
                    </a:lnTo>
                    <a:lnTo>
                      <a:pt x="24" y="199"/>
                    </a:lnTo>
                    <a:lnTo>
                      <a:pt x="26" y="198"/>
                    </a:lnTo>
                    <a:lnTo>
                      <a:pt x="27" y="196"/>
                    </a:lnTo>
                    <a:lnTo>
                      <a:pt x="10" y="1"/>
                    </a:lnTo>
                    <a:lnTo>
                      <a:pt x="0" y="0"/>
                    </a:lnTo>
                    <a:lnTo>
                      <a:pt x="0" y="206"/>
                    </a:lnTo>
                    <a:lnTo>
                      <a:pt x="5" y="206"/>
                    </a:lnTo>
                  </a:path>
                </a:pathLst>
              </a:custGeom>
              <a:solidFill>
                <a:srgbClr val="9966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0" name="Freeform 2399">
                <a:extLst>
                  <a:ext uri="{FF2B5EF4-FFF2-40B4-BE49-F238E27FC236}">
                    <a16:creationId xmlns:a16="http://schemas.microsoft.com/office/drawing/2014/main" id="{F3442D1D-47E4-490A-AAD1-41949C6C0A2A}"/>
                  </a:ext>
                </a:extLst>
              </p:cNvPr>
              <p:cNvSpPr>
                <a:spLocks/>
              </p:cNvSpPr>
              <p:nvPr/>
            </p:nvSpPr>
            <p:spPr bwMode="auto">
              <a:xfrm>
                <a:off x="2160" y="1564"/>
                <a:ext cx="149" cy="146"/>
              </a:xfrm>
              <a:custGeom>
                <a:avLst/>
                <a:gdLst>
                  <a:gd name="T0" fmla="*/ 148 w 149"/>
                  <a:gd name="T1" fmla="*/ 0 h 146"/>
                  <a:gd name="T2" fmla="*/ 0 w 149"/>
                  <a:gd name="T3" fmla="*/ 77 h 146"/>
                  <a:gd name="T4" fmla="*/ 0 w 149"/>
                  <a:gd name="T5" fmla="*/ 145 h 146"/>
                  <a:gd name="T6" fmla="*/ 148 w 149"/>
                  <a:gd name="T7" fmla="*/ 67 h 146"/>
                  <a:gd name="T8" fmla="*/ 148 w 149"/>
                  <a:gd name="T9" fmla="*/ 0 h 146"/>
                  <a:gd name="T10" fmla="*/ 0 60000 65536"/>
                  <a:gd name="T11" fmla="*/ 0 60000 65536"/>
                  <a:gd name="T12" fmla="*/ 0 60000 65536"/>
                  <a:gd name="T13" fmla="*/ 0 60000 65536"/>
                  <a:gd name="T14" fmla="*/ 0 60000 65536"/>
                  <a:gd name="T15" fmla="*/ 0 w 149"/>
                  <a:gd name="T16" fmla="*/ 0 h 146"/>
                  <a:gd name="T17" fmla="*/ 149 w 149"/>
                  <a:gd name="T18" fmla="*/ 146 h 146"/>
                </a:gdLst>
                <a:ahLst/>
                <a:cxnLst>
                  <a:cxn ang="T10">
                    <a:pos x="T0" y="T1"/>
                  </a:cxn>
                  <a:cxn ang="T11">
                    <a:pos x="T2" y="T3"/>
                  </a:cxn>
                  <a:cxn ang="T12">
                    <a:pos x="T4" y="T5"/>
                  </a:cxn>
                  <a:cxn ang="T13">
                    <a:pos x="T6" y="T7"/>
                  </a:cxn>
                  <a:cxn ang="T14">
                    <a:pos x="T8" y="T9"/>
                  </a:cxn>
                </a:cxnLst>
                <a:rect l="T15" t="T16" r="T17" b="T18"/>
                <a:pathLst>
                  <a:path w="149" h="146">
                    <a:moveTo>
                      <a:pt x="148" y="0"/>
                    </a:moveTo>
                    <a:lnTo>
                      <a:pt x="0" y="77"/>
                    </a:lnTo>
                    <a:lnTo>
                      <a:pt x="0" y="145"/>
                    </a:lnTo>
                    <a:lnTo>
                      <a:pt x="148" y="67"/>
                    </a:lnTo>
                    <a:lnTo>
                      <a:pt x="148"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1" name="Freeform 2400">
                <a:extLst>
                  <a:ext uri="{FF2B5EF4-FFF2-40B4-BE49-F238E27FC236}">
                    <a16:creationId xmlns:a16="http://schemas.microsoft.com/office/drawing/2014/main" id="{A5BC64BF-1616-4BDA-992D-CB8A2884203A}"/>
                  </a:ext>
                </a:extLst>
              </p:cNvPr>
              <p:cNvSpPr>
                <a:spLocks/>
              </p:cNvSpPr>
              <p:nvPr/>
            </p:nvSpPr>
            <p:spPr bwMode="auto">
              <a:xfrm>
                <a:off x="1983" y="1546"/>
                <a:ext cx="178" cy="163"/>
              </a:xfrm>
              <a:custGeom>
                <a:avLst/>
                <a:gdLst>
                  <a:gd name="T0" fmla="*/ 0 w 178"/>
                  <a:gd name="T1" fmla="*/ 0 h 163"/>
                  <a:gd name="T2" fmla="*/ 177 w 178"/>
                  <a:gd name="T3" fmla="*/ 94 h 163"/>
                  <a:gd name="T4" fmla="*/ 177 w 178"/>
                  <a:gd name="T5" fmla="*/ 162 h 163"/>
                  <a:gd name="T6" fmla="*/ 0 w 178"/>
                  <a:gd name="T7" fmla="*/ 67 h 163"/>
                  <a:gd name="T8" fmla="*/ 0 w 178"/>
                  <a:gd name="T9" fmla="*/ 0 h 163"/>
                  <a:gd name="T10" fmla="*/ 0 60000 65536"/>
                  <a:gd name="T11" fmla="*/ 0 60000 65536"/>
                  <a:gd name="T12" fmla="*/ 0 60000 65536"/>
                  <a:gd name="T13" fmla="*/ 0 60000 65536"/>
                  <a:gd name="T14" fmla="*/ 0 60000 65536"/>
                  <a:gd name="T15" fmla="*/ 0 w 178"/>
                  <a:gd name="T16" fmla="*/ 0 h 163"/>
                  <a:gd name="T17" fmla="*/ 178 w 178"/>
                  <a:gd name="T18" fmla="*/ 163 h 163"/>
                </a:gdLst>
                <a:ahLst/>
                <a:cxnLst>
                  <a:cxn ang="T10">
                    <a:pos x="T0" y="T1"/>
                  </a:cxn>
                  <a:cxn ang="T11">
                    <a:pos x="T2" y="T3"/>
                  </a:cxn>
                  <a:cxn ang="T12">
                    <a:pos x="T4" y="T5"/>
                  </a:cxn>
                  <a:cxn ang="T13">
                    <a:pos x="T6" y="T7"/>
                  </a:cxn>
                  <a:cxn ang="T14">
                    <a:pos x="T8" y="T9"/>
                  </a:cxn>
                </a:cxnLst>
                <a:rect l="T15" t="T16" r="T17" b="T18"/>
                <a:pathLst>
                  <a:path w="178" h="163">
                    <a:moveTo>
                      <a:pt x="0" y="0"/>
                    </a:moveTo>
                    <a:lnTo>
                      <a:pt x="177" y="94"/>
                    </a:lnTo>
                    <a:lnTo>
                      <a:pt x="177" y="162"/>
                    </a:lnTo>
                    <a:lnTo>
                      <a:pt x="0" y="67"/>
                    </a:lnTo>
                    <a:lnTo>
                      <a:pt x="0" y="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2" name="Freeform 2401">
                <a:extLst>
                  <a:ext uri="{FF2B5EF4-FFF2-40B4-BE49-F238E27FC236}">
                    <a16:creationId xmlns:a16="http://schemas.microsoft.com/office/drawing/2014/main" id="{FEDC3EDC-FDC5-4C61-BD31-46A04E2B0F6F}"/>
                  </a:ext>
                </a:extLst>
              </p:cNvPr>
              <p:cNvSpPr>
                <a:spLocks/>
              </p:cNvSpPr>
              <p:nvPr/>
            </p:nvSpPr>
            <p:spPr bwMode="auto">
              <a:xfrm>
                <a:off x="1983" y="1469"/>
                <a:ext cx="326" cy="172"/>
              </a:xfrm>
              <a:custGeom>
                <a:avLst/>
                <a:gdLst>
                  <a:gd name="T0" fmla="*/ 325 w 326"/>
                  <a:gd name="T1" fmla="*/ 94 h 172"/>
                  <a:gd name="T2" fmla="*/ 178 w 326"/>
                  <a:gd name="T3" fmla="*/ 171 h 172"/>
                  <a:gd name="T4" fmla="*/ 0 w 326"/>
                  <a:gd name="T5" fmla="*/ 76 h 172"/>
                  <a:gd name="T6" fmla="*/ 146 w 326"/>
                  <a:gd name="T7" fmla="*/ 0 h 172"/>
                  <a:gd name="T8" fmla="*/ 325 w 326"/>
                  <a:gd name="T9" fmla="*/ 94 h 172"/>
                  <a:gd name="T10" fmla="*/ 0 60000 65536"/>
                  <a:gd name="T11" fmla="*/ 0 60000 65536"/>
                  <a:gd name="T12" fmla="*/ 0 60000 65536"/>
                  <a:gd name="T13" fmla="*/ 0 60000 65536"/>
                  <a:gd name="T14" fmla="*/ 0 60000 65536"/>
                  <a:gd name="T15" fmla="*/ 0 w 326"/>
                  <a:gd name="T16" fmla="*/ 0 h 172"/>
                  <a:gd name="T17" fmla="*/ 326 w 326"/>
                  <a:gd name="T18" fmla="*/ 172 h 172"/>
                </a:gdLst>
                <a:ahLst/>
                <a:cxnLst>
                  <a:cxn ang="T10">
                    <a:pos x="T0" y="T1"/>
                  </a:cxn>
                  <a:cxn ang="T11">
                    <a:pos x="T2" y="T3"/>
                  </a:cxn>
                  <a:cxn ang="T12">
                    <a:pos x="T4" y="T5"/>
                  </a:cxn>
                  <a:cxn ang="T13">
                    <a:pos x="T6" y="T7"/>
                  </a:cxn>
                  <a:cxn ang="T14">
                    <a:pos x="T8" y="T9"/>
                  </a:cxn>
                </a:cxnLst>
                <a:rect l="T15" t="T16" r="T17" b="T18"/>
                <a:pathLst>
                  <a:path w="326" h="172">
                    <a:moveTo>
                      <a:pt x="325" y="94"/>
                    </a:moveTo>
                    <a:lnTo>
                      <a:pt x="178" y="171"/>
                    </a:lnTo>
                    <a:lnTo>
                      <a:pt x="0" y="76"/>
                    </a:lnTo>
                    <a:lnTo>
                      <a:pt x="146" y="0"/>
                    </a:lnTo>
                    <a:lnTo>
                      <a:pt x="325" y="94"/>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3" name="Freeform 2402">
                <a:extLst>
                  <a:ext uri="{FF2B5EF4-FFF2-40B4-BE49-F238E27FC236}">
                    <a16:creationId xmlns:a16="http://schemas.microsoft.com/office/drawing/2014/main" id="{C542FF92-0A80-4B4B-B5E0-4B4C6F581C97}"/>
                  </a:ext>
                </a:extLst>
              </p:cNvPr>
              <p:cNvSpPr>
                <a:spLocks/>
              </p:cNvSpPr>
              <p:nvPr/>
            </p:nvSpPr>
            <p:spPr bwMode="auto">
              <a:xfrm>
                <a:off x="2047" y="1556"/>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4" name="Freeform 2403">
                <a:extLst>
                  <a:ext uri="{FF2B5EF4-FFF2-40B4-BE49-F238E27FC236}">
                    <a16:creationId xmlns:a16="http://schemas.microsoft.com/office/drawing/2014/main" id="{5C18883B-8774-481A-B1B1-D80953932C78}"/>
                  </a:ext>
                </a:extLst>
              </p:cNvPr>
              <p:cNvSpPr>
                <a:spLocks/>
              </p:cNvSpPr>
              <p:nvPr/>
            </p:nvSpPr>
            <p:spPr bwMode="auto">
              <a:xfrm>
                <a:off x="2170" y="1641"/>
                <a:ext cx="26" cy="47"/>
              </a:xfrm>
              <a:custGeom>
                <a:avLst/>
                <a:gdLst>
                  <a:gd name="T0" fmla="*/ 25 w 26"/>
                  <a:gd name="T1" fmla="*/ 0 h 47"/>
                  <a:gd name="T2" fmla="*/ 0 w 26"/>
                  <a:gd name="T3" fmla="*/ 13 h 47"/>
                  <a:gd name="T4" fmla="*/ 0 w 26"/>
                  <a:gd name="T5" fmla="*/ 46 h 47"/>
                  <a:gd name="T6" fmla="*/ 25 w 26"/>
                  <a:gd name="T7" fmla="*/ 33 h 47"/>
                  <a:gd name="T8" fmla="*/ 25 w 26"/>
                  <a:gd name="T9" fmla="*/ 0 h 47"/>
                  <a:gd name="T10" fmla="*/ 0 60000 65536"/>
                  <a:gd name="T11" fmla="*/ 0 60000 65536"/>
                  <a:gd name="T12" fmla="*/ 0 60000 65536"/>
                  <a:gd name="T13" fmla="*/ 0 60000 65536"/>
                  <a:gd name="T14" fmla="*/ 0 60000 65536"/>
                  <a:gd name="T15" fmla="*/ 0 w 26"/>
                  <a:gd name="T16" fmla="*/ 0 h 47"/>
                  <a:gd name="T17" fmla="*/ 26 w 26"/>
                  <a:gd name="T18" fmla="*/ 47 h 47"/>
                </a:gdLst>
                <a:ahLst/>
                <a:cxnLst>
                  <a:cxn ang="T10">
                    <a:pos x="T0" y="T1"/>
                  </a:cxn>
                  <a:cxn ang="T11">
                    <a:pos x="T2" y="T3"/>
                  </a:cxn>
                  <a:cxn ang="T12">
                    <a:pos x="T4" y="T5"/>
                  </a:cxn>
                  <a:cxn ang="T13">
                    <a:pos x="T6" y="T7"/>
                  </a:cxn>
                  <a:cxn ang="T14">
                    <a:pos x="T8" y="T9"/>
                  </a:cxn>
                </a:cxnLst>
                <a:rect l="T15" t="T16" r="T17" b="T18"/>
                <a:pathLst>
                  <a:path w="26" h="47">
                    <a:moveTo>
                      <a:pt x="25" y="0"/>
                    </a:moveTo>
                    <a:lnTo>
                      <a:pt x="0" y="13"/>
                    </a:lnTo>
                    <a:lnTo>
                      <a:pt x="0" y="46"/>
                    </a:lnTo>
                    <a:lnTo>
                      <a:pt x="25" y="33"/>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5" name="Freeform 2404">
                <a:extLst>
                  <a:ext uri="{FF2B5EF4-FFF2-40B4-BE49-F238E27FC236}">
                    <a16:creationId xmlns:a16="http://schemas.microsoft.com/office/drawing/2014/main" id="{EFA848C0-8EC2-438B-BA0F-312A48FF1DEC}"/>
                  </a:ext>
                </a:extLst>
              </p:cNvPr>
              <p:cNvSpPr>
                <a:spLocks/>
              </p:cNvSpPr>
              <p:nvPr/>
            </p:nvSpPr>
            <p:spPr bwMode="auto">
              <a:xfrm>
                <a:off x="1998" y="1623"/>
                <a:ext cx="86" cy="79"/>
              </a:xfrm>
              <a:custGeom>
                <a:avLst/>
                <a:gdLst>
                  <a:gd name="T0" fmla="*/ 0 w 86"/>
                  <a:gd name="T1" fmla="*/ 0 h 79"/>
                  <a:gd name="T2" fmla="*/ 85 w 86"/>
                  <a:gd name="T3" fmla="*/ 46 h 79"/>
                  <a:gd name="T4" fmla="*/ 85 w 86"/>
                  <a:gd name="T5" fmla="*/ 78 h 79"/>
                  <a:gd name="T6" fmla="*/ 0 w 86"/>
                  <a:gd name="T7" fmla="*/ 32 h 79"/>
                  <a:gd name="T8" fmla="*/ 0 w 86"/>
                  <a:gd name="T9" fmla="*/ 0 h 79"/>
                  <a:gd name="T10" fmla="*/ 0 60000 65536"/>
                  <a:gd name="T11" fmla="*/ 0 60000 65536"/>
                  <a:gd name="T12" fmla="*/ 0 60000 65536"/>
                  <a:gd name="T13" fmla="*/ 0 60000 65536"/>
                  <a:gd name="T14" fmla="*/ 0 60000 65536"/>
                  <a:gd name="T15" fmla="*/ 0 w 86"/>
                  <a:gd name="T16" fmla="*/ 0 h 79"/>
                  <a:gd name="T17" fmla="*/ 86 w 86"/>
                  <a:gd name="T18" fmla="*/ 79 h 79"/>
                </a:gdLst>
                <a:ahLst/>
                <a:cxnLst>
                  <a:cxn ang="T10">
                    <a:pos x="T0" y="T1"/>
                  </a:cxn>
                  <a:cxn ang="T11">
                    <a:pos x="T2" y="T3"/>
                  </a:cxn>
                  <a:cxn ang="T12">
                    <a:pos x="T4" y="T5"/>
                  </a:cxn>
                  <a:cxn ang="T13">
                    <a:pos x="T6" y="T7"/>
                  </a:cxn>
                  <a:cxn ang="T14">
                    <a:pos x="T8" y="T9"/>
                  </a:cxn>
                </a:cxnLst>
                <a:rect l="T15" t="T16" r="T17" b="T18"/>
                <a:pathLst>
                  <a:path w="86" h="79">
                    <a:moveTo>
                      <a:pt x="0" y="0"/>
                    </a:moveTo>
                    <a:lnTo>
                      <a:pt x="85" y="46"/>
                    </a:lnTo>
                    <a:lnTo>
                      <a:pt x="85" y="78"/>
                    </a:lnTo>
                    <a:lnTo>
                      <a:pt x="0" y="32"/>
                    </a:lnTo>
                    <a:lnTo>
                      <a:pt x="0" y="0"/>
                    </a:lnTo>
                  </a:path>
                </a:pathLst>
              </a:custGeom>
              <a:solidFill>
                <a:srgbClr val="FF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6" name="Freeform 2405">
                <a:extLst>
                  <a:ext uri="{FF2B5EF4-FFF2-40B4-BE49-F238E27FC236}">
                    <a16:creationId xmlns:a16="http://schemas.microsoft.com/office/drawing/2014/main" id="{1FE8C3B3-AAC1-408D-A47E-481F68E182EA}"/>
                  </a:ext>
                </a:extLst>
              </p:cNvPr>
              <p:cNvSpPr>
                <a:spLocks/>
              </p:cNvSpPr>
              <p:nvPr/>
            </p:nvSpPr>
            <p:spPr bwMode="auto">
              <a:xfrm>
                <a:off x="2083" y="1653"/>
                <a:ext cx="33" cy="50"/>
              </a:xfrm>
              <a:custGeom>
                <a:avLst/>
                <a:gdLst>
                  <a:gd name="T0" fmla="*/ 32 w 33"/>
                  <a:gd name="T1" fmla="*/ 0 h 50"/>
                  <a:gd name="T2" fmla="*/ 0 w 33"/>
                  <a:gd name="T3" fmla="*/ 16 h 50"/>
                  <a:gd name="T4" fmla="*/ 0 w 33"/>
                  <a:gd name="T5" fmla="*/ 49 h 50"/>
                  <a:gd name="T6" fmla="*/ 32 w 33"/>
                  <a:gd name="T7" fmla="*/ 32 h 50"/>
                  <a:gd name="T8" fmla="*/ 32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2" y="0"/>
                    </a:moveTo>
                    <a:lnTo>
                      <a:pt x="0" y="16"/>
                    </a:lnTo>
                    <a:lnTo>
                      <a:pt x="0" y="49"/>
                    </a:lnTo>
                    <a:lnTo>
                      <a:pt x="32" y="32"/>
                    </a:lnTo>
                    <a:lnTo>
                      <a:pt x="32" y="0"/>
                    </a:lnTo>
                  </a:path>
                </a:pathLst>
              </a:custGeom>
              <a:solidFill>
                <a:srgbClr val="FF33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7" name="Freeform 2406">
                <a:extLst>
                  <a:ext uri="{FF2B5EF4-FFF2-40B4-BE49-F238E27FC236}">
                    <a16:creationId xmlns:a16="http://schemas.microsoft.com/office/drawing/2014/main" id="{DAD4FF33-CB6F-4696-9E7F-2BB6D2EF1ACB}"/>
                  </a:ext>
                </a:extLst>
              </p:cNvPr>
              <p:cNvSpPr>
                <a:spLocks/>
              </p:cNvSpPr>
              <p:nvPr/>
            </p:nvSpPr>
            <p:spPr bwMode="auto">
              <a:xfrm>
                <a:off x="1998" y="1608"/>
                <a:ext cx="117" cy="63"/>
              </a:xfrm>
              <a:custGeom>
                <a:avLst/>
                <a:gdLst>
                  <a:gd name="T0" fmla="*/ 116 w 117"/>
                  <a:gd name="T1" fmla="*/ 46 h 63"/>
                  <a:gd name="T2" fmla="*/ 84 w 117"/>
                  <a:gd name="T3" fmla="*/ 62 h 63"/>
                  <a:gd name="T4" fmla="*/ 0 w 117"/>
                  <a:gd name="T5" fmla="*/ 16 h 63"/>
                  <a:gd name="T6" fmla="*/ 30 w 117"/>
                  <a:gd name="T7" fmla="*/ 0 h 63"/>
                  <a:gd name="T8" fmla="*/ 116 w 117"/>
                  <a:gd name="T9" fmla="*/ 46 h 63"/>
                  <a:gd name="T10" fmla="*/ 0 60000 65536"/>
                  <a:gd name="T11" fmla="*/ 0 60000 65536"/>
                  <a:gd name="T12" fmla="*/ 0 60000 65536"/>
                  <a:gd name="T13" fmla="*/ 0 60000 65536"/>
                  <a:gd name="T14" fmla="*/ 0 60000 65536"/>
                  <a:gd name="T15" fmla="*/ 0 w 117"/>
                  <a:gd name="T16" fmla="*/ 0 h 63"/>
                  <a:gd name="T17" fmla="*/ 117 w 117"/>
                  <a:gd name="T18" fmla="*/ 63 h 63"/>
                </a:gdLst>
                <a:ahLst/>
                <a:cxnLst>
                  <a:cxn ang="T10">
                    <a:pos x="T0" y="T1"/>
                  </a:cxn>
                  <a:cxn ang="T11">
                    <a:pos x="T2" y="T3"/>
                  </a:cxn>
                  <a:cxn ang="T12">
                    <a:pos x="T4" y="T5"/>
                  </a:cxn>
                  <a:cxn ang="T13">
                    <a:pos x="T6" y="T7"/>
                  </a:cxn>
                  <a:cxn ang="T14">
                    <a:pos x="T8" y="T9"/>
                  </a:cxn>
                </a:cxnLst>
                <a:rect l="T15" t="T16" r="T17" b="T18"/>
                <a:pathLst>
                  <a:path w="117" h="63">
                    <a:moveTo>
                      <a:pt x="116" y="46"/>
                    </a:moveTo>
                    <a:lnTo>
                      <a:pt x="84" y="62"/>
                    </a:lnTo>
                    <a:lnTo>
                      <a:pt x="0" y="16"/>
                    </a:lnTo>
                    <a:lnTo>
                      <a:pt x="30" y="0"/>
                    </a:lnTo>
                    <a:lnTo>
                      <a:pt x="116" y="46"/>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8" name="Freeform 2407">
                <a:extLst>
                  <a:ext uri="{FF2B5EF4-FFF2-40B4-BE49-F238E27FC236}">
                    <a16:creationId xmlns:a16="http://schemas.microsoft.com/office/drawing/2014/main" id="{E528AEB4-4F71-45FE-BEE8-C44A32E94203}"/>
                  </a:ext>
                </a:extLst>
              </p:cNvPr>
              <p:cNvSpPr>
                <a:spLocks/>
              </p:cNvSpPr>
              <p:nvPr/>
            </p:nvSpPr>
            <p:spPr bwMode="auto">
              <a:xfrm>
                <a:off x="2218" y="1617"/>
                <a:ext cx="26" cy="49"/>
              </a:xfrm>
              <a:custGeom>
                <a:avLst/>
                <a:gdLst>
                  <a:gd name="T0" fmla="*/ 25 w 26"/>
                  <a:gd name="T1" fmla="*/ 0 h 49"/>
                  <a:gd name="T2" fmla="*/ 0 w 26"/>
                  <a:gd name="T3" fmla="*/ 13 h 49"/>
                  <a:gd name="T4" fmla="*/ 0 w 26"/>
                  <a:gd name="T5" fmla="*/ 48 h 49"/>
                  <a:gd name="T6" fmla="*/ 25 w 26"/>
                  <a:gd name="T7" fmla="*/ 34 h 49"/>
                  <a:gd name="T8" fmla="*/ 25 w 26"/>
                  <a:gd name="T9" fmla="*/ 0 h 49"/>
                  <a:gd name="T10" fmla="*/ 0 60000 65536"/>
                  <a:gd name="T11" fmla="*/ 0 60000 65536"/>
                  <a:gd name="T12" fmla="*/ 0 60000 65536"/>
                  <a:gd name="T13" fmla="*/ 0 60000 65536"/>
                  <a:gd name="T14" fmla="*/ 0 60000 65536"/>
                  <a:gd name="T15" fmla="*/ 0 w 26"/>
                  <a:gd name="T16" fmla="*/ 0 h 49"/>
                  <a:gd name="T17" fmla="*/ 26 w 26"/>
                  <a:gd name="T18" fmla="*/ 49 h 49"/>
                </a:gdLst>
                <a:ahLst/>
                <a:cxnLst>
                  <a:cxn ang="T10">
                    <a:pos x="T0" y="T1"/>
                  </a:cxn>
                  <a:cxn ang="T11">
                    <a:pos x="T2" y="T3"/>
                  </a:cxn>
                  <a:cxn ang="T12">
                    <a:pos x="T4" y="T5"/>
                  </a:cxn>
                  <a:cxn ang="T13">
                    <a:pos x="T6" y="T7"/>
                  </a:cxn>
                  <a:cxn ang="T14">
                    <a:pos x="T8" y="T9"/>
                  </a:cxn>
                </a:cxnLst>
                <a:rect l="T15" t="T16" r="T17" b="T18"/>
                <a:pathLst>
                  <a:path w="26" h="49">
                    <a:moveTo>
                      <a:pt x="25" y="0"/>
                    </a:moveTo>
                    <a:lnTo>
                      <a:pt x="0" y="13"/>
                    </a:lnTo>
                    <a:lnTo>
                      <a:pt x="0" y="48"/>
                    </a:lnTo>
                    <a:lnTo>
                      <a:pt x="25" y="34"/>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9" name="Freeform 2408">
                <a:extLst>
                  <a:ext uri="{FF2B5EF4-FFF2-40B4-BE49-F238E27FC236}">
                    <a16:creationId xmlns:a16="http://schemas.microsoft.com/office/drawing/2014/main" id="{2654AE04-822A-4F48-8735-60A8C0365087}"/>
                  </a:ext>
                </a:extLst>
              </p:cNvPr>
              <p:cNvSpPr>
                <a:spLocks/>
              </p:cNvSpPr>
              <p:nvPr/>
            </p:nvSpPr>
            <p:spPr bwMode="auto">
              <a:xfrm>
                <a:off x="1982" y="1519"/>
                <a:ext cx="48" cy="53"/>
              </a:xfrm>
              <a:custGeom>
                <a:avLst/>
                <a:gdLst>
                  <a:gd name="T0" fmla="*/ 47 w 48"/>
                  <a:gd name="T1" fmla="*/ 0 h 53"/>
                  <a:gd name="T2" fmla="*/ 47 w 48"/>
                  <a:gd name="T3" fmla="*/ 52 h 53"/>
                  <a:gd name="T4" fmla="*/ 0 w 48"/>
                  <a:gd name="T5" fmla="*/ 26 h 53"/>
                  <a:gd name="T6" fmla="*/ 47 w 48"/>
                  <a:gd name="T7" fmla="*/ 0 h 53"/>
                  <a:gd name="T8" fmla="*/ 0 60000 65536"/>
                  <a:gd name="T9" fmla="*/ 0 60000 65536"/>
                  <a:gd name="T10" fmla="*/ 0 60000 65536"/>
                  <a:gd name="T11" fmla="*/ 0 60000 65536"/>
                  <a:gd name="T12" fmla="*/ 0 w 48"/>
                  <a:gd name="T13" fmla="*/ 0 h 53"/>
                  <a:gd name="T14" fmla="*/ 48 w 48"/>
                  <a:gd name="T15" fmla="*/ 53 h 53"/>
                </a:gdLst>
                <a:ahLst/>
                <a:cxnLst>
                  <a:cxn ang="T8">
                    <a:pos x="T0" y="T1"/>
                  </a:cxn>
                  <a:cxn ang="T9">
                    <a:pos x="T2" y="T3"/>
                  </a:cxn>
                  <a:cxn ang="T10">
                    <a:pos x="T4" y="T5"/>
                  </a:cxn>
                  <a:cxn ang="T11">
                    <a:pos x="T6" y="T7"/>
                  </a:cxn>
                </a:cxnLst>
                <a:rect l="T12" t="T13" r="T14" b="T15"/>
                <a:pathLst>
                  <a:path w="48" h="53">
                    <a:moveTo>
                      <a:pt x="47" y="0"/>
                    </a:moveTo>
                    <a:lnTo>
                      <a:pt x="47" y="52"/>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0" name="Freeform 2409">
                <a:extLst>
                  <a:ext uri="{FF2B5EF4-FFF2-40B4-BE49-F238E27FC236}">
                    <a16:creationId xmlns:a16="http://schemas.microsoft.com/office/drawing/2014/main" id="{4E098240-6347-4819-88A2-390473068F4A}"/>
                  </a:ext>
                </a:extLst>
              </p:cNvPr>
              <p:cNvSpPr>
                <a:spLocks/>
              </p:cNvSpPr>
              <p:nvPr/>
            </p:nvSpPr>
            <p:spPr bwMode="auto">
              <a:xfrm>
                <a:off x="2030" y="1443"/>
                <a:ext cx="147" cy="129"/>
              </a:xfrm>
              <a:custGeom>
                <a:avLst/>
                <a:gdLst>
                  <a:gd name="T0" fmla="*/ 146 w 147"/>
                  <a:gd name="T1" fmla="*/ 50 h 129"/>
                  <a:gd name="T2" fmla="*/ 0 w 147"/>
                  <a:gd name="T3" fmla="*/ 128 h 129"/>
                  <a:gd name="T4" fmla="*/ 0 w 147"/>
                  <a:gd name="T5" fmla="*/ 76 h 129"/>
                  <a:gd name="T6" fmla="*/ 146 w 147"/>
                  <a:gd name="T7" fmla="*/ 0 h 129"/>
                  <a:gd name="T8" fmla="*/ 146 w 147"/>
                  <a:gd name="T9" fmla="*/ 50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0"/>
                    </a:moveTo>
                    <a:lnTo>
                      <a:pt x="0" y="128"/>
                    </a:lnTo>
                    <a:lnTo>
                      <a:pt x="0" y="76"/>
                    </a:lnTo>
                    <a:lnTo>
                      <a:pt x="146" y="0"/>
                    </a:lnTo>
                    <a:lnTo>
                      <a:pt x="146" y="50"/>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1" name="Freeform 2410">
                <a:extLst>
                  <a:ext uri="{FF2B5EF4-FFF2-40B4-BE49-F238E27FC236}">
                    <a16:creationId xmlns:a16="http://schemas.microsoft.com/office/drawing/2014/main" id="{4D0AFDF9-BDCF-443E-8881-9F3ABD79B774}"/>
                  </a:ext>
                </a:extLst>
              </p:cNvPr>
              <p:cNvSpPr>
                <a:spLocks/>
              </p:cNvSpPr>
              <p:nvPr/>
            </p:nvSpPr>
            <p:spPr bwMode="auto">
              <a:xfrm>
                <a:off x="2047" y="1556"/>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2" name="Freeform 2411">
                <a:extLst>
                  <a:ext uri="{FF2B5EF4-FFF2-40B4-BE49-F238E27FC236}">
                    <a16:creationId xmlns:a16="http://schemas.microsoft.com/office/drawing/2014/main" id="{A0F91D6B-19BE-4738-AA00-A44925BC0FA2}"/>
                  </a:ext>
                </a:extLst>
              </p:cNvPr>
              <p:cNvSpPr>
                <a:spLocks/>
              </p:cNvSpPr>
              <p:nvPr/>
            </p:nvSpPr>
            <p:spPr bwMode="auto">
              <a:xfrm>
                <a:off x="2095" y="1478"/>
                <a:ext cx="147" cy="129"/>
              </a:xfrm>
              <a:custGeom>
                <a:avLst/>
                <a:gdLst>
                  <a:gd name="T0" fmla="*/ 146 w 147"/>
                  <a:gd name="T1" fmla="*/ 51 h 129"/>
                  <a:gd name="T2" fmla="*/ 0 w 147"/>
                  <a:gd name="T3" fmla="*/ 128 h 129"/>
                  <a:gd name="T4" fmla="*/ 0 w 147"/>
                  <a:gd name="T5" fmla="*/ 77 h 129"/>
                  <a:gd name="T6" fmla="*/ 146 w 147"/>
                  <a:gd name="T7" fmla="*/ 0 h 129"/>
                  <a:gd name="T8" fmla="*/ 146 w 147"/>
                  <a:gd name="T9" fmla="*/ 51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1"/>
                    </a:moveTo>
                    <a:lnTo>
                      <a:pt x="0" y="128"/>
                    </a:lnTo>
                    <a:lnTo>
                      <a:pt x="0" y="77"/>
                    </a:lnTo>
                    <a:lnTo>
                      <a:pt x="146" y="0"/>
                    </a:lnTo>
                    <a:lnTo>
                      <a:pt x="146"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3" name="Freeform 2412">
                <a:extLst>
                  <a:ext uri="{FF2B5EF4-FFF2-40B4-BE49-F238E27FC236}">
                    <a16:creationId xmlns:a16="http://schemas.microsoft.com/office/drawing/2014/main" id="{25285264-E76B-4C0C-B5C7-B331B54D6395}"/>
                  </a:ext>
                </a:extLst>
              </p:cNvPr>
              <p:cNvSpPr>
                <a:spLocks/>
              </p:cNvSpPr>
              <p:nvPr/>
            </p:nvSpPr>
            <p:spPr bwMode="auto">
              <a:xfrm>
                <a:off x="2114" y="1590"/>
                <a:ext cx="47" cy="51"/>
              </a:xfrm>
              <a:custGeom>
                <a:avLst/>
                <a:gdLst>
                  <a:gd name="T0" fmla="*/ 46 w 47"/>
                  <a:gd name="T1" fmla="*/ 0 h 51"/>
                  <a:gd name="T2" fmla="*/ 46 w 47"/>
                  <a:gd name="T3" fmla="*/ 50 h 51"/>
                  <a:gd name="T4" fmla="*/ 0 w 47"/>
                  <a:gd name="T5" fmla="*/ 25 h 51"/>
                  <a:gd name="T6" fmla="*/ 46 w 47"/>
                  <a:gd name="T7" fmla="*/ 0 h 51"/>
                  <a:gd name="T8" fmla="*/ 0 60000 65536"/>
                  <a:gd name="T9" fmla="*/ 0 60000 65536"/>
                  <a:gd name="T10" fmla="*/ 0 60000 65536"/>
                  <a:gd name="T11" fmla="*/ 0 60000 65536"/>
                  <a:gd name="T12" fmla="*/ 0 w 47"/>
                  <a:gd name="T13" fmla="*/ 0 h 51"/>
                  <a:gd name="T14" fmla="*/ 47 w 47"/>
                  <a:gd name="T15" fmla="*/ 51 h 51"/>
                </a:gdLst>
                <a:ahLst/>
                <a:cxnLst>
                  <a:cxn ang="T8">
                    <a:pos x="T0" y="T1"/>
                  </a:cxn>
                  <a:cxn ang="T9">
                    <a:pos x="T2" y="T3"/>
                  </a:cxn>
                  <a:cxn ang="T10">
                    <a:pos x="T4" y="T5"/>
                  </a:cxn>
                  <a:cxn ang="T11">
                    <a:pos x="T6" y="T7"/>
                  </a:cxn>
                </a:cxnLst>
                <a:rect l="T12" t="T13" r="T14" b="T15"/>
                <a:pathLst>
                  <a:path w="47" h="51">
                    <a:moveTo>
                      <a:pt x="46" y="0"/>
                    </a:moveTo>
                    <a:lnTo>
                      <a:pt x="46" y="50"/>
                    </a:lnTo>
                    <a:lnTo>
                      <a:pt x="0" y="25"/>
                    </a:lnTo>
                    <a:lnTo>
                      <a:pt x="46"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4" name="Freeform 2413">
                <a:extLst>
                  <a:ext uri="{FF2B5EF4-FFF2-40B4-BE49-F238E27FC236}">
                    <a16:creationId xmlns:a16="http://schemas.microsoft.com/office/drawing/2014/main" id="{8BA6D499-3B51-4F84-9C37-7D36EC3A2323}"/>
                  </a:ext>
                </a:extLst>
              </p:cNvPr>
              <p:cNvSpPr>
                <a:spLocks/>
              </p:cNvSpPr>
              <p:nvPr/>
            </p:nvSpPr>
            <p:spPr bwMode="auto">
              <a:xfrm>
                <a:off x="2160" y="1512"/>
                <a:ext cx="149" cy="130"/>
              </a:xfrm>
              <a:custGeom>
                <a:avLst/>
                <a:gdLst>
                  <a:gd name="T0" fmla="*/ 148 w 149"/>
                  <a:gd name="T1" fmla="*/ 51 h 130"/>
                  <a:gd name="T2" fmla="*/ 0 w 149"/>
                  <a:gd name="T3" fmla="*/ 129 h 130"/>
                  <a:gd name="T4" fmla="*/ 0 w 149"/>
                  <a:gd name="T5" fmla="*/ 77 h 130"/>
                  <a:gd name="T6" fmla="*/ 148 w 149"/>
                  <a:gd name="T7" fmla="*/ 0 h 130"/>
                  <a:gd name="T8" fmla="*/ 148 w 149"/>
                  <a:gd name="T9" fmla="*/ 51 h 130"/>
                  <a:gd name="T10" fmla="*/ 0 60000 65536"/>
                  <a:gd name="T11" fmla="*/ 0 60000 65536"/>
                  <a:gd name="T12" fmla="*/ 0 60000 65536"/>
                  <a:gd name="T13" fmla="*/ 0 60000 65536"/>
                  <a:gd name="T14" fmla="*/ 0 60000 65536"/>
                  <a:gd name="T15" fmla="*/ 0 w 149"/>
                  <a:gd name="T16" fmla="*/ 0 h 130"/>
                  <a:gd name="T17" fmla="*/ 149 w 149"/>
                  <a:gd name="T18" fmla="*/ 130 h 130"/>
                </a:gdLst>
                <a:ahLst/>
                <a:cxnLst>
                  <a:cxn ang="T10">
                    <a:pos x="T0" y="T1"/>
                  </a:cxn>
                  <a:cxn ang="T11">
                    <a:pos x="T2" y="T3"/>
                  </a:cxn>
                  <a:cxn ang="T12">
                    <a:pos x="T4" y="T5"/>
                  </a:cxn>
                  <a:cxn ang="T13">
                    <a:pos x="T6" y="T7"/>
                  </a:cxn>
                  <a:cxn ang="T14">
                    <a:pos x="T8" y="T9"/>
                  </a:cxn>
                </a:cxnLst>
                <a:rect l="T15" t="T16" r="T17" b="T18"/>
                <a:pathLst>
                  <a:path w="149" h="130">
                    <a:moveTo>
                      <a:pt x="148" y="51"/>
                    </a:moveTo>
                    <a:lnTo>
                      <a:pt x="0" y="129"/>
                    </a:lnTo>
                    <a:lnTo>
                      <a:pt x="0" y="77"/>
                    </a:lnTo>
                    <a:lnTo>
                      <a:pt x="148" y="0"/>
                    </a:lnTo>
                    <a:lnTo>
                      <a:pt x="148"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5" name="Freeform 2414">
                <a:extLst>
                  <a:ext uri="{FF2B5EF4-FFF2-40B4-BE49-F238E27FC236}">
                    <a16:creationId xmlns:a16="http://schemas.microsoft.com/office/drawing/2014/main" id="{9DFB23A3-E0B2-4312-8F4F-1B18F84E8F65}"/>
                  </a:ext>
                </a:extLst>
              </p:cNvPr>
              <p:cNvSpPr>
                <a:spLocks/>
              </p:cNvSpPr>
              <p:nvPr/>
            </p:nvSpPr>
            <p:spPr bwMode="auto">
              <a:xfrm>
                <a:off x="2100" y="1485"/>
                <a:ext cx="135" cy="115"/>
              </a:xfrm>
              <a:custGeom>
                <a:avLst/>
                <a:gdLst>
                  <a:gd name="T0" fmla="*/ 134 w 135"/>
                  <a:gd name="T1" fmla="*/ 41 h 115"/>
                  <a:gd name="T2" fmla="*/ 134 w 135"/>
                  <a:gd name="T3" fmla="*/ 0 h 115"/>
                  <a:gd name="T4" fmla="*/ 0 w 135"/>
                  <a:gd name="T5" fmla="*/ 70 h 115"/>
                  <a:gd name="T6" fmla="*/ 0 w 135"/>
                  <a:gd name="T7" fmla="*/ 114 h 115"/>
                  <a:gd name="T8" fmla="*/ 134 w 135"/>
                  <a:gd name="T9" fmla="*/ 41 h 115"/>
                  <a:gd name="T10" fmla="*/ 0 60000 65536"/>
                  <a:gd name="T11" fmla="*/ 0 60000 65536"/>
                  <a:gd name="T12" fmla="*/ 0 60000 65536"/>
                  <a:gd name="T13" fmla="*/ 0 60000 65536"/>
                  <a:gd name="T14" fmla="*/ 0 60000 65536"/>
                  <a:gd name="T15" fmla="*/ 0 w 135"/>
                  <a:gd name="T16" fmla="*/ 0 h 115"/>
                  <a:gd name="T17" fmla="*/ 135 w 135"/>
                  <a:gd name="T18" fmla="*/ 115 h 115"/>
                </a:gdLst>
                <a:ahLst/>
                <a:cxnLst>
                  <a:cxn ang="T10">
                    <a:pos x="T0" y="T1"/>
                  </a:cxn>
                  <a:cxn ang="T11">
                    <a:pos x="T2" y="T3"/>
                  </a:cxn>
                  <a:cxn ang="T12">
                    <a:pos x="T4" y="T5"/>
                  </a:cxn>
                  <a:cxn ang="T13">
                    <a:pos x="T6" y="T7"/>
                  </a:cxn>
                  <a:cxn ang="T14">
                    <a:pos x="T8" y="T9"/>
                  </a:cxn>
                </a:cxnLst>
                <a:rect l="T15" t="T16" r="T17" b="T18"/>
                <a:pathLst>
                  <a:path w="135" h="115">
                    <a:moveTo>
                      <a:pt x="134" y="41"/>
                    </a:moveTo>
                    <a:lnTo>
                      <a:pt x="134" y="0"/>
                    </a:lnTo>
                    <a:lnTo>
                      <a:pt x="0" y="70"/>
                    </a:lnTo>
                    <a:lnTo>
                      <a:pt x="0" y="114"/>
                    </a:lnTo>
                    <a:lnTo>
                      <a:pt x="134"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6" name="Line 2415">
                <a:extLst>
                  <a:ext uri="{FF2B5EF4-FFF2-40B4-BE49-F238E27FC236}">
                    <a16:creationId xmlns:a16="http://schemas.microsoft.com/office/drawing/2014/main" id="{2C597339-6202-4602-A207-5E7B5E310325}"/>
                  </a:ext>
                </a:extLst>
              </p:cNvPr>
              <p:cNvSpPr>
                <a:spLocks noChangeShapeType="1"/>
              </p:cNvSpPr>
              <p:nvPr/>
            </p:nvSpPr>
            <p:spPr bwMode="auto">
              <a:xfrm flipV="1">
                <a:off x="2237" y="1714"/>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287" name="Freeform 2416">
                <a:extLst>
                  <a:ext uri="{FF2B5EF4-FFF2-40B4-BE49-F238E27FC236}">
                    <a16:creationId xmlns:a16="http://schemas.microsoft.com/office/drawing/2014/main" id="{57776430-A752-40D9-ABCC-887A49D6F3D2}"/>
                  </a:ext>
                </a:extLst>
              </p:cNvPr>
              <p:cNvSpPr>
                <a:spLocks/>
              </p:cNvSpPr>
              <p:nvPr/>
            </p:nvSpPr>
            <p:spPr bwMode="auto">
              <a:xfrm>
                <a:off x="2241" y="1721"/>
                <a:ext cx="17" cy="15"/>
              </a:xfrm>
              <a:custGeom>
                <a:avLst/>
                <a:gdLst>
                  <a:gd name="T0" fmla="*/ 10 w 17"/>
                  <a:gd name="T1" fmla="*/ 13 h 15"/>
                  <a:gd name="T2" fmla="*/ 13 w 17"/>
                  <a:gd name="T3" fmla="*/ 12 h 15"/>
                  <a:gd name="T4" fmla="*/ 14 w 17"/>
                  <a:gd name="T5" fmla="*/ 11 h 15"/>
                  <a:gd name="T6" fmla="*/ 16 w 17"/>
                  <a:gd name="T7" fmla="*/ 9 h 15"/>
                  <a:gd name="T8" fmla="*/ 14 w 17"/>
                  <a:gd name="T9" fmla="*/ 6 h 15"/>
                  <a:gd name="T10" fmla="*/ 13 w 17"/>
                  <a:gd name="T11" fmla="*/ 4 h 15"/>
                  <a:gd name="T12" fmla="*/ 11 w 17"/>
                  <a:gd name="T13" fmla="*/ 2 h 15"/>
                  <a:gd name="T14" fmla="*/ 9 w 17"/>
                  <a:gd name="T15" fmla="*/ 1 h 15"/>
                  <a:gd name="T16" fmla="*/ 7 w 17"/>
                  <a:gd name="T17" fmla="*/ 0 h 15"/>
                  <a:gd name="T18" fmla="*/ 6 w 17"/>
                  <a:gd name="T19" fmla="*/ 0 h 15"/>
                  <a:gd name="T20" fmla="*/ 5 w 17"/>
                  <a:gd name="T21" fmla="*/ 1 h 15"/>
                  <a:gd name="T22" fmla="*/ 1 w 17"/>
                  <a:gd name="T23" fmla="*/ 2 h 15"/>
                  <a:gd name="T24" fmla="*/ 1 w 17"/>
                  <a:gd name="T25" fmla="*/ 3 h 15"/>
                  <a:gd name="T26" fmla="*/ 1 w 17"/>
                  <a:gd name="T27" fmla="*/ 4 h 15"/>
                  <a:gd name="T28" fmla="*/ 0 w 17"/>
                  <a:gd name="T29" fmla="*/ 5 h 15"/>
                  <a:gd name="T30" fmla="*/ 1 w 17"/>
                  <a:gd name="T31" fmla="*/ 7 h 15"/>
                  <a:gd name="T32" fmla="*/ 1 w 17"/>
                  <a:gd name="T33" fmla="*/ 10 h 15"/>
                  <a:gd name="T34" fmla="*/ 4 w 17"/>
                  <a:gd name="T35" fmla="*/ 12 h 15"/>
                  <a:gd name="T36" fmla="*/ 5 w 17"/>
                  <a:gd name="T37" fmla="*/ 13 h 15"/>
                  <a:gd name="T38" fmla="*/ 8 w 17"/>
                  <a:gd name="T39" fmla="*/ 14 h 15"/>
                  <a:gd name="T40" fmla="*/ 9 w 17"/>
                  <a:gd name="T41" fmla="*/ 14 h 15"/>
                  <a:gd name="T42" fmla="*/ 10 w 17"/>
                  <a:gd name="T43" fmla="*/ 13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10" y="13"/>
                    </a:moveTo>
                    <a:lnTo>
                      <a:pt x="13" y="12"/>
                    </a:lnTo>
                    <a:lnTo>
                      <a:pt x="14" y="11"/>
                    </a:lnTo>
                    <a:lnTo>
                      <a:pt x="16" y="9"/>
                    </a:lnTo>
                    <a:lnTo>
                      <a:pt x="14" y="6"/>
                    </a:lnTo>
                    <a:lnTo>
                      <a:pt x="13" y="4"/>
                    </a:lnTo>
                    <a:lnTo>
                      <a:pt x="11" y="2"/>
                    </a:lnTo>
                    <a:lnTo>
                      <a:pt x="9" y="1"/>
                    </a:lnTo>
                    <a:lnTo>
                      <a:pt x="7" y="0"/>
                    </a:lnTo>
                    <a:lnTo>
                      <a:pt x="6" y="0"/>
                    </a:lnTo>
                    <a:lnTo>
                      <a:pt x="5" y="1"/>
                    </a:lnTo>
                    <a:lnTo>
                      <a:pt x="1" y="2"/>
                    </a:lnTo>
                    <a:lnTo>
                      <a:pt x="1" y="3"/>
                    </a:lnTo>
                    <a:lnTo>
                      <a:pt x="1" y="4"/>
                    </a:lnTo>
                    <a:lnTo>
                      <a:pt x="0" y="5"/>
                    </a:lnTo>
                    <a:lnTo>
                      <a:pt x="1" y="7"/>
                    </a:lnTo>
                    <a:lnTo>
                      <a:pt x="1" y="10"/>
                    </a:lnTo>
                    <a:lnTo>
                      <a:pt x="4" y="12"/>
                    </a:lnTo>
                    <a:lnTo>
                      <a:pt x="5"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8" name="Freeform 2417">
                <a:extLst>
                  <a:ext uri="{FF2B5EF4-FFF2-40B4-BE49-F238E27FC236}">
                    <a16:creationId xmlns:a16="http://schemas.microsoft.com/office/drawing/2014/main" id="{75E0C4C9-39CF-4275-9D31-96E5BF27C808}"/>
                  </a:ext>
                </a:extLst>
              </p:cNvPr>
              <p:cNvSpPr>
                <a:spLocks/>
              </p:cNvSpPr>
              <p:nvPr/>
            </p:nvSpPr>
            <p:spPr bwMode="auto">
              <a:xfrm>
                <a:off x="2241" y="1723"/>
                <a:ext cx="17" cy="15"/>
              </a:xfrm>
              <a:custGeom>
                <a:avLst/>
                <a:gdLst>
                  <a:gd name="T0" fmla="*/ 1 w 17"/>
                  <a:gd name="T1" fmla="*/ 9 h 15"/>
                  <a:gd name="T2" fmla="*/ 1 w 17"/>
                  <a:gd name="T3" fmla="*/ 5 h 15"/>
                  <a:gd name="T4" fmla="*/ 0 w 17"/>
                  <a:gd name="T5" fmla="*/ 4 h 15"/>
                  <a:gd name="T6" fmla="*/ 1 w 17"/>
                  <a:gd name="T7" fmla="*/ 2 h 15"/>
                  <a:gd name="T8" fmla="*/ 1 w 17"/>
                  <a:gd name="T9" fmla="*/ 1 h 15"/>
                  <a:gd name="T10" fmla="*/ 1 w 17"/>
                  <a:gd name="T11" fmla="*/ 0 h 15"/>
                  <a:gd name="T12" fmla="*/ 5 w 17"/>
                  <a:gd name="T13" fmla="*/ 0 h 15"/>
                  <a:gd name="T14" fmla="*/ 7 w 17"/>
                  <a:gd name="T15" fmla="*/ 1 h 15"/>
                  <a:gd name="T16" fmla="*/ 11 w 17"/>
                  <a:gd name="T17" fmla="*/ 3 h 15"/>
                  <a:gd name="T18" fmla="*/ 14 w 17"/>
                  <a:gd name="T19" fmla="*/ 4 h 15"/>
                  <a:gd name="T20" fmla="*/ 14 w 17"/>
                  <a:gd name="T21" fmla="*/ 8 h 15"/>
                  <a:gd name="T22" fmla="*/ 16 w 17"/>
                  <a:gd name="T23" fmla="*/ 10 h 15"/>
                  <a:gd name="T24" fmla="*/ 14 w 17"/>
                  <a:gd name="T25" fmla="*/ 12 h 15"/>
                  <a:gd name="T26" fmla="*/ 11 w 17"/>
                  <a:gd name="T27" fmla="*/ 14 h 15"/>
                  <a:gd name="T28" fmla="*/ 7 w 17"/>
                  <a:gd name="T29" fmla="*/ 12 h 15"/>
                  <a:gd name="T30" fmla="*/ 5 w 17"/>
                  <a:gd name="T31" fmla="*/ 11 h 15"/>
                  <a:gd name="T32" fmla="*/ 1 w 17"/>
                  <a:gd name="T33" fmla="*/ 9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 y="9"/>
                    </a:moveTo>
                    <a:lnTo>
                      <a:pt x="1" y="5"/>
                    </a:lnTo>
                    <a:lnTo>
                      <a:pt x="0" y="4"/>
                    </a:lnTo>
                    <a:lnTo>
                      <a:pt x="1" y="2"/>
                    </a:lnTo>
                    <a:lnTo>
                      <a:pt x="1" y="1"/>
                    </a:lnTo>
                    <a:lnTo>
                      <a:pt x="1" y="0"/>
                    </a:lnTo>
                    <a:lnTo>
                      <a:pt x="5" y="0"/>
                    </a:lnTo>
                    <a:lnTo>
                      <a:pt x="7" y="1"/>
                    </a:lnTo>
                    <a:lnTo>
                      <a:pt x="11" y="3"/>
                    </a:lnTo>
                    <a:lnTo>
                      <a:pt x="14" y="4"/>
                    </a:lnTo>
                    <a:lnTo>
                      <a:pt x="14" y="8"/>
                    </a:lnTo>
                    <a:lnTo>
                      <a:pt x="16" y="10"/>
                    </a:lnTo>
                    <a:lnTo>
                      <a:pt x="14" y="12"/>
                    </a:lnTo>
                    <a:lnTo>
                      <a:pt x="11" y="14"/>
                    </a:lnTo>
                    <a:lnTo>
                      <a:pt x="7" y="12"/>
                    </a:lnTo>
                    <a:lnTo>
                      <a:pt x="5" y="11"/>
                    </a:lnTo>
                    <a:lnTo>
                      <a:pt x="1"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9" name="Freeform 2418">
                <a:extLst>
                  <a:ext uri="{FF2B5EF4-FFF2-40B4-BE49-F238E27FC236}">
                    <a16:creationId xmlns:a16="http://schemas.microsoft.com/office/drawing/2014/main" id="{22AD9D61-EA6C-401B-9A67-A79584EF9B6E}"/>
                  </a:ext>
                </a:extLst>
              </p:cNvPr>
              <p:cNvSpPr>
                <a:spLocks/>
              </p:cNvSpPr>
              <p:nvPr/>
            </p:nvSpPr>
            <p:spPr bwMode="auto">
              <a:xfrm>
                <a:off x="2242" y="1722"/>
                <a:ext cx="17" cy="15"/>
              </a:xfrm>
              <a:custGeom>
                <a:avLst/>
                <a:gdLst>
                  <a:gd name="T0" fmla="*/ 3 w 17"/>
                  <a:gd name="T1" fmla="*/ 8 h 15"/>
                  <a:gd name="T2" fmla="*/ 0 w 17"/>
                  <a:gd name="T3" fmla="*/ 5 h 15"/>
                  <a:gd name="T4" fmla="*/ 0 w 17"/>
                  <a:gd name="T5" fmla="*/ 2 h 15"/>
                  <a:gd name="T6" fmla="*/ 0 w 17"/>
                  <a:gd name="T7" fmla="*/ 0 h 15"/>
                  <a:gd name="T8" fmla="*/ 3 w 17"/>
                  <a:gd name="T9" fmla="*/ 0 h 15"/>
                  <a:gd name="T10" fmla="*/ 6 w 17"/>
                  <a:gd name="T11" fmla="*/ 0 h 15"/>
                  <a:gd name="T12" fmla="*/ 12 w 17"/>
                  <a:gd name="T13" fmla="*/ 4 h 15"/>
                  <a:gd name="T14" fmla="*/ 16 w 17"/>
                  <a:gd name="T15" fmla="*/ 8 h 15"/>
                  <a:gd name="T16" fmla="*/ 16 w 17"/>
                  <a:gd name="T17" fmla="*/ 11 h 15"/>
                  <a:gd name="T18" fmla="*/ 12 w 17"/>
                  <a:gd name="T19" fmla="*/ 11 h 15"/>
                  <a:gd name="T20" fmla="*/ 9 w 17"/>
                  <a:gd name="T21" fmla="*/ 14 h 15"/>
                  <a:gd name="T22" fmla="*/ 6 w 17"/>
                  <a:gd name="T23" fmla="*/ 11 h 15"/>
                  <a:gd name="T24" fmla="*/ 3 w 17"/>
                  <a:gd name="T25" fmla="*/ 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8"/>
                    </a:moveTo>
                    <a:lnTo>
                      <a:pt x="0" y="5"/>
                    </a:lnTo>
                    <a:lnTo>
                      <a:pt x="0" y="2"/>
                    </a:lnTo>
                    <a:lnTo>
                      <a:pt x="0" y="0"/>
                    </a:lnTo>
                    <a:lnTo>
                      <a:pt x="3" y="0"/>
                    </a:lnTo>
                    <a:lnTo>
                      <a:pt x="6" y="0"/>
                    </a:lnTo>
                    <a:lnTo>
                      <a:pt x="12" y="4"/>
                    </a:lnTo>
                    <a:lnTo>
                      <a:pt x="16" y="8"/>
                    </a:lnTo>
                    <a:lnTo>
                      <a:pt x="16" y="11"/>
                    </a:lnTo>
                    <a:lnTo>
                      <a:pt x="12" y="11"/>
                    </a:lnTo>
                    <a:lnTo>
                      <a:pt x="9" y="14"/>
                    </a:lnTo>
                    <a:lnTo>
                      <a:pt x="6" y="11"/>
                    </a:lnTo>
                    <a:lnTo>
                      <a:pt x="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0" name="Freeform 2419">
                <a:extLst>
                  <a:ext uri="{FF2B5EF4-FFF2-40B4-BE49-F238E27FC236}">
                    <a16:creationId xmlns:a16="http://schemas.microsoft.com/office/drawing/2014/main" id="{4B3A3422-14B5-4F4F-A5E2-17261F05E4D6}"/>
                  </a:ext>
                </a:extLst>
              </p:cNvPr>
              <p:cNvSpPr>
                <a:spLocks/>
              </p:cNvSpPr>
              <p:nvPr/>
            </p:nvSpPr>
            <p:spPr bwMode="auto">
              <a:xfrm>
                <a:off x="2249" y="1724"/>
                <a:ext cx="17" cy="15"/>
              </a:xfrm>
              <a:custGeom>
                <a:avLst/>
                <a:gdLst>
                  <a:gd name="T0" fmla="*/ 10 w 17"/>
                  <a:gd name="T1" fmla="*/ 13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2 h 15"/>
                  <a:gd name="T28" fmla="*/ 0 w 17"/>
                  <a:gd name="T29" fmla="*/ 3 h 15"/>
                  <a:gd name="T30" fmla="*/ 0 w 17"/>
                  <a:gd name="T31" fmla="*/ 4 h 15"/>
                  <a:gd name="T32" fmla="*/ 0 w 17"/>
                  <a:gd name="T33" fmla="*/ 6 h 15"/>
                  <a:gd name="T34" fmla="*/ 2 w 17"/>
                  <a:gd name="T35" fmla="*/ 10 h 15"/>
                  <a:gd name="T36" fmla="*/ 3 w 17"/>
                  <a:gd name="T37" fmla="*/ 11 h 15"/>
                  <a:gd name="T38" fmla="*/ 6 w 17"/>
                  <a:gd name="T39" fmla="*/ 13 h 15"/>
                  <a:gd name="T40" fmla="*/ 8 w 17"/>
                  <a:gd name="T41" fmla="*/ 14 h 15"/>
                  <a:gd name="T42" fmla="*/ 9 w 17"/>
                  <a:gd name="T43" fmla="*/ 14 h 15"/>
                  <a:gd name="T44" fmla="*/ 10 w 17"/>
                  <a:gd name="T45" fmla="*/ 13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10" y="13"/>
                    </a:moveTo>
                    <a:lnTo>
                      <a:pt x="13" y="11"/>
                    </a:lnTo>
                    <a:lnTo>
                      <a:pt x="14" y="11"/>
                    </a:lnTo>
                    <a:lnTo>
                      <a:pt x="16" y="11"/>
                    </a:lnTo>
                    <a:lnTo>
                      <a:pt x="16" y="8"/>
                    </a:lnTo>
                    <a:lnTo>
                      <a:pt x="16" y="6"/>
                    </a:lnTo>
                    <a:lnTo>
                      <a:pt x="13" y="4"/>
                    </a:lnTo>
                    <a:lnTo>
                      <a:pt x="12" y="2"/>
                    </a:lnTo>
                    <a:lnTo>
                      <a:pt x="10" y="0"/>
                    </a:lnTo>
                    <a:lnTo>
                      <a:pt x="8" y="0"/>
                    </a:lnTo>
                    <a:lnTo>
                      <a:pt x="6" y="0"/>
                    </a:lnTo>
                    <a:lnTo>
                      <a:pt x="5" y="0"/>
                    </a:lnTo>
                    <a:lnTo>
                      <a:pt x="2" y="2"/>
                    </a:lnTo>
                    <a:lnTo>
                      <a:pt x="1" y="2"/>
                    </a:lnTo>
                    <a:lnTo>
                      <a:pt x="0" y="3"/>
                    </a:lnTo>
                    <a:lnTo>
                      <a:pt x="0" y="4"/>
                    </a:lnTo>
                    <a:lnTo>
                      <a:pt x="0" y="6"/>
                    </a:lnTo>
                    <a:lnTo>
                      <a:pt x="2" y="10"/>
                    </a:lnTo>
                    <a:lnTo>
                      <a:pt x="3" y="11"/>
                    </a:lnTo>
                    <a:lnTo>
                      <a:pt x="6"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1" name="Freeform 2420">
                <a:extLst>
                  <a:ext uri="{FF2B5EF4-FFF2-40B4-BE49-F238E27FC236}">
                    <a16:creationId xmlns:a16="http://schemas.microsoft.com/office/drawing/2014/main" id="{A593F34C-891E-481B-9CE3-F93C35401E0D}"/>
                  </a:ext>
                </a:extLst>
              </p:cNvPr>
              <p:cNvSpPr>
                <a:spLocks/>
              </p:cNvSpPr>
              <p:nvPr/>
            </p:nvSpPr>
            <p:spPr bwMode="auto">
              <a:xfrm>
                <a:off x="2249" y="1724"/>
                <a:ext cx="17" cy="15"/>
              </a:xfrm>
              <a:custGeom>
                <a:avLst/>
                <a:gdLst>
                  <a:gd name="T0" fmla="*/ 2 w 17"/>
                  <a:gd name="T1" fmla="*/ 9 h 15"/>
                  <a:gd name="T2" fmla="*/ 0 w 17"/>
                  <a:gd name="T3" fmla="*/ 4 h 15"/>
                  <a:gd name="T4" fmla="*/ 0 w 17"/>
                  <a:gd name="T5" fmla="*/ 3 h 15"/>
                  <a:gd name="T6" fmla="*/ 0 w 17"/>
                  <a:gd name="T7" fmla="*/ 1 h 15"/>
                  <a:gd name="T8" fmla="*/ 1 w 17"/>
                  <a:gd name="T9" fmla="*/ 0 h 15"/>
                  <a:gd name="T10" fmla="*/ 2 w 17"/>
                  <a:gd name="T11" fmla="*/ 0 h 15"/>
                  <a:gd name="T12" fmla="*/ 4 w 17"/>
                  <a:gd name="T13" fmla="*/ 0 h 15"/>
                  <a:gd name="T14" fmla="*/ 7 w 17"/>
                  <a:gd name="T15" fmla="*/ 0 h 15"/>
                  <a:gd name="T16" fmla="*/ 10 w 17"/>
                  <a:gd name="T17" fmla="*/ 1 h 15"/>
                  <a:gd name="T18" fmla="*/ 13 w 17"/>
                  <a:gd name="T19" fmla="*/ 4 h 15"/>
                  <a:gd name="T20" fmla="*/ 16 w 17"/>
                  <a:gd name="T21" fmla="*/ 7 h 15"/>
                  <a:gd name="T22" fmla="*/ 16 w 17"/>
                  <a:gd name="T23" fmla="*/ 10 h 15"/>
                  <a:gd name="T24" fmla="*/ 16 w 17"/>
                  <a:gd name="T25" fmla="*/ 11 h 15"/>
                  <a:gd name="T26" fmla="*/ 14 w 17"/>
                  <a:gd name="T27" fmla="*/ 11 h 15"/>
                  <a:gd name="T28" fmla="*/ 13 w 17"/>
                  <a:gd name="T29" fmla="*/ 12 h 15"/>
                  <a:gd name="T30" fmla="*/ 10 w 17"/>
                  <a:gd name="T31" fmla="*/ 14 h 15"/>
                  <a:gd name="T32" fmla="*/ 8 w 17"/>
                  <a:gd name="T33" fmla="*/ 12 h 15"/>
                  <a:gd name="T34" fmla="*/ 4 w 17"/>
                  <a:gd name="T35" fmla="*/ 11 h 15"/>
                  <a:gd name="T36" fmla="*/ 2 w 17"/>
                  <a:gd name="T37" fmla="*/ 9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2" y="9"/>
                    </a:moveTo>
                    <a:lnTo>
                      <a:pt x="0" y="4"/>
                    </a:lnTo>
                    <a:lnTo>
                      <a:pt x="0" y="3"/>
                    </a:lnTo>
                    <a:lnTo>
                      <a:pt x="0" y="1"/>
                    </a:lnTo>
                    <a:lnTo>
                      <a:pt x="1" y="0"/>
                    </a:lnTo>
                    <a:lnTo>
                      <a:pt x="2" y="0"/>
                    </a:lnTo>
                    <a:lnTo>
                      <a:pt x="4" y="0"/>
                    </a:lnTo>
                    <a:lnTo>
                      <a:pt x="7" y="0"/>
                    </a:lnTo>
                    <a:lnTo>
                      <a:pt x="10" y="1"/>
                    </a:lnTo>
                    <a:lnTo>
                      <a:pt x="13" y="4"/>
                    </a:lnTo>
                    <a:lnTo>
                      <a:pt x="16" y="7"/>
                    </a:lnTo>
                    <a:lnTo>
                      <a:pt x="16" y="10"/>
                    </a:lnTo>
                    <a:lnTo>
                      <a:pt x="16" y="11"/>
                    </a:lnTo>
                    <a:lnTo>
                      <a:pt x="14" y="11"/>
                    </a:lnTo>
                    <a:lnTo>
                      <a:pt x="13" y="12"/>
                    </a:lnTo>
                    <a:lnTo>
                      <a:pt x="10" y="14"/>
                    </a:lnTo>
                    <a:lnTo>
                      <a:pt x="8" y="12"/>
                    </a:lnTo>
                    <a:lnTo>
                      <a:pt x="4" y="11"/>
                    </a:lnTo>
                    <a:lnTo>
                      <a:pt x="2"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2" name="Freeform 2421">
                <a:extLst>
                  <a:ext uri="{FF2B5EF4-FFF2-40B4-BE49-F238E27FC236}">
                    <a16:creationId xmlns:a16="http://schemas.microsoft.com/office/drawing/2014/main" id="{0E5ADF32-1769-47C6-B3C6-965F2AFFC770}"/>
                  </a:ext>
                </a:extLst>
              </p:cNvPr>
              <p:cNvSpPr>
                <a:spLocks/>
              </p:cNvSpPr>
              <p:nvPr/>
            </p:nvSpPr>
            <p:spPr bwMode="auto">
              <a:xfrm>
                <a:off x="2250" y="1728"/>
                <a:ext cx="17" cy="16"/>
              </a:xfrm>
              <a:custGeom>
                <a:avLst/>
                <a:gdLst>
                  <a:gd name="T0" fmla="*/ 2 w 17"/>
                  <a:gd name="T1" fmla="*/ 10 h 16"/>
                  <a:gd name="T2" fmla="*/ 0 w 17"/>
                  <a:gd name="T3" fmla="*/ 6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4 h 16"/>
                  <a:gd name="T16" fmla="*/ 16 w 17"/>
                  <a:gd name="T17" fmla="*/ 8 h 16"/>
                  <a:gd name="T18" fmla="*/ 16 w 17"/>
                  <a:gd name="T19" fmla="*/ 10 h 16"/>
                  <a:gd name="T20" fmla="*/ 16 w 17"/>
                  <a:gd name="T21" fmla="*/ 12 h 16"/>
                  <a:gd name="T22" fmla="*/ 13 w 17"/>
                  <a:gd name="T23" fmla="*/ 15 h 16"/>
                  <a:gd name="T24" fmla="*/ 8 w 17"/>
                  <a:gd name="T25" fmla="*/ 15 h 16"/>
                  <a:gd name="T26" fmla="*/ 2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2" y="10"/>
                    </a:moveTo>
                    <a:lnTo>
                      <a:pt x="0" y="6"/>
                    </a:lnTo>
                    <a:lnTo>
                      <a:pt x="0" y="4"/>
                    </a:lnTo>
                    <a:lnTo>
                      <a:pt x="0" y="2"/>
                    </a:lnTo>
                    <a:lnTo>
                      <a:pt x="2" y="0"/>
                    </a:lnTo>
                    <a:lnTo>
                      <a:pt x="5" y="0"/>
                    </a:lnTo>
                    <a:lnTo>
                      <a:pt x="8" y="0"/>
                    </a:lnTo>
                    <a:lnTo>
                      <a:pt x="13" y="4"/>
                    </a:lnTo>
                    <a:lnTo>
                      <a:pt x="16" y="8"/>
                    </a:lnTo>
                    <a:lnTo>
                      <a:pt x="16" y="10"/>
                    </a:lnTo>
                    <a:lnTo>
                      <a:pt x="16" y="12"/>
                    </a:lnTo>
                    <a:lnTo>
                      <a:pt x="13"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3" name="Freeform 2422">
                <a:extLst>
                  <a:ext uri="{FF2B5EF4-FFF2-40B4-BE49-F238E27FC236}">
                    <a16:creationId xmlns:a16="http://schemas.microsoft.com/office/drawing/2014/main" id="{72BE8180-5EFD-4D3E-8E30-3CFDDF0498C5}"/>
                  </a:ext>
                </a:extLst>
              </p:cNvPr>
              <p:cNvSpPr>
                <a:spLocks/>
              </p:cNvSpPr>
              <p:nvPr/>
            </p:nvSpPr>
            <p:spPr bwMode="auto">
              <a:xfrm>
                <a:off x="2236" y="1723"/>
                <a:ext cx="17" cy="15"/>
              </a:xfrm>
              <a:custGeom>
                <a:avLst/>
                <a:gdLst>
                  <a:gd name="T0" fmla="*/ 10 w 17"/>
                  <a:gd name="T1" fmla="*/ 13 h 15"/>
                  <a:gd name="T2" fmla="*/ 13 w 17"/>
                  <a:gd name="T3" fmla="*/ 11 h 15"/>
                  <a:gd name="T4" fmla="*/ 14 w 17"/>
                  <a:gd name="T5" fmla="*/ 11 h 15"/>
                  <a:gd name="T6" fmla="*/ 14 w 17"/>
                  <a:gd name="T7" fmla="*/ 10 h 15"/>
                  <a:gd name="T8" fmla="*/ 16 w 17"/>
                  <a:gd name="T9" fmla="*/ 9 h 15"/>
                  <a:gd name="T10" fmla="*/ 14 w 17"/>
                  <a:gd name="T11" fmla="*/ 5 h 15"/>
                  <a:gd name="T12" fmla="*/ 13 w 17"/>
                  <a:gd name="T13" fmla="*/ 4 h 15"/>
                  <a:gd name="T14" fmla="*/ 11 w 17"/>
                  <a:gd name="T15" fmla="*/ 2 h 15"/>
                  <a:gd name="T16" fmla="*/ 9 w 17"/>
                  <a:gd name="T17" fmla="*/ 0 h 15"/>
                  <a:gd name="T18" fmla="*/ 7 w 17"/>
                  <a:gd name="T19" fmla="*/ 0 h 15"/>
                  <a:gd name="T20" fmla="*/ 6 w 17"/>
                  <a:gd name="T21" fmla="*/ 0 h 15"/>
                  <a:gd name="T22" fmla="*/ 2 w 17"/>
                  <a:gd name="T23" fmla="*/ 2 h 15"/>
                  <a:gd name="T24" fmla="*/ 1 w 17"/>
                  <a:gd name="T25" fmla="*/ 3 h 15"/>
                  <a:gd name="T26" fmla="*/ 0 w 17"/>
                  <a:gd name="T27" fmla="*/ 4 h 15"/>
                  <a:gd name="T28" fmla="*/ 1 w 17"/>
                  <a:gd name="T29" fmla="*/ 7 h 15"/>
                  <a:gd name="T30" fmla="*/ 2 w 17"/>
                  <a:gd name="T31" fmla="*/ 10 h 15"/>
                  <a:gd name="T32" fmla="*/ 4 w 17"/>
                  <a:gd name="T33" fmla="*/ 11 h 15"/>
                  <a:gd name="T34" fmla="*/ 6 w 17"/>
                  <a:gd name="T35" fmla="*/ 13 h 15"/>
                  <a:gd name="T36" fmla="*/ 7 w 17"/>
                  <a:gd name="T37" fmla="*/ 14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3" y="11"/>
                    </a:lnTo>
                    <a:lnTo>
                      <a:pt x="14" y="11"/>
                    </a:lnTo>
                    <a:lnTo>
                      <a:pt x="14" y="10"/>
                    </a:lnTo>
                    <a:lnTo>
                      <a:pt x="16" y="9"/>
                    </a:lnTo>
                    <a:lnTo>
                      <a:pt x="14" y="5"/>
                    </a:lnTo>
                    <a:lnTo>
                      <a:pt x="13" y="4"/>
                    </a:lnTo>
                    <a:lnTo>
                      <a:pt x="11" y="2"/>
                    </a:lnTo>
                    <a:lnTo>
                      <a:pt x="9" y="0"/>
                    </a:lnTo>
                    <a:lnTo>
                      <a:pt x="7" y="0"/>
                    </a:lnTo>
                    <a:lnTo>
                      <a:pt x="6" y="0"/>
                    </a:lnTo>
                    <a:lnTo>
                      <a:pt x="2" y="2"/>
                    </a:lnTo>
                    <a:lnTo>
                      <a:pt x="1" y="3"/>
                    </a:lnTo>
                    <a:lnTo>
                      <a:pt x="0" y="4"/>
                    </a:lnTo>
                    <a:lnTo>
                      <a:pt x="1" y="7"/>
                    </a:lnTo>
                    <a:lnTo>
                      <a:pt x="2" y="10"/>
                    </a:lnTo>
                    <a:lnTo>
                      <a:pt x="4" y="11"/>
                    </a:lnTo>
                    <a:lnTo>
                      <a:pt x="6" y="13"/>
                    </a:lnTo>
                    <a:lnTo>
                      <a:pt x="7"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4" name="Freeform 2423">
                <a:extLst>
                  <a:ext uri="{FF2B5EF4-FFF2-40B4-BE49-F238E27FC236}">
                    <a16:creationId xmlns:a16="http://schemas.microsoft.com/office/drawing/2014/main" id="{81B5487B-8C56-4039-A1A2-45BF6CC0407A}"/>
                  </a:ext>
                </a:extLst>
              </p:cNvPr>
              <p:cNvSpPr>
                <a:spLocks/>
              </p:cNvSpPr>
              <p:nvPr/>
            </p:nvSpPr>
            <p:spPr bwMode="auto">
              <a:xfrm>
                <a:off x="2245" y="1724"/>
                <a:ext cx="17" cy="15"/>
              </a:xfrm>
              <a:custGeom>
                <a:avLst/>
                <a:gdLst>
                  <a:gd name="T0" fmla="*/ 10 w 17"/>
                  <a:gd name="T1" fmla="*/ 13 h 15"/>
                  <a:gd name="T2" fmla="*/ 14 w 17"/>
                  <a:gd name="T3" fmla="*/ 12 h 15"/>
                  <a:gd name="T4" fmla="*/ 14 w 17"/>
                  <a:gd name="T5" fmla="*/ 11 h 15"/>
                  <a:gd name="T6" fmla="*/ 16 w 17"/>
                  <a:gd name="T7" fmla="*/ 11 h 15"/>
                  <a:gd name="T8" fmla="*/ 16 w 17"/>
                  <a:gd name="T9" fmla="*/ 9 h 15"/>
                  <a:gd name="T10" fmla="*/ 16 w 17"/>
                  <a:gd name="T11" fmla="*/ 6 h 15"/>
                  <a:gd name="T12" fmla="*/ 14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2 h 15"/>
                  <a:gd name="T36" fmla="*/ 5 w 17"/>
                  <a:gd name="T37" fmla="*/ 13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4" y="12"/>
                    </a:lnTo>
                    <a:lnTo>
                      <a:pt x="14" y="11"/>
                    </a:lnTo>
                    <a:lnTo>
                      <a:pt x="16" y="11"/>
                    </a:lnTo>
                    <a:lnTo>
                      <a:pt x="16" y="9"/>
                    </a:lnTo>
                    <a:lnTo>
                      <a:pt x="16" y="6"/>
                    </a:lnTo>
                    <a:lnTo>
                      <a:pt x="14" y="4"/>
                    </a:lnTo>
                    <a:lnTo>
                      <a:pt x="12" y="2"/>
                    </a:lnTo>
                    <a:lnTo>
                      <a:pt x="10" y="0"/>
                    </a:lnTo>
                    <a:lnTo>
                      <a:pt x="8" y="0"/>
                    </a:lnTo>
                    <a:lnTo>
                      <a:pt x="6" y="0"/>
                    </a:lnTo>
                    <a:lnTo>
                      <a:pt x="5" y="0"/>
                    </a:lnTo>
                    <a:lnTo>
                      <a:pt x="2" y="2"/>
                    </a:lnTo>
                    <a:lnTo>
                      <a:pt x="1" y="3"/>
                    </a:lnTo>
                    <a:lnTo>
                      <a:pt x="0" y="4"/>
                    </a:lnTo>
                    <a:lnTo>
                      <a:pt x="0" y="7"/>
                    </a:lnTo>
                    <a:lnTo>
                      <a:pt x="2" y="10"/>
                    </a:lnTo>
                    <a:lnTo>
                      <a:pt x="3" y="12"/>
                    </a:lnTo>
                    <a:lnTo>
                      <a:pt x="5" y="13"/>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5" name="Freeform 2424">
                <a:extLst>
                  <a:ext uri="{FF2B5EF4-FFF2-40B4-BE49-F238E27FC236}">
                    <a16:creationId xmlns:a16="http://schemas.microsoft.com/office/drawing/2014/main" id="{A574BB97-9E00-4E52-9E57-6FA0B83F54F1}"/>
                  </a:ext>
                </a:extLst>
              </p:cNvPr>
              <p:cNvSpPr>
                <a:spLocks/>
              </p:cNvSpPr>
              <p:nvPr/>
            </p:nvSpPr>
            <p:spPr bwMode="auto">
              <a:xfrm>
                <a:off x="2247" y="1696"/>
                <a:ext cx="19" cy="30"/>
              </a:xfrm>
              <a:custGeom>
                <a:avLst/>
                <a:gdLst>
                  <a:gd name="T0" fmla="*/ 0 w 19"/>
                  <a:gd name="T1" fmla="*/ 9 h 30"/>
                  <a:gd name="T2" fmla="*/ 18 w 19"/>
                  <a:gd name="T3" fmla="*/ 0 h 30"/>
                  <a:gd name="T4" fmla="*/ 18 w 19"/>
                  <a:gd name="T5" fmla="*/ 19 h 30"/>
                  <a:gd name="T6" fmla="*/ 0 w 19"/>
                  <a:gd name="T7" fmla="*/ 29 h 30"/>
                  <a:gd name="T8" fmla="*/ 0 w 19"/>
                  <a:gd name="T9" fmla="*/ 9 h 30"/>
                  <a:gd name="T10" fmla="*/ 0 60000 65536"/>
                  <a:gd name="T11" fmla="*/ 0 60000 65536"/>
                  <a:gd name="T12" fmla="*/ 0 60000 65536"/>
                  <a:gd name="T13" fmla="*/ 0 60000 65536"/>
                  <a:gd name="T14" fmla="*/ 0 60000 65536"/>
                  <a:gd name="T15" fmla="*/ 0 w 19"/>
                  <a:gd name="T16" fmla="*/ 0 h 30"/>
                  <a:gd name="T17" fmla="*/ 19 w 19"/>
                  <a:gd name="T18" fmla="*/ 30 h 30"/>
                </a:gdLst>
                <a:ahLst/>
                <a:cxnLst>
                  <a:cxn ang="T10">
                    <a:pos x="T0" y="T1"/>
                  </a:cxn>
                  <a:cxn ang="T11">
                    <a:pos x="T2" y="T3"/>
                  </a:cxn>
                  <a:cxn ang="T12">
                    <a:pos x="T4" y="T5"/>
                  </a:cxn>
                  <a:cxn ang="T13">
                    <a:pos x="T6" y="T7"/>
                  </a:cxn>
                  <a:cxn ang="T14">
                    <a:pos x="T8" y="T9"/>
                  </a:cxn>
                </a:cxnLst>
                <a:rect l="T15" t="T16" r="T17" b="T18"/>
                <a:pathLst>
                  <a:path w="19" h="30">
                    <a:moveTo>
                      <a:pt x="0" y="9"/>
                    </a:moveTo>
                    <a:lnTo>
                      <a:pt x="18" y="0"/>
                    </a:lnTo>
                    <a:lnTo>
                      <a:pt x="18" y="19"/>
                    </a:lnTo>
                    <a:lnTo>
                      <a:pt x="0" y="29"/>
                    </a:lnTo>
                    <a:lnTo>
                      <a:pt x="0" y="9"/>
                    </a:lnTo>
                  </a:path>
                </a:pathLst>
              </a:custGeom>
              <a:solidFill>
                <a:srgbClr val="7F7F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6" name="Freeform 2425">
                <a:extLst>
                  <a:ext uri="{FF2B5EF4-FFF2-40B4-BE49-F238E27FC236}">
                    <a16:creationId xmlns:a16="http://schemas.microsoft.com/office/drawing/2014/main" id="{1B988C91-21D0-4979-BEB0-D3FCB72ECA8E}"/>
                  </a:ext>
                </a:extLst>
              </p:cNvPr>
              <p:cNvSpPr>
                <a:spLocks/>
              </p:cNvSpPr>
              <p:nvPr/>
            </p:nvSpPr>
            <p:spPr bwMode="auto">
              <a:xfrm>
                <a:off x="2175" y="1658"/>
                <a:ext cx="90" cy="48"/>
              </a:xfrm>
              <a:custGeom>
                <a:avLst/>
                <a:gdLst>
                  <a:gd name="T0" fmla="*/ 0 w 90"/>
                  <a:gd name="T1" fmla="*/ 9 h 48"/>
                  <a:gd name="T2" fmla="*/ 18 w 90"/>
                  <a:gd name="T3" fmla="*/ 0 h 48"/>
                  <a:gd name="T4" fmla="*/ 89 w 90"/>
                  <a:gd name="T5" fmla="*/ 37 h 48"/>
                  <a:gd name="T6" fmla="*/ 70 w 90"/>
                  <a:gd name="T7" fmla="*/ 47 h 48"/>
                  <a:gd name="T8" fmla="*/ 0 w 90"/>
                  <a:gd name="T9" fmla="*/ 9 h 48"/>
                  <a:gd name="T10" fmla="*/ 0 60000 65536"/>
                  <a:gd name="T11" fmla="*/ 0 60000 65536"/>
                  <a:gd name="T12" fmla="*/ 0 60000 65536"/>
                  <a:gd name="T13" fmla="*/ 0 60000 65536"/>
                  <a:gd name="T14" fmla="*/ 0 60000 65536"/>
                  <a:gd name="T15" fmla="*/ 0 w 90"/>
                  <a:gd name="T16" fmla="*/ 0 h 48"/>
                  <a:gd name="T17" fmla="*/ 90 w 90"/>
                  <a:gd name="T18" fmla="*/ 48 h 48"/>
                </a:gdLst>
                <a:ahLst/>
                <a:cxnLst>
                  <a:cxn ang="T10">
                    <a:pos x="T0" y="T1"/>
                  </a:cxn>
                  <a:cxn ang="T11">
                    <a:pos x="T2" y="T3"/>
                  </a:cxn>
                  <a:cxn ang="T12">
                    <a:pos x="T4" y="T5"/>
                  </a:cxn>
                  <a:cxn ang="T13">
                    <a:pos x="T6" y="T7"/>
                  </a:cxn>
                  <a:cxn ang="T14">
                    <a:pos x="T8" y="T9"/>
                  </a:cxn>
                </a:cxnLst>
                <a:rect l="T15" t="T16" r="T17" b="T18"/>
                <a:pathLst>
                  <a:path w="90" h="48">
                    <a:moveTo>
                      <a:pt x="0" y="9"/>
                    </a:moveTo>
                    <a:lnTo>
                      <a:pt x="18" y="0"/>
                    </a:lnTo>
                    <a:lnTo>
                      <a:pt x="89" y="37"/>
                    </a:lnTo>
                    <a:lnTo>
                      <a:pt x="70" y="47"/>
                    </a:lnTo>
                    <a:lnTo>
                      <a:pt x="0" y="9"/>
                    </a:lnTo>
                  </a:path>
                </a:pathLst>
              </a:custGeom>
              <a:solidFill>
                <a:srgbClr val="E6E6E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7" name="Freeform 2426">
                <a:extLst>
                  <a:ext uri="{FF2B5EF4-FFF2-40B4-BE49-F238E27FC236}">
                    <a16:creationId xmlns:a16="http://schemas.microsoft.com/office/drawing/2014/main" id="{DE344356-AFE6-48AD-9327-60BBA9767C48}"/>
                  </a:ext>
                </a:extLst>
              </p:cNvPr>
              <p:cNvSpPr>
                <a:spLocks/>
              </p:cNvSpPr>
              <p:nvPr/>
            </p:nvSpPr>
            <p:spPr bwMode="auto">
              <a:xfrm>
                <a:off x="2175" y="1669"/>
                <a:ext cx="72" cy="57"/>
              </a:xfrm>
              <a:custGeom>
                <a:avLst/>
                <a:gdLst>
                  <a:gd name="T0" fmla="*/ 0 w 72"/>
                  <a:gd name="T1" fmla="*/ 0 h 57"/>
                  <a:gd name="T2" fmla="*/ 71 w 72"/>
                  <a:gd name="T3" fmla="*/ 36 h 57"/>
                  <a:gd name="T4" fmla="*/ 71 w 72"/>
                  <a:gd name="T5" fmla="*/ 56 h 57"/>
                  <a:gd name="T6" fmla="*/ 0 w 72"/>
                  <a:gd name="T7" fmla="*/ 18 h 57"/>
                  <a:gd name="T8" fmla="*/ 0 w 72"/>
                  <a:gd name="T9" fmla="*/ 0 h 57"/>
                  <a:gd name="T10" fmla="*/ 0 60000 65536"/>
                  <a:gd name="T11" fmla="*/ 0 60000 65536"/>
                  <a:gd name="T12" fmla="*/ 0 60000 65536"/>
                  <a:gd name="T13" fmla="*/ 0 60000 65536"/>
                  <a:gd name="T14" fmla="*/ 0 60000 65536"/>
                  <a:gd name="T15" fmla="*/ 0 w 72"/>
                  <a:gd name="T16" fmla="*/ 0 h 57"/>
                  <a:gd name="T17" fmla="*/ 72 w 72"/>
                  <a:gd name="T18" fmla="*/ 57 h 57"/>
                </a:gdLst>
                <a:ahLst/>
                <a:cxnLst>
                  <a:cxn ang="T10">
                    <a:pos x="T0" y="T1"/>
                  </a:cxn>
                  <a:cxn ang="T11">
                    <a:pos x="T2" y="T3"/>
                  </a:cxn>
                  <a:cxn ang="T12">
                    <a:pos x="T4" y="T5"/>
                  </a:cxn>
                  <a:cxn ang="T13">
                    <a:pos x="T6" y="T7"/>
                  </a:cxn>
                  <a:cxn ang="T14">
                    <a:pos x="T8" y="T9"/>
                  </a:cxn>
                </a:cxnLst>
                <a:rect l="T15" t="T16" r="T17" b="T18"/>
                <a:pathLst>
                  <a:path w="72" h="57">
                    <a:moveTo>
                      <a:pt x="0" y="0"/>
                    </a:moveTo>
                    <a:lnTo>
                      <a:pt x="71" y="36"/>
                    </a:lnTo>
                    <a:lnTo>
                      <a:pt x="71" y="56"/>
                    </a:lnTo>
                    <a:lnTo>
                      <a:pt x="0" y="18"/>
                    </a:lnTo>
                    <a:lnTo>
                      <a:pt x="0"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8" name="Freeform 2427">
                <a:extLst>
                  <a:ext uri="{FF2B5EF4-FFF2-40B4-BE49-F238E27FC236}">
                    <a16:creationId xmlns:a16="http://schemas.microsoft.com/office/drawing/2014/main" id="{0C4054B4-FC1C-4734-8BD0-53262BF787E1}"/>
                  </a:ext>
                </a:extLst>
              </p:cNvPr>
              <p:cNvSpPr>
                <a:spLocks/>
              </p:cNvSpPr>
              <p:nvPr/>
            </p:nvSpPr>
            <p:spPr bwMode="auto">
              <a:xfrm>
                <a:off x="2252" y="1705"/>
                <a:ext cx="26" cy="16"/>
              </a:xfrm>
              <a:custGeom>
                <a:avLst/>
                <a:gdLst>
                  <a:gd name="T0" fmla="*/ 16 w 26"/>
                  <a:gd name="T1" fmla="*/ 0 h 16"/>
                  <a:gd name="T2" fmla="*/ 25 w 26"/>
                  <a:gd name="T3" fmla="*/ 5 h 16"/>
                  <a:gd name="T4" fmla="*/ 8 w 26"/>
                  <a:gd name="T5" fmla="*/ 15 h 16"/>
                  <a:gd name="T6" fmla="*/ 0 w 26"/>
                  <a:gd name="T7" fmla="*/ 9 h 16"/>
                  <a:gd name="T8" fmla="*/ 16 w 26"/>
                  <a:gd name="T9" fmla="*/ 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16" y="0"/>
                    </a:moveTo>
                    <a:lnTo>
                      <a:pt x="25" y="5"/>
                    </a:lnTo>
                    <a:lnTo>
                      <a:pt x="8" y="15"/>
                    </a:lnTo>
                    <a:lnTo>
                      <a:pt x="0" y="9"/>
                    </a:lnTo>
                    <a:lnTo>
                      <a:pt x="16"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9" name="Freeform 2428">
                <a:extLst>
                  <a:ext uri="{FF2B5EF4-FFF2-40B4-BE49-F238E27FC236}">
                    <a16:creationId xmlns:a16="http://schemas.microsoft.com/office/drawing/2014/main" id="{69B5485A-D4DA-48EE-9C6A-4F9F2BE73895}"/>
                  </a:ext>
                </a:extLst>
              </p:cNvPr>
              <p:cNvSpPr>
                <a:spLocks/>
              </p:cNvSpPr>
              <p:nvPr/>
            </p:nvSpPr>
            <p:spPr bwMode="auto">
              <a:xfrm>
                <a:off x="2251" y="1714"/>
                <a:ext cx="17" cy="24"/>
              </a:xfrm>
              <a:custGeom>
                <a:avLst/>
                <a:gdLst>
                  <a:gd name="T0" fmla="*/ 0 w 17"/>
                  <a:gd name="T1" fmla="*/ 18 h 24"/>
                  <a:gd name="T2" fmla="*/ 16 w 17"/>
                  <a:gd name="T3" fmla="*/ 23 h 24"/>
                  <a:gd name="T4" fmla="*/ 16 w 17"/>
                  <a:gd name="T5" fmla="*/ 5 h 24"/>
                  <a:gd name="T6" fmla="*/ 0 w 17"/>
                  <a:gd name="T7" fmla="*/ 0 h 24"/>
                  <a:gd name="T8" fmla="*/ 0 w 17"/>
                  <a:gd name="T9" fmla="*/ 18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6" y="23"/>
                    </a:lnTo>
                    <a:lnTo>
                      <a:pt x="16" y="5"/>
                    </a:lnTo>
                    <a:lnTo>
                      <a:pt x="0" y="0"/>
                    </a:lnTo>
                    <a:lnTo>
                      <a:pt x="0" y="18"/>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0" name="Freeform 2429">
                <a:extLst>
                  <a:ext uri="{FF2B5EF4-FFF2-40B4-BE49-F238E27FC236}">
                    <a16:creationId xmlns:a16="http://schemas.microsoft.com/office/drawing/2014/main" id="{0909487B-46CF-4223-8E09-DDBFA055B790}"/>
                  </a:ext>
                </a:extLst>
              </p:cNvPr>
              <p:cNvSpPr>
                <a:spLocks/>
              </p:cNvSpPr>
              <p:nvPr/>
            </p:nvSpPr>
            <p:spPr bwMode="auto">
              <a:xfrm>
                <a:off x="2262" y="1711"/>
                <a:ext cx="18" cy="27"/>
              </a:xfrm>
              <a:custGeom>
                <a:avLst/>
                <a:gdLst>
                  <a:gd name="T0" fmla="*/ 17 w 18"/>
                  <a:gd name="T1" fmla="*/ 17 h 27"/>
                  <a:gd name="T2" fmla="*/ 0 w 18"/>
                  <a:gd name="T3" fmla="*/ 26 h 27"/>
                  <a:gd name="T4" fmla="*/ 0 w 18"/>
                  <a:gd name="T5" fmla="*/ 8 h 27"/>
                  <a:gd name="T6" fmla="*/ 16 w 18"/>
                  <a:gd name="T7" fmla="*/ 0 h 27"/>
                  <a:gd name="T8" fmla="*/ 17 w 18"/>
                  <a:gd name="T9" fmla="*/ 17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7" y="17"/>
                    </a:moveTo>
                    <a:lnTo>
                      <a:pt x="0" y="26"/>
                    </a:lnTo>
                    <a:lnTo>
                      <a:pt x="0" y="8"/>
                    </a:lnTo>
                    <a:lnTo>
                      <a:pt x="16" y="0"/>
                    </a:lnTo>
                    <a:lnTo>
                      <a:pt x="17" y="17"/>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1" name="Freeform 2430">
                <a:extLst>
                  <a:ext uri="{FF2B5EF4-FFF2-40B4-BE49-F238E27FC236}">
                    <a16:creationId xmlns:a16="http://schemas.microsoft.com/office/drawing/2014/main" id="{C1C8B8C6-3200-40BA-ADB0-323E6CCFB8AC}"/>
                  </a:ext>
                </a:extLst>
              </p:cNvPr>
              <p:cNvSpPr>
                <a:spLocks/>
              </p:cNvSpPr>
              <p:nvPr/>
            </p:nvSpPr>
            <p:spPr bwMode="auto">
              <a:xfrm>
                <a:off x="2264" y="1715"/>
                <a:ext cx="19" cy="16"/>
              </a:xfrm>
              <a:custGeom>
                <a:avLst/>
                <a:gdLst>
                  <a:gd name="T0" fmla="*/ 12 w 19"/>
                  <a:gd name="T1" fmla="*/ 0 h 16"/>
                  <a:gd name="T2" fmla="*/ 18 w 19"/>
                  <a:gd name="T3" fmla="*/ 4 h 16"/>
                  <a:gd name="T4" fmla="*/ 14 w 19"/>
                  <a:gd name="T5" fmla="*/ 11 h 16"/>
                  <a:gd name="T6" fmla="*/ 6 w 19"/>
                  <a:gd name="T7" fmla="*/ 15 h 16"/>
                  <a:gd name="T8" fmla="*/ 0 w 19"/>
                  <a:gd name="T9" fmla="*/ 10 h 16"/>
                  <a:gd name="T10" fmla="*/ 12 w 19"/>
                  <a:gd name="T11" fmla="*/ 0 h 16"/>
                  <a:gd name="T12" fmla="*/ 0 60000 65536"/>
                  <a:gd name="T13" fmla="*/ 0 60000 65536"/>
                  <a:gd name="T14" fmla="*/ 0 60000 65536"/>
                  <a:gd name="T15" fmla="*/ 0 60000 65536"/>
                  <a:gd name="T16" fmla="*/ 0 60000 65536"/>
                  <a:gd name="T17" fmla="*/ 0 60000 65536"/>
                  <a:gd name="T18" fmla="*/ 0 w 19"/>
                  <a:gd name="T19" fmla="*/ 0 h 16"/>
                  <a:gd name="T20" fmla="*/ 19 w 1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9" h="16">
                    <a:moveTo>
                      <a:pt x="12" y="0"/>
                    </a:moveTo>
                    <a:lnTo>
                      <a:pt x="18" y="4"/>
                    </a:lnTo>
                    <a:lnTo>
                      <a:pt x="14" y="11"/>
                    </a:lnTo>
                    <a:lnTo>
                      <a:pt x="6" y="15"/>
                    </a:lnTo>
                    <a:lnTo>
                      <a:pt x="0" y="10"/>
                    </a:lnTo>
                    <a:lnTo>
                      <a:pt x="12"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2" name="Freeform 2431">
                <a:extLst>
                  <a:ext uri="{FF2B5EF4-FFF2-40B4-BE49-F238E27FC236}">
                    <a16:creationId xmlns:a16="http://schemas.microsoft.com/office/drawing/2014/main" id="{7BF9AFE0-CCDB-47CF-BE0A-976B4F523DA2}"/>
                  </a:ext>
                </a:extLst>
              </p:cNvPr>
              <p:cNvSpPr>
                <a:spLocks/>
              </p:cNvSpPr>
              <p:nvPr/>
            </p:nvSpPr>
            <p:spPr bwMode="auto">
              <a:xfrm>
                <a:off x="2263" y="1723"/>
                <a:ext cx="17" cy="19"/>
              </a:xfrm>
              <a:custGeom>
                <a:avLst/>
                <a:gdLst>
                  <a:gd name="T0" fmla="*/ 0 w 17"/>
                  <a:gd name="T1" fmla="*/ 13 h 19"/>
                  <a:gd name="T2" fmla="*/ 16 w 17"/>
                  <a:gd name="T3" fmla="*/ 18 h 19"/>
                  <a:gd name="T4" fmla="*/ 16 w 17"/>
                  <a:gd name="T5" fmla="*/ 7 h 19"/>
                  <a:gd name="T6" fmla="*/ 12 w 17"/>
                  <a:gd name="T7" fmla="*/ 3 h 19"/>
                  <a:gd name="T8" fmla="*/ 0 w 17"/>
                  <a:gd name="T9" fmla="*/ 0 h 19"/>
                  <a:gd name="T10" fmla="*/ 0 w 17"/>
                  <a:gd name="T11" fmla="*/ 1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13"/>
                    </a:moveTo>
                    <a:lnTo>
                      <a:pt x="16" y="18"/>
                    </a:lnTo>
                    <a:lnTo>
                      <a:pt x="16" y="7"/>
                    </a:lnTo>
                    <a:lnTo>
                      <a:pt x="12" y="3"/>
                    </a:lnTo>
                    <a:lnTo>
                      <a:pt x="0" y="0"/>
                    </a:lnTo>
                    <a:lnTo>
                      <a:pt x="0" y="13"/>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3" name="Freeform 2432">
                <a:extLst>
                  <a:ext uri="{FF2B5EF4-FFF2-40B4-BE49-F238E27FC236}">
                    <a16:creationId xmlns:a16="http://schemas.microsoft.com/office/drawing/2014/main" id="{7527D5B7-D732-4C12-923D-F8861037C572}"/>
                  </a:ext>
                </a:extLst>
              </p:cNvPr>
              <p:cNvSpPr>
                <a:spLocks/>
              </p:cNvSpPr>
              <p:nvPr/>
            </p:nvSpPr>
            <p:spPr bwMode="auto">
              <a:xfrm>
                <a:off x="2273" y="1732"/>
                <a:ext cx="17" cy="15"/>
              </a:xfrm>
              <a:custGeom>
                <a:avLst/>
                <a:gdLst>
                  <a:gd name="T0" fmla="*/ 0 w 17"/>
                  <a:gd name="T1" fmla="*/ 10 h 15"/>
                  <a:gd name="T2" fmla="*/ 1 w 17"/>
                  <a:gd name="T3" fmla="*/ 7 h 15"/>
                  <a:gd name="T4" fmla="*/ 9 w 17"/>
                  <a:gd name="T5" fmla="*/ 9 h 15"/>
                  <a:gd name="T6" fmla="*/ 14 w 17"/>
                  <a:gd name="T7" fmla="*/ 14 h 15"/>
                  <a:gd name="T8" fmla="*/ 16 w 17"/>
                  <a:gd name="T9" fmla="*/ 12 h 15"/>
                  <a:gd name="T10" fmla="*/ 13 w 17"/>
                  <a:gd name="T11" fmla="*/ 5 h 15"/>
                  <a:gd name="T12" fmla="*/ 0 w 17"/>
                  <a:gd name="T13" fmla="*/ 0 h 15"/>
                  <a:gd name="T14" fmla="*/ 0 w 17"/>
                  <a:gd name="T15" fmla="*/ 10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0" y="10"/>
                    </a:moveTo>
                    <a:lnTo>
                      <a:pt x="1" y="7"/>
                    </a:lnTo>
                    <a:lnTo>
                      <a:pt x="9" y="9"/>
                    </a:lnTo>
                    <a:lnTo>
                      <a:pt x="14" y="14"/>
                    </a:lnTo>
                    <a:lnTo>
                      <a:pt x="16" y="12"/>
                    </a:lnTo>
                    <a:lnTo>
                      <a:pt x="13" y="5"/>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4" name="Freeform 2433">
                <a:extLst>
                  <a:ext uri="{FF2B5EF4-FFF2-40B4-BE49-F238E27FC236}">
                    <a16:creationId xmlns:a16="http://schemas.microsoft.com/office/drawing/2014/main" id="{16D47728-3593-4F84-B7A3-7235667C39B8}"/>
                  </a:ext>
                </a:extLst>
              </p:cNvPr>
              <p:cNvSpPr>
                <a:spLocks/>
              </p:cNvSpPr>
              <p:nvPr/>
            </p:nvSpPr>
            <p:spPr bwMode="auto">
              <a:xfrm>
                <a:off x="2283" y="1731"/>
                <a:ext cx="17" cy="16"/>
              </a:xfrm>
              <a:custGeom>
                <a:avLst/>
                <a:gdLst>
                  <a:gd name="T0" fmla="*/ 16 w 17"/>
                  <a:gd name="T1" fmla="*/ 11 h 16"/>
                  <a:gd name="T2" fmla="*/ 3 w 17"/>
                  <a:gd name="T3" fmla="*/ 15 h 16"/>
                  <a:gd name="T4" fmla="*/ 0 w 17"/>
                  <a:gd name="T5" fmla="*/ 6 h 16"/>
                  <a:gd name="T6" fmla="*/ 10 w 17"/>
                  <a:gd name="T7" fmla="*/ 3 h 16"/>
                  <a:gd name="T8" fmla="*/ 14 w 17"/>
                  <a:gd name="T9" fmla="*/ 0 h 16"/>
                  <a:gd name="T10" fmla="*/ 16 w 17"/>
                  <a:gd name="T11" fmla="*/ 11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1"/>
                    </a:moveTo>
                    <a:lnTo>
                      <a:pt x="3" y="15"/>
                    </a:lnTo>
                    <a:lnTo>
                      <a:pt x="0" y="6"/>
                    </a:lnTo>
                    <a:lnTo>
                      <a:pt x="10" y="3"/>
                    </a:lnTo>
                    <a:lnTo>
                      <a:pt x="14" y="0"/>
                    </a:lnTo>
                    <a:lnTo>
                      <a:pt x="16" y="11"/>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5" name="Freeform 2434">
                <a:extLst>
                  <a:ext uri="{FF2B5EF4-FFF2-40B4-BE49-F238E27FC236}">
                    <a16:creationId xmlns:a16="http://schemas.microsoft.com/office/drawing/2014/main" id="{41DB7CC9-2156-48B9-A287-94D99F3217C3}"/>
                  </a:ext>
                </a:extLst>
              </p:cNvPr>
              <p:cNvSpPr>
                <a:spLocks/>
              </p:cNvSpPr>
              <p:nvPr/>
            </p:nvSpPr>
            <p:spPr bwMode="auto">
              <a:xfrm>
                <a:off x="2265" y="1723"/>
                <a:ext cx="17" cy="15"/>
              </a:xfrm>
              <a:custGeom>
                <a:avLst/>
                <a:gdLst>
                  <a:gd name="T0" fmla="*/ 0 w 17"/>
                  <a:gd name="T1" fmla="*/ 8 h 15"/>
                  <a:gd name="T2" fmla="*/ 16 w 17"/>
                  <a:gd name="T3" fmla="*/ 14 h 15"/>
                  <a:gd name="T4" fmla="*/ 10 w 17"/>
                  <a:gd name="T5" fmla="*/ 4 h 15"/>
                  <a:gd name="T6" fmla="*/ 0 w 17"/>
                  <a:gd name="T7" fmla="*/ 0 h 15"/>
                  <a:gd name="T8" fmla="*/ 0 w 17"/>
                  <a:gd name="T9" fmla="*/ 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8"/>
                    </a:moveTo>
                    <a:lnTo>
                      <a:pt x="16" y="14"/>
                    </a:lnTo>
                    <a:lnTo>
                      <a:pt x="10" y="4"/>
                    </a:lnTo>
                    <a:lnTo>
                      <a:pt x="0" y="0"/>
                    </a:lnTo>
                    <a:lnTo>
                      <a:pt x="0" y="8"/>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6" name="Freeform 2435">
                <a:extLst>
                  <a:ext uri="{FF2B5EF4-FFF2-40B4-BE49-F238E27FC236}">
                    <a16:creationId xmlns:a16="http://schemas.microsoft.com/office/drawing/2014/main" id="{A8549A0F-3F39-4A67-985A-62A863D4B067}"/>
                  </a:ext>
                </a:extLst>
              </p:cNvPr>
              <p:cNvSpPr>
                <a:spLocks/>
              </p:cNvSpPr>
              <p:nvPr/>
            </p:nvSpPr>
            <p:spPr bwMode="auto">
              <a:xfrm>
                <a:off x="2269" y="1725"/>
                <a:ext cx="25" cy="15"/>
              </a:xfrm>
              <a:custGeom>
                <a:avLst/>
                <a:gdLst>
                  <a:gd name="T0" fmla="*/ 24 w 25"/>
                  <a:gd name="T1" fmla="*/ 10 h 15"/>
                  <a:gd name="T2" fmla="*/ 14 w 25"/>
                  <a:gd name="T3" fmla="*/ 14 h 15"/>
                  <a:gd name="T4" fmla="*/ 0 w 25"/>
                  <a:gd name="T5" fmla="*/ 3 h 15"/>
                  <a:gd name="T6" fmla="*/ 13 w 25"/>
                  <a:gd name="T7" fmla="*/ 0 h 15"/>
                  <a:gd name="T8" fmla="*/ 24 w 25"/>
                  <a:gd name="T9" fmla="*/ 10 h 15"/>
                  <a:gd name="T10" fmla="*/ 0 60000 65536"/>
                  <a:gd name="T11" fmla="*/ 0 60000 65536"/>
                  <a:gd name="T12" fmla="*/ 0 60000 65536"/>
                  <a:gd name="T13" fmla="*/ 0 60000 65536"/>
                  <a:gd name="T14" fmla="*/ 0 60000 65536"/>
                  <a:gd name="T15" fmla="*/ 0 w 25"/>
                  <a:gd name="T16" fmla="*/ 0 h 15"/>
                  <a:gd name="T17" fmla="*/ 25 w 25"/>
                  <a:gd name="T18" fmla="*/ 15 h 15"/>
                </a:gdLst>
                <a:ahLst/>
                <a:cxnLst>
                  <a:cxn ang="T10">
                    <a:pos x="T0" y="T1"/>
                  </a:cxn>
                  <a:cxn ang="T11">
                    <a:pos x="T2" y="T3"/>
                  </a:cxn>
                  <a:cxn ang="T12">
                    <a:pos x="T4" y="T5"/>
                  </a:cxn>
                  <a:cxn ang="T13">
                    <a:pos x="T6" y="T7"/>
                  </a:cxn>
                  <a:cxn ang="T14">
                    <a:pos x="T8" y="T9"/>
                  </a:cxn>
                </a:cxnLst>
                <a:rect l="T15" t="T16" r="T17" b="T18"/>
                <a:pathLst>
                  <a:path w="25" h="15">
                    <a:moveTo>
                      <a:pt x="24" y="10"/>
                    </a:moveTo>
                    <a:lnTo>
                      <a:pt x="14" y="14"/>
                    </a:lnTo>
                    <a:lnTo>
                      <a:pt x="0" y="3"/>
                    </a:lnTo>
                    <a:lnTo>
                      <a:pt x="13" y="0"/>
                    </a:lnTo>
                    <a:lnTo>
                      <a:pt x="24" y="1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7" name="Freeform 2436">
                <a:extLst>
                  <a:ext uri="{FF2B5EF4-FFF2-40B4-BE49-F238E27FC236}">
                    <a16:creationId xmlns:a16="http://schemas.microsoft.com/office/drawing/2014/main" id="{7004250D-04E0-4D62-A65B-F0ADA9BF114C}"/>
                  </a:ext>
                </a:extLst>
              </p:cNvPr>
              <p:cNvSpPr>
                <a:spLocks/>
              </p:cNvSpPr>
              <p:nvPr/>
            </p:nvSpPr>
            <p:spPr bwMode="auto">
              <a:xfrm>
                <a:off x="2270" y="1719"/>
                <a:ext cx="17" cy="16"/>
              </a:xfrm>
              <a:custGeom>
                <a:avLst/>
                <a:gdLst>
                  <a:gd name="T0" fmla="*/ 16 w 17"/>
                  <a:gd name="T1" fmla="*/ 11 h 16"/>
                  <a:gd name="T2" fmla="*/ 3 w 17"/>
                  <a:gd name="T3" fmla="*/ 15 h 16"/>
                  <a:gd name="T4" fmla="*/ 0 w 17"/>
                  <a:gd name="T5" fmla="*/ 4 h 16"/>
                  <a:gd name="T6" fmla="*/ 12 w 17"/>
                  <a:gd name="T7" fmla="*/ 0 h 16"/>
                  <a:gd name="T8" fmla="*/ 16 w 17"/>
                  <a:gd name="T9" fmla="*/ 11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1"/>
                    </a:moveTo>
                    <a:lnTo>
                      <a:pt x="3" y="15"/>
                    </a:lnTo>
                    <a:lnTo>
                      <a:pt x="0" y="4"/>
                    </a:lnTo>
                    <a:lnTo>
                      <a:pt x="12" y="0"/>
                    </a:lnTo>
                    <a:lnTo>
                      <a:pt x="16"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8" name="Freeform 2437">
                <a:extLst>
                  <a:ext uri="{FF2B5EF4-FFF2-40B4-BE49-F238E27FC236}">
                    <a16:creationId xmlns:a16="http://schemas.microsoft.com/office/drawing/2014/main" id="{2D51F70E-E631-4673-B74D-696DC290A267}"/>
                  </a:ext>
                </a:extLst>
              </p:cNvPr>
              <p:cNvSpPr>
                <a:spLocks/>
              </p:cNvSpPr>
              <p:nvPr/>
            </p:nvSpPr>
            <p:spPr bwMode="auto">
              <a:xfrm>
                <a:off x="2265" y="1590"/>
                <a:ext cx="27" cy="47"/>
              </a:xfrm>
              <a:custGeom>
                <a:avLst/>
                <a:gdLst>
                  <a:gd name="T0" fmla="*/ 26 w 27"/>
                  <a:gd name="T1" fmla="*/ 0 h 47"/>
                  <a:gd name="T2" fmla="*/ 0 w 27"/>
                  <a:gd name="T3" fmla="*/ 13 h 47"/>
                  <a:gd name="T4" fmla="*/ 0 w 27"/>
                  <a:gd name="T5" fmla="*/ 46 h 47"/>
                  <a:gd name="T6" fmla="*/ 26 w 27"/>
                  <a:gd name="T7" fmla="*/ 33 h 47"/>
                  <a:gd name="T8" fmla="*/ 26 w 27"/>
                  <a:gd name="T9" fmla="*/ 0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0"/>
                    </a:moveTo>
                    <a:lnTo>
                      <a:pt x="0" y="13"/>
                    </a:lnTo>
                    <a:lnTo>
                      <a:pt x="0" y="46"/>
                    </a:lnTo>
                    <a:lnTo>
                      <a:pt x="26" y="33"/>
                    </a:lnTo>
                    <a:lnTo>
                      <a:pt x="26"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9" name="Freeform 2438">
                <a:extLst>
                  <a:ext uri="{FF2B5EF4-FFF2-40B4-BE49-F238E27FC236}">
                    <a16:creationId xmlns:a16="http://schemas.microsoft.com/office/drawing/2014/main" id="{03496206-5211-4E6A-839F-E512F9AEF344}"/>
                  </a:ext>
                </a:extLst>
              </p:cNvPr>
              <p:cNvSpPr>
                <a:spLocks/>
              </p:cNvSpPr>
              <p:nvPr/>
            </p:nvSpPr>
            <p:spPr bwMode="auto">
              <a:xfrm>
                <a:off x="2163" y="1521"/>
                <a:ext cx="136" cy="114"/>
              </a:xfrm>
              <a:custGeom>
                <a:avLst/>
                <a:gdLst>
                  <a:gd name="T0" fmla="*/ 135 w 136"/>
                  <a:gd name="T1" fmla="*/ 41 h 114"/>
                  <a:gd name="T2" fmla="*/ 135 w 136"/>
                  <a:gd name="T3" fmla="*/ 0 h 114"/>
                  <a:gd name="T4" fmla="*/ 0 w 136"/>
                  <a:gd name="T5" fmla="*/ 69 h 114"/>
                  <a:gd name="T6" fmla="*/ 0 w 136"/>
                  <a:gd name="T7" fmla="*/ 113 h 114"/>
                  <a:gd name="T8" fmla="*/ 135 w 136"/>
                  <a:gd name="T9" fmla="*/ 41 h 114"/>
                  <a:gd name="T10" fmla="*/ 0 60000 65536"/>
                  <a:gd name="T11" fmla="*/ 0 60000 65536"/>
                  <a:gd name="T12" fmla="*/ 0 60000 65536"/>
                  <a:gd name="T13" fmla="*/ 0 60000 65536"/>
                  <a:gd name="T14" fmla="*/ 0 60000 65536"/>
                  <a:gd name="T15" fmla="*/ 0 w 136"/>
                  <a:gd name="T16" fmla="*/ 0 h 114"/>
                  <a:gd name="T17" fmla="*/ 136 w 136"/>
                  <a:gd name="T18" fmla="*/ 114 h 114"/>
                </a:gdLst>
                <a:ahLst/>
                <a:cxnLst>
                  <a:cxn ang="T10">
                    <a:pos x="T0" y="T1"/>
                  </a:cxn>
                  <a:cxn ang="T11">
                    <a:pos x="T2" y="T3"/>
                  </a:cxn>
                  <a:cxn ang="T12">
                    <a:pos x="T4" y="T5"/>
                  </a:cxn>
                  <a:cxn ang="T13">
                    <a:pos x="T6" y="T7"/>
                  </a:cxn>
                  <a:cxn ang="T14">
                    <a:pos x="T8" y="T9"/>
                  </a:cxn>
                </a:cxnLst>
                <a:rect l="T15" t="T16" r="T17" b="T18"/>
                <a:pathLst>
                  <a:path w="136" h="114">
                    <a:moveTo>
                      <a:pt x="135" y="41"/>
                    </a:moveTo>
                    <a:lnTo>
                      <a:pt x="135" y="0"/>
                    </a:lnTo>
                    <a:lnTo>
                      <a:pt x="0" y="69"/>
                    </a:lnTo>
                    <a:lnTo>
                      <a:pt x="0" y="113"/>
                    </a:lnTo>
                    <a:lnTo>
                      <a:pt x="135"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0" name="Freeform 2439">
                <a:extLst>
                  <a:ext uri="{FF2B5EF4-FFF2-40B4-BE49-F238E27FC236}">
                    <a16:creationId xmlns:a16="http://schemas.microsoft.com/office/drawing/2014/main" id="{F4103D72-1505-4A59-B31A-3B91492353C2}"/>
                  </a:ext>
                </a:extLst>
              </p:cNvPr>
              <p:cNvSpPr>
                <a:spLocks/>
              </p:cNvSpPr>
              <p:nvPr/>
            </p:nvSpPr>
            <p:spPr bwMode="auto">
              <a:xfrm>
                <a:off x="2031" y="1452"/>
                <a:ext cx="134" cy="114"/>
              </a:xfrm>
              <a:custGeom>
                <a:avLst/>
                <a:gdLst>
                  <a:gd name="T0" fmla="*/ 133 w 134"/>
                  <a:gd name="T1" fmla="*/ 41 h 114"/>
                  <a:gd name="T2" fmla="*/ 133 w 134"/>
                  <a:gd name="T3" fmla="*/ 0 h 114"/>
                  <a:gd name="T4" fmla="*/ 0 w 134"/>
                  <a:gd name="T5" fmla="*/ 69 h 114"/>
                  <a:gd name="T6" fmla="*/ 0 w 134"/>
                  <a:gd name="T7" fmla="*/ 113 h 114"/>
                  <a:gd name="T8" fmla="*/ 133 w 134"/>
                  <a:gd name="T9" fmla="*/ 41 h 114"/>
                  <a:gd name="T10" fmla="*/ 0 60000 65536"/>
                  <a:gd name="T11" fmla="*/ 0 60000 65536"/>
                  <a:gd name="T12" fmla="*/ 0 60000 65536"/>
                  <a:gd name="T13" fmla="*/ 0 60000 65536"/>
                  <a:gd name="T14" fmla="*/ 0 60000 65536"/>
                  <a:gd name="T15" fmla="*/ 0 w 134"/>
                  <a:gd name="T16" fmla="*/ 0 h 114"/>
                  <a:gd name="T17" fmla="*/ 134 w 134"/>
                  <a:gd name="T18" fmla="*/ 114 h 114"/>
                </a:gdLst>
                <a:ahLst/>
                <a:cxnLst>
                  <a:cxn ang="T10">
                    <a:pos x="T0" y="T1"/>
                  </a:cxn>
                  <a:cxn ang="T11">
                    <a:pos x="T2" y="T3"/>
                  </a:cxn>
                  <a:cxn ang="T12">
                    <a:pos x="T4" y="T5"/>
                  </a:cxn>
                  <a:cxn ang="T13">
                    <a:pos x="T6" y="T7"/>
                  </a:cxn>
                  <a:cxn ang="T14">
                    <a:pos x="T8" y="T9"/>
                  </a:cxn>
                </a:cxnLst>
                <a:rect l="T15" t="T16" r="T17" b="T18"/>
                <a:pathLst>
                  <a:path w="134" h="114">
                    <a:moveTo>
                      <a:pt x="133" y="41"/>
                    </a:moveTo>
                    <a:lnTo>
                      <a:pt x="133" y="0"/>
                    </a:lnTo>
                    <a:lnTo>
                      <a:pt x="0" y="69"/>
                    </a:lnTo>
                    <a:lnTo>
                      <a:pt x="0" y="113"/>
                    </a:lnTo>
                    <a:lnTo>
                      <a:pt x="133"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grpSp>
          <p:nvGrpSpPr>
            <p:cNvPr id="82" name="Group 2440">
              <a:extLst>
                <a:ext uri="{FF2B5EF4-FFF2-40B4-BE49-F238E27FC236}">
                  <a16:creationId xmlns:a16="http://schemas.microsoft.com/office/drawing/2014/main" id="{C9E86B3C-13BA-42D2-87D6-751A8ECA1D95}"/>
                </a:ext>
              </a:extLst>
            </p:cNvPr>
            <p:cNvGrpSpPr>
              <a:grpSpLocks/>
            </p:cNvGrpSpPr>
            <p:nvPr/>
          </p:nvGrpSpPr>
          <p:grpSpPr bwMode="auto">
            <a:xfrm>
              <a:off x="9371677" y="4947584"/>
              <a:ext cx="148604" cy="285329"/>
              <a:chOff x="1245" y="1755"/>
              <a:chExt cx="327" cy="403"/>
            </a:xfrm>
          </p:grpSpPr>
          <p:sp>
            <p:nvSpPr>
              <p:cNvPr id="223" name="Freeform 2441">
                <a:extLst>
                  <a:ext uri="{FF2B5EF4-FFF2-40B4-BE49-F238E27FC236}">
                    <a16:creationId xmlns:a16="http://schemas.microsoft.com/office/drawing/2014/main" id="{3E631963-DE18-42DD-9619-7AF59AA62935}"/>
                  </a:ext>
                </a:extLst>
              </p:cNvPr>
              <p:cNvSpPr>
                <a:spLocks/>
              </p:cNvSpPr>
              <p:nvPr/>
            </p:nvSpPr>
            <p:spPr bwMode="auto">
              <a:xfrm>
                <a:off x="1424" y="1755"/>
                <a:ext cx="51" cy="207"/>
              </a:xfrm>
              <a:custGeom>
                <a:avLst/>
                <a:gdLst>
                  <a:gd name="T0" fmla="*/ 0 w 51"/>
                  <a:gd name="T1" fmla="*/ 196 h 207"/>
                  <a:gd name="T2" fmla="*/ 12 w 51"/>
                  <a:gd name="T3" fmla="*/ 1 h 207"/>
                  <a:gd name="T4" fmla="*/ 23 w 51"/>
                  <a:gd name="T5" fmla="*/ 0 h 207"/>
                  <a:gd name="T6" fmla="*/ 33 w 51"/>
                  <a:gd name="T7" fmla="*/ 1 h 207"/>
                  <a:gd name="T8" fmla="*/ 50 w 51"/>
                  <a:gd name="T9" fmla="*/ 196 h 207"/>
                  <a:gd name="T10" fmla="*/ 48 w 51"/>
                  <a:gd name="T11" fmla="*/ 198 h 207"/>
                  <a:gd name="T12" fmla="*/ 45 w 51"/>
                  <a:gd name="T13" fmla="*/ 199 h 207"/>
                  <a:gd name="T14" fmla="*/ 42 w 51"/>
                  <a:gd name="T15" fmla="*/ 201 h 207"/>
                  <a:gd name="T16" fmla="*/ 38 w 51"/>
                  <a:gd name="T17" fmla="*/ 202 h 207"/>
                  <a:gd name="T18" fmla="*/ 34 w 51"/>
                  <a:gd name="T19" fmla="*/ 204 h 207"/>
                  <a:gd name="T20" fmla="*/ 29 w 51"/>
                  <a:gd name="T21" fmla="*/ 205 h 207"/>
                  <a:gd name="T22" fmla="*/ 26 w 51"/>
                  <a:gd name="T23" fmla="*/ 206 h 207"/>
                  <a:gd name="T24" fmla="*/ 23 w 51"/>
                  <a:gd name="T25" fmla="*/ 206 h 207"/>
                  <a:gd name="T26" fmla="*/ 20 w 51"/>
                  <a:gd name="T27" fmla="*/ 206 h 207"/>
                  <a:gd name="T28" fmla="*/ 16 w 51"/>
                  <a:gd name="T29" fmla="*/ 205 h 207"/>
                  <a:gd name="T30" fmla="*/ 14 w 51"/>
                  <a:gd name="T31" fmla="*/ 204 h 207"/>
                  <a:gd name="T32" fmla="*/ 11 w 51"/>
                  <a:gd name="T33" fmla="*/ 204 h 207"/>
                  <a:gd name="T34" fmla="*/ 9 w 51"/>
                  <a:gd name="T35" fmla="*/ 203 h 207"/>
                  <a:gd name="T36" fmla="*/ 7 w 51"/>
                  <a:gd name="T37" fmla="*/ 202 h 207"/>
                  <a:gd name="T38" fmla="*/ 4 w 51"/>
                  <a:gd name="T39" fmla="*/ 201 h 207"/>
                  <a:gd name="T40" fmla="*/ 2 w 51"/>
                  <a:gd name="T41" fmla="*/ 199 h 207"/>
                  <a:gd name="T42" fmla="*/ 1 w 51"/>
                  <a:gd name="T43" fmla="*/ 198 h 207"/>
                  <a:gd name="T44" fmla="*/ 0 w 51"/>
                  <a:gd name="T45" fmla="*/ 196 h 2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207"/>
                  <a:gd name="T71" fmla="*/ 51 w 51"/>
                  <a:gd name="T72" fmla="*/ 207 h 2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207">
                    <a:moveTo>
                      <a:pt x="0" y="196"/>
                    </a:moveTo>
                    <a:lnTo>
                      <a:pt x="12" y="1"/>
                    </a:lnTo>
                    <a:lnTo>
                      <a:pt x="23" y="0"/>
                    </a:lnTo>
                    <a:lnTo>
                      <a:pt x="33" y="1"/>
                    </a:lnTo>
                    <a:lnTo>
                      <a:pt x="50" y="196"/>
                    </a:lnTo>
                    <a:lnTo>
                      <a:pt x="48" y="198"/>
                    </a:lnTo>
                    <a:lnTo>
                      <a:pt x="45" y="199"/>
                    </a:lnTo>
                    <a:lnTo>
                      <a:pt x="42" y="201"/>
                    </a:lnTo>
                    <a:lnTo>
                      <a:pt x="38" y="202"/>
                    </a:lnTo>
                    <a:lnTo>
                      <a:pt x="34" y="204"/>
                    </a:lnTo>
                    <a:lnTo>
                      <a:pt x="29" y="205"/>
                    </a:lnTo>
                    <a:lnTo>
                      <a:pt x="26" y="206"/>
                    </a:lnTo>
                    <a:lnTo>
                      <a:pt x="23" y="206"/>
                    </a:lnTo>
                    <a:lnTo>
                      <a:pt x="20" y="206"/>
                    </a:lnTo>
                    <a:lnTo>
                      <a:pt x="16" y="205"/>
                    </a:lnTo>
                    <a:lnTo>
                      <a:pt x="14" y="204"/>
                    </a:lnTo>
                    <a:lnTo>
                      <a:pt x="11" y="204"/>
                    </a:lnTo>
                    <a:lnTo>
                      <a:pt x="9" y="203"/>
                    </a:lnTo>
                    <a:lnTo>
                      <a:pt x="7" y="202"/>
                    </a:lnTo>
                    <a:lnTo>
                      <a:pt x="4" y="201"/>
                    </a:lnTo>
                    <a:lnTo>
                      <a:pt x="2" y="199"/>
                    </a:lnTo>
                    <a:lnTo>
                      <a:pt x="1" y="198"/>
                    </a:lnTo>
                    <a:lnTo>
                      <a:pt x="0" y="196"/>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4" name="Freeform 2442">
                <a:extLst>
                  <a:ext uri="{FF2B5EF4-FFF2-40B4-BE49-F238E27FC236}">
                    <a16:creationId xmlns:a16="http://schemas.microsoft.com/office/drawing/2014/main" id="{D9FD3381-C71F-4A73-ACDE-3B45D2289A3E}"/>
                  </a:ext>
                </a:extLst>
              </p:cNvPr>
              <p:cNvSpPr>
                <a:spLocks/>
              </p:cNvSpPr>
              <p:nvPr/>
            </p:nvSpPr>
            <p:spPr bwMode="auto">
              <a:xfrm>
                <a:off x="1470" y="1779"/>
                <a:ext cx="52" cy="208"/>
              </a:xfrm>
              <a:custGeom>
                <a:avLst/>
                <a:gdLst>
                  <a:gd name="T0" fmla="*/ 0 w 52"/>
                  <a:gd name="T1" fmla="*/ 197 h 208"/>
                  <a:gd name="T2" fmla="*/ 13 w 52"/>
                  <a:gd name="T3" fmla="*/ 1 h 208"/>
                  <a:gd name="T4" fmla="*/ 23 w 52"/>
                  <a:gd name="T5" fmla="*/ 0 h 208"/>
                  <a:gd name="T6" fmla="*/ 33 w 52"/>
                  <a:gd name="T7" fmla="*/ 1 h 208"/>
                  <a:gd name="T8" fmla="*/ 51 w 52"/>
                  <a:gd name="T9" fmla="*/ 197 h 208"/>
                  <a:gd name="T10" fmla="*/ 48 w 52"/>
                  <a:gd name="T11" fmla="*/ 199 h 208"/>
                  <a:gd name="T12" fmla="*/ 46 w 52"/>
                  <a:gd name="T13" fmla="*/ 200 h 208"/>
                  <a:gd name="T14" fmla="*/ 43 w 52"/>
                  <a:gd name="T15" fmla="*/ 202 h 208"/>
                  <a:gd name="T16" fmla="*/ 39 w 52"/>
                  <a:gd name="T17" fmla="*/ 203 h 208"/>
                  <a:gd name="T18" fmla="*/ 34 w 52"/>
                  <a:gd name="T19" fmla="*/ 205 h 208"/>
                  <a:gd name="T20" fmla="*/ 30 w 52"/>
                  <a:gd name="T21" fmla="*/ 207 h 208"/>
                  <a:gd name="T22" fmla="*/ 27 w 52"/>
                  <a:gd name="T23" fmla="*/ 207 h 208"/>
                  <a:gd name="T24" fmla="*/ 24 w 52"/>
                  <a:gd name="T25" fmla="*/ 207 h 208"/>
                  <a:gd name="T26" fmla="*/ 20 w 52"/>
                  <a:gd name="T27" fmla="*/ 207 h 208"/>
                  <a:gd name="T28" fmla="*/ 17 w 52"/>
                  <a:gd name="T29" fmla="*/ 207 h 208"/>
                  <a:gd name="T30" fmla="*/ 14 w 52"/>
                  <a:gd name="T31" fmla="*/ 206 h 208"/>
                  <a:gd name="T32" fmla="*/ 11 w 52"/>
                  <a:gd name="T33" fmla="*/ 205 h 208"/>
                  <a:gd name="T34" fmla="*/ 10 w 52"/>
                  <a:gd name="T35" fmla="*/ 204 h 208"/>
                  <a:gd name="T36" fmla="*/ 7 w 52"/>
                  <a:gd name="T37" fmla="*/ 203 h 208"/>
                  <a:gd name="T38" fmla="*/ 5 w 52"/>
                  <a:gd name="T39" fmla="*/ 202 h 208"/>
                  <a:gd name="T40" fmla="*/ 2 w 52"/>
                  <a:gd name="T41" fmla="*/ 200 h 208"/>
                  <a:gd name="T42" fmla="*/ 1 w 52"/>
                  <a:gd name="T43" fmla="*/ 199 h 208"/>
                  <a:gd name="T44" fmla="*/ 0 w 52"/>
                  <a:gd name="T45" fmla="*/ 19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08"/>
                  <a:gd name="T71" fmla="*/ 52 w 52"/>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08">
                    <a:moveTo>
                      <a:pt x="0" y="197"/>
                    </a:moveTo>
                    <a:lnTo>
                      <a:pt x="13" y="1"/>
                    </a:lnTo>
                    <a:lnTo>
                      <a:pt x="23" y="0"/>
                    </a:lnTo>
                    <a:lnTo>
                      <a:pt x="33" y="1"/>
                    </a:lnTo>
                    <a:lnTo>
                      <a:pt x="51" y="197"/>
                    </a:lnTo>
                    <a:lnTo>
                      <a:pt x="48" y="199"/>
                    </a:lnTo>
                    <a:lnTo>
                      <a:pt x="46" y="200"/>
                    </a:lnTo>
                    <a:lnTo>
                      <a:pt x="43" y="202"/>
                    </a:lnTo>
                    <a:lnTo>
                      <a:pt x="39" y="203"/>
                    </a:lnTo>
                    <a:lnTo>
                      <a:pt x="34" y="205"/>
                    </a:lnTo>
                    <a:lnTo>
                      <a:pt x="30" y="207"/>
                    </a:lnTo>
                    <a:lnTo>
                      <a:pt x="27" y="207"/>
                    </a:lnTo>
                    <a:lnTo>
                      <a:pt x="24" y="207"/>
                    </a:lnTo>
                    <a:lnTo>
                      <a:pt x="20" y="207"/>
                    </a:lnTo>
                    <a:lnTo>
                      <a:pt x="17" y="207"/>
                    </a:lnTo>
                    <a:lnTo>
                      <a:pt x="14" y="206"/>
                    </a:lnTo>
                    <a:lnTo>
                      <a:pt x="11" y="205"/>
                    </a:lnTo>
                    <a:lnTo>
                      <a:pt x="10" y="204"/>
                    </a:lnTo>
                    <a:lnTo>
                      <a:pt x="7" y="203"/>
                    </a:lnTo>
                    <a:lnTo>
                      <a:pt x="5" y="202"/>
                    </a:lnTo>
                    <a:lnTo>
                      <a:pt x="2" y="200"/>
                    </a:lnTo>
                    <a:lnTo>
                      <a:pt x="1" y="199"/>
                    </a:lnTo>
                    <a:lnTo>
                      <a:pt x="0" y="197"/>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5" name="Freeform 2443">
                <a:extLst>
                  <a:ext uri="{FF2B5EF4-FFF2-40B4-BE49-F238E27FC236}">
                    <a16:creationId xmlns:a16="http://schemas.microsoft.com/office/drawing/2014/main" id="{4B15BABA-37DC-4ADC-80FD-47AA4615B1BF}"/>
                  </a:ext>
                </a:extLst>
              </p:cNvPr>
              <p:cNvSpPr>
                <a:spLocks/>
              </p:cNvSpPr>
              <p:nvPr/>
            </p:nvSpPr>
            <p:spPr bwMode="auto">
              <a:xfrm>
                <a:off x="1445" y="1755"/>
                <a:ext cx="28" cy="207"/>
              </a:xfrm>
              <a:custGeom>
                <a:avLst/>
                <a:gdLst>
                  <a:gd name="T0" fmla="*/ 5 w 28"/>
                  <a:gd name="T1" fmla="*/ 206 h 207"/>
                  <a:gd name="T2" fmla="*/ 8 w 28"/>
                  <a:gd name="T3" fmla="*/ 206 h 207"/>
                  <a:gd name="T4" fmla="*/ 11 w 28"/>
                  <a:gd name="T5" fmla="*/ 205 h 207"/>
                  <a:gd name="T6" fmla="*/ 14 w 28"/>
                  <a:gd name="T7" fmla="*/ 204 h 207"/>
                  <a:gd name="T8" fmla="*/ 16 w 28"/>
                  <a:gd name="T9" fmla="*/ 204 h 207"/>
                  <a:gd name="T10" fmla="*/ 20 w 28"/>
                  <a:gd name="T11" fmla="*/ 202 h 207"/>
                  <a:gd name="T12" fmla="*/ 21 w 28"/>
                  <a:gd name="T13" fmla="*/ 202 h 207"/>
                  <a:gd name="T14" fmla="*/ 23 w 28"/>
                  <a:gd name="T15" fmla="*/ 201 h 207"/>
                  <a:gd name="T16" fmla="*/ 24 w 28"/>
                  <a:gd name="T17" fmla="*/ 199 h 207"/>
                  <a:gd name="T18" fmla="*/ 26 w 28"/>
                  <a:gd name="T19" fmla="*/ 198 h 207"/>
                  <a:gd name="T20" fmla="*/ 27 w 28"/>
                  <a:gd name="T21" fmla="*/ 196 h 207"/>
                  <a:gd name="T22" fmla="*/ 10 w 28"/>
                  <a:gd name="T23" fmla="*/ 1 h 207"/>
                  <a:gd name="T24" fmla="*/ 0 w 28"/>
                  <a:gd name="T25" fmla="*/ 0 h 207"/>
                  <a:gd name="T26" fmla="*/ 0 w 28"/>
                  <a:gd name="T27" fmla="*/ 206 h 207"/>
                  <a:gd name="T28" fmla="*/ 5 w 28"/>
                  <a:gd name="T29" fmla="*/ 206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7"/>
                  <a:gd name="T47" fmla="*/ 28 w 28"/>
                  <a:gd name="T48" fmla="*/ 207 h 2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7">
                    <a:moveTo>
                      <a:pt x="5" y="206"/>
                    </a:moveTo>
                    <a:lnTo>
                      <a:pt x="8" y="206"/>
                    </a:lnTo>
                    <a:lnTo>
                      <a:pt x="11" y="205"/>
                    </a:lnTo>
                    <a:lnTo>
                      <a:pt x="14" y="204"/>
                    </a:lnTo>
                    <a:lnTo>
                      <a:pt x="16" y="204"/>
                    </a:lnTo>
                    <a:lnTo>
                      <a:pt x="20" y="202"/>
                    </a:lnTo>
                    <a:lnTo>
                      <a:pt x="21" y="202"/>
                    </a:lnTo>
                    <a:lnTo>
                      <a:pt x="23" y="201"/>
                    </a:lnTo>
                    <a:lnTo>
                      <a:pt x="24" y="199"/>
                    </a:lnTo>
                    <a:lnTo>
                      <a:pt x="26" y="198"/>
                    </a:lnTo>
                    <a:lnTo>
                      <a:pt x="27" y="196"/>
                    </a:lnTo>
                    <a:lnTo>
                      <a:pt x="10" y="1"/>
                    </a:lnTo>
                    <a:lnTo>
                      <a:pt x="0" y="0"/>
                    </a:lnTo>
                    <a:lnTo>
                      <a:pt x="0" y="206"/>
                    </a:lnTo>
                    <a:lnTo>
                      <a:pt x="5" y="206"/>
                    </a:lnTo>
                  </a:path>
                </a:pathLst>
              </a:custGeom>
              <a:solidFill>
                <a:srgbClr val="9966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6" name="Freeform 2444">
                <a:extLst>
                  <a:ext uri="{FF2B5EF4-FFF2-40B4-BE49-F238E27FC236}">
                    <a16:creationId xmlns:a16="http://schemas.microsoft.com/office/drawing/2014/main" id="{6F24A3AD-38AA-4D69-82F0-861BFC1529C6}"/>
                  </a:ext>
                </a:extLst>
              </p:cNvPr>
              <p:cNvSpPr>
                <a:spLocks/>
              </p:cNvSpPr>
              <p:nvPr/>
            </p:nvSpPr>
            <p:spPr bwMode="auto">
              <a:xfrm>
                <a:off x="1423" y="1975"/>
                <a:ext cx="149" cy="146"/>
              </a:xfrm>
              <a:custGeom>
                <a:avLst/>
                <a:gdLst>
                  <a:gd name="T0" fmla="*/ 148 w 149"/>
                  <a:gd name="T1" fmla="*/ 0 h 146"/>
                  <a:gd name="T2" fmla="*/ 0 w 149"/>
                  <a:gd name="T3" fmla="*/ 77 h 146"/>
                  <a:gd name="T4" fmla="*/ 0 w 149"/>
                  <a:gd name="T5" fmla="*/ 145 h 146"/>
                  <a:gd name="T6" fmla="*/ 148 w 149"/>
                  <a:gd name="T7" fmla="*/ 67 h 146"/>
                  <a:gd name="T8" fmla="*/ 148 w 149"/>
                  <a:gd name="T9" fmla="*/ 0 h 146"/>
                  <a:gd name="T10" fmla="*/ 0 60000 65536"/>
                  <a:gd name="T11" fmla="*/ 0 60000 65536"/>
                  <a:gd name="T12" fmla="*/ 0 60000 65536"/>
                  <a:gd name="T13" fmla="*/ 0 60000 65536"/>
                  <a:gd name="T14" fmla="*/ 0 60000 65536"/>
                  <a:gd name="T15" fmla="*/ 0 w 149"/>
                  <a:gd name="T16" fmla="*/ 0 h 146"/>
                  <a:gd name="T17" fmla="*/ 149 w 149"/>
                  <a:gd name="T18" fmla="*/ 146 h 146"/>
                </a:gdLst>
                <a:ahLst/>
                <a:cxnLst>
                  <a:cxn ang="T10">
                    <a:pos x="T0" y="T1"/>
                  </a:cxn>
                  <a:cxn ang="T11">
                    <a:pos x="T2" y="T3"/>
                  </a:cxn>
                  <a:cxn ang="T12">
                    <a:pos x="T4" y="T5"/>
                  </a:cxn>
                  <a:cxn ang="T13">
                    <a:pos x="T6" y="T7"/>
                  </a:cxn>
                  <a:cxn ang="T14">
                    <a:pos x="T8" y="T9"/>
                  </a:cxn>
                </a:cxnLst>
                <a:rect l="T15" t="T16" r="T17" b="T18"/>
                <a:pathLst>
                  <a:path w="149" h="146">
                    <a:moveTo>
                      <a:pt x="148" y="0"/>
                    </a:moveTo>
                    <a:lnTo>
                      <a:pt x="0" y="77"/>
                    </a:lnTo>
                    <a:lnTo>
                      <a:pt x="0" y="145"/>
                    </a:lnTo>
                    <a:lnTo>
                      <a:pt x="148" y="67"/>
                    </a:lnTo>
                    <a:lnTo>
                      <a:pt x="148"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7" name="Freeform 2445">
                <a:extLst>
                  <a:ext uri="{FF2B5EF4-FFF2-40B4-BE49-F238E27FC236}">
                    <a16:creationId xmlns:a16="http://schemas.microsoft.com/office/drawing/2014/main" id="{E7AE5F85-CF91-47EC-92A2-82FF8589F01F}"/>
                  </a:ext>
                </a:extLst>
              </p:cNvPr>
              <p:cNvSpPr>
                <a:spLocks/>
              </p:cNvSpPr>
              <p:nvPr/>
            </p:nvSpPr>
            <p:spPr bwMode="auto">
              <a:xfrm>
                <a:off x="1246" y="1957"/>
                <a:ext cx="178" cy="163"/>
              </a:xfrm>
              <a:custGeom>
                <a:avLst/>
                <a:gdLst>
                  <a:gd name="T0" fmla="*/ 0 w 178"/>
                  <a:gd name="T1" fmla="*/ 0 h 163"/>
                  <a:gd name="T2" fmla="*/ 177 w 178"/>
                  <a:gd name="T3" fmla="*/ 94 h 163"/>
                  <a:gd name="T4" fmla="*/ 177 w 178"/>
                  <a:gd name="T5" fmla="*/ 162 h 163"/>
                  <a:gd name="T6" fmla="*/ 0 w 178"/>
                  <a:gd name="T7" fmla="*/ 67 h 163"/>
                  <a:gd name="T8" fmla="*/ 0 w 178"/>
                  <a:gd name="T9" fmla="*/ 0 h 163"/>
                  <a:gd name="T10" fmla="*/ 0 60000 65536"/>
                  <a:gd name="T11" fmla="*/ 0 60000 65536"/>
                  <a:gd name="T12" fmla="*/ 0 60000 65536"/>
                  <a:gd name="T13" fmla="*/ 0 60000 65536"/>
                  <a:gd name="T14" fmla="*/ 0 60000 65536"/>
                  <a:gd name="T15" fmla="*/ 0 w 178"/>
                  <a:gd name="T16" fmla="*/ 0 h 163"/>
                  <a:gd name="T17" fmla="*/ 178 w 178"/>
                  <a:gd name="T18" fmla="*/ 163 h 163"/>
                </a:gdLst>
                <a:ahLst/>
                <a:cxnLst>
                  <a:cxn ang="T10">
                    <a:pos x="T0" y="T1"/>
                  </a:cxn>
                  <a:cxn ang="T11">
                    <a:pos x="T2" y="T3"/>
                  </a:cxn>
                  <a:cxn ang="T12">
                    <a:pos x="T4" y="T5"/>
                  </a:cxn>
                  <a:cxn ang="T13">
                    <a:pos x="T6" y="T7"/>
                  </a:cxn>
                  <a:cxn ang="T14">
                    <a:pos x="T8" y="T9"/>
                  </a:cxn>
                </a:cxnLst>
                <a:rect l="T15" t="T16" r="T17" b="T18"/>
                <a:pathLst>
                  <a:path w="178" h="163">
                    <a:moveTo>
                      <a:pt x="0" y="0"/>
                    </a:moveTo>
                    <a:lnTo>
                      <a:pt x="177" y="94"/>
                    </a:lnTo>
                    <a:lnTo>
                      <a:pt x="177" y="162"/>
                    </a:lnTo>
                    <a:lnTo>
                      <a:pt x="0" y="67"/>
                    </a:lnTo>
                    <a:lnTo>
                      <a:pt x="0" y="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8" name="Freeform 2446">
                <a:extLst>
                  <a:ext uri="{FF2B5EF4-FFF2-40B4-BE49-F238E27FC236}">
                    <a16:creationId xmlns:a16="http://schemas.microsoft.com/office/drawing/2014/main" id="{C24B1F21-B1D5-49B7-9036-6312A248599C}"/>
                  </a:ext>
                </a:extLst>
              </p:cNvPr>
              <p:cNvSpPr>
                <a:spLocks/>
              </p:cNvSpPr>
              <p:nvPr/>
            </p:nvSpPr>
            <p:spPr bwMode="auto">
              <a:xfrm>
                <a:off x="1246" y="1880"/>
                <a:ext cx="326" cy="172"/>
              </a:xfrm>
              <a:custGeom>
                <a:avLst/>
                <a:gdLst>
                  <a:gd name="T0" fmla="*/ 325 w 326"/>
                  <a:gd name="T1" fmla="*/ 94 h 172"/>
                  <a:gd name="T2" fmla="*/ 178 w 326"/>
                  <a:gd name="T3" fmla="*/ 171 h 172"/>
                  <a:gd name="T4" fmla="*/ 0 w 326"/>
                  <a:gd name="T5" fmla="*/ 76 h 172"/>
                  <a:gd name="T6" fmla="*/ 146 w 326"/>
                  <a:gd name="T7" fmla="*/ 0 h 172"/>
                  <a:gd name="T8" fmla="*/ 325 w 326"/>
                  <a:gd name="T9" fmla="*/ 94 h 172"/>
                  <a:gd name="T10" fmla="*/ 0 60000 65536"/>
                  <a:gd name="T11" fmla="*/ 0 60000 65536"/>
                  <a:gd name="T12" fmla="*/ 0 60000 65536"/>
                  <a:gd name="T13" fmla="*/ 0 60000 65536"/>
                  <a:gd name="T14" fmla="*/ 0 60000 65536"/>
                  <a:gd name="T15" fmla="*/ 0 w 326"/>
                  <a:gd name="T16" fmla="*/ 0 h 172"/>
                  <a:gd name="T17" fmla="*/ 326 w 326"/>
                  <a:gd name="T18" fmla="*/ 172 h 172"/>
                </a:gdLst>
                <a:ahLst/>
                <a:cxnLst>
                  <a:cxn ang="T10">
                    <a:pos x="T0" y="T1"/>
                  </a:cxn>
                  <a:cxn ang="T11">
                    <a:pos x="T2" y="T3"/>
                  </a:cxn>
                  <a:cxn ang="T12">
                    <a:pos x="T4" y="T5"/>
                  </a:cxn>
                  <a:cxn ang="T13">
                    <a:pos x="T6" y="T7"/>
                  </a:cxn>
                  <a:cxn ang="T14">
                    <a:pos x="T8" y="T9"/>
                  </a:cxn>
                </a:cxnLst>
                <a:rect l="T15" t="T16" r="T17" b="T18"/>
                <a:pathLst>
                  <a:path w="326" h="172">
                    <a:moveTo>
                      <a:pt x="325" y="94"/>
                    </a:moveTo>
                    <a:lnTo>
                      <a:pt x="178" y="171"/>
                    </a:lnTo>
                    <a:lnTo>
                      <a:pt x="0" y="76"/>
                    </a:lnTo>
                    <a:lnTo>
                      <a:pt x="146" y="0"/>
                    </a:lnTo>
                    <a:lnTo>
                      <a:pt x="325" y="94"/>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9" name="Freeform 2447">
                <a:extLst>
                  <a:ext uri="{FF2B5EF4-FFF2-40B4-BE49-F238E27FC236}">
                    <a16:creationId xmlns:a16="http://schemas.microsoft.com/office/drawing/2014/main" id="{12C98D96-3329-479C-B355-55829DC9EE2A}"/>
                  </a:ext>
                </a:extLst>
              </p:cNvPr>
              <p:cNvSpPr>
                <a:spLocks/>
              </p:cNvSpPr>
              <p:nvPr/>
            </p:nvSpPr>
            <p:spPr bwMode="auto">
              <a:xfrm>
                <a:off x="1310" y="1967"/>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0" name="Freeform 2448">
                <a:extLst>
                  <a:ext uri="{FF2B5EF4-FFF2-40B4-BE49-F238E27FC236}">
                    <a16:creationId xmlns:a16="http://schemas.microsoft.com/office/drawing/2014/main" id="{A93714D4-7125-4F7E-81F2-30A5B74F0517}"/>
                  </a:ext>
                </a:extLst>
              </p:cNvPr>
              <p:cNvSpPr>
                <a:spLocks/>
              </p:cNvSpPr>
              <p:nvPr/>
            </p:nvSpPr>
            <p:spPr bwMode="auto">
              <a:xfrm>
                <a:off x="1433" y="2052"/>
                <a:ext cx="26" cy="47"/>
              </a:xfrm>
              <a:custGeom>
                <a:avLst/>
                <a:gdLst>
                  <a:gd name="T0" fmla="*/ 25 w 26"/>
                  <a:gd name="T1" fmla="*/ 0 h 47"/>
                  <a:gd name="T2" fmla="*/ 0 w 26"/>
                  <a:gd name="T3" fmla="*/ 13 h 47"/>
                  <a:gd name="T4" fmla="*/ 0 w 26"/>
                  <a:gd name="T5" fmla="*/ 46 h 47"/>
                  <a:gd name="T6" fmla="*/ 25 w 26"/>
                  <a:gd name="T7" fmla="*/ 33 h 47"/>
                  <a:gd name="T8" fmla="*/ 25 w 26"/>
                  <a:gd name="T9" fmla="*/ 0 h 47"/>
                  <a:gd name="T10" fmla="*/ 0 60000 65536"/>
                  <a:gd name="T11" fmla="*/ 0 60000 65536"/>
                  <a:gd name="T12" fmla="*/ 0 60000 65536"/>
                  <a:gd name="T13" fmla="*/ 0 60000 65536"/>
                  <a:gd name="T14" fmla="*/ 0 60000 65536"/>
                  <a:gd name="T15" fmla="*/ 0 w 26"/>
                  <a:gd name="T16" fmla="*/ 0 h 47"/>
                  <a:gd name="T17" fmla="*/ 26 w 26"/>
                  <a:gd name="T18" fmla="*/ 47 h 47"/>
                </a:gdLst>
                <a:ahLst/>
                <a:cxnLst>
                  <a:cxn ang="T10">
                    <a:pos x="T0" y="T1"/>
                  </a:cxn>
                  <a:cxn ang="T11">
                    <a:pos x="T2" y="T3"/>
                  </a:cxn>
                  <a:cxn ang="T12">
                    <a:pos x="T4" y="T5"/>
                  </a:cxn>
                  <a:cxn ang="T13">
                    <a:pos x="T6" y="T7"/>
                  </a:cxn>
                  <a:cxn ang="T14">
                    <a:pos x="T8" y="T9"/>
                  </a:cxn>
                </a:cxnLst>
                <a:rect l="T15" t="T16" r="T17" b="T18"/>
                <a:pathLst>
                  <a:path w="26" h="47">
                    <a:moveTo>
                      <a:pt x="25" y="0"/>
                    </a:moveTo>
                    <a:lnTo>
                      <a:pt x="0" y="13"/>
                    </a:lnTo>
                    <a:lnTo>
                      <a:pt x="0" y="46"/>
                    </a:lnTo>
                    <a:lnTo>
                      <a:pt x="25" y="33"/>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1" name="Freeform 2449">
                <a:extLst>
                  <a:ext uri="{FF2B5EF4-FFF2-40B4-BE49-F238E27FC236}">
                    <a16:creationId xmlns:a16="http://schemas.microsoft.com/office/drawing/2014/main" id="{BAA1E555-3684-48CB-A172-910CC37E662E}"/>
                  </a:ext>
                </a:extLst>
              </p:cNvPr>
              <p:cNvSpPr>
                <a:spLocks/>
              </p:cNvSpPr>
              <p:nvPr/>
            </p:nvSpPr>
            <p:spPr bwMode="auto">
              <a:xfrm>
                <a:off x="1261" y="2034"/>
                <a:ext cx="86" cy="79"/>
              </a:xfrm>
              <a:custGeom>
                <a:avLst/>
                <a:gdLst>
                  <a:gd name="T0" fmla="*/ 0 w 86"/>
                  <a:gd name="T1" fmla="*/ 0 h 79"/>
                  <a:gd name="T2" fmla="*/ 85 w 86"/>
                  <a:gd name="T3" fmla="*/ 46 h 79"/>
                  <a:gd name="T4" fmla="*/ 85 w 86"/>
                  <a:gd name="T5" fmla="*/ 78 h 79"/>
                  <a:gd name="T6" fmla="*/ 0 w 86"/>
                  <a:gd name="T7" fmla="*/ 32 h 79"/>
                  <a:gd name="T8" fmla="*/ 0 w 86"/>
                  <a:gd name="T9" fmla="*/ 0 h 79"/>
                  <a:gd name="T10" fmla="*/ 0 60000 65536"/>
                  <a:gd name="T11" fmla="*/ 0 60000 65536"/>
                  <a:gd name="T12" fmla="*/ 0 60000 65536"/>
                  <a:gd name="T13" fmla="*/ 0 60000 65536"/>
                  <a:gd name="T14" fmla="*/ 0 60000 65536"/>
                  <a:gd name="T15" fmla="*/ 0 w 86"/>
                  <a:gd name="T16" fmla="*/ 0 h 79"/>
                  <a:gd name="T17" fmla="*/ 86 w 86"/>
                  <a:gd name="T18" fmla="*/ 79 h 79"/>
                </a:gdLst>
                <a:ahLst/>
                <a:cxnLst>
                  <a:cxn ang="T10">
                    <a:pos x="T0" y="T1"/>
                  </a:cxn>
                  <a:cxn ang="T11">
                    <a:pos x="T2" y="T3"/>
                  </a:cxn>
                  <a:cxn ang="T12">
                    <a:pos x="T4" y="T5"/>
                  </a:cxn>
                  <a:cxn ang="T13">
                    <a:pos x="T6" y="T7"/>
                  </a:cxn>
                  <a:cxn ang="T14">
                    <a:pos x="T8" y="T9"/>
                  </a:cxn>
                </a:cxnLst>
                <a:rect l="T15" t="T16" r="T17" b="T18"/>
                <a:pathLst>
                  <a:path w="86" h="79">
                    <a:moveTo>
                      <a:pt x="0" y="0"/>
                    </a:moveTo>
                    <a:lnTo>
                      <a:pt x="85" y="46"/>
                    </a:lnTo>
                    <a:lnTo>
                      <a:pt x="85" y="78"/>
                    </a:lnTo>
                    <a:lnTo>
                      <a:pt x="0" y="32"/>
                    </a:lnTo>
                    <a:lnTo>
                      <a:pt x="0" y="0"/>
                    </a:lnTo>
                  </a:path>
                </a:pathLst>
              </a:custGeom>
              <a:solidFill>
                <a:srgbClr val="FF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2" name="Freeform 2450">
                <a:extLst>
                  <a:ext uri="{FF2B5EF4-FFF2-40B4-BE49-F238E27FC236}">
                    <a16:creationId xmlns:a16="http://schemas.microsoft.com/office/drawing/2014/main" id="{4731BDAB-6CC2-4133-B1A1-0D71CFC5333D}"/>
                  </a:ext>
                </a:extLst>
              </p:cNvPr>
              <p:cNvSpPr>
                <a:spLocks/>
              </p:cNvSpPr>
              <p:nvPr/>
            </p:nvSpPr>
            <p:spPr bwMode="auto">
              <a:xfrm>
                <a:off x="1346" y="2064"/>
                <a:ext cx="33" cy="50"/>
              </a:xfrm>
              <a:custGeom>
                <a:avLst/>
                <a:gdLst>
                  <a:gd name="T0" fmla="*/ 32 w 33"/>
                  <a:gd name="T1" fmla="*/ 0 h 50"/>
                  <a:gd name="T2" fmla="*/ 0 w 33"/>
                  <a:gd name="T3" fmla="*/ 16 h 50"/>
                  <a:gd name="T4" fmla="*/ 0 w 33"/>
                  <a:gd name="T5" fmla="*/ 49 h 50"/>
                  <a:gd name="T6" fmla="*/ 32 w 33"/>
                  <a:gd name="T7" fmla="*/ 32 h 50"/>
                  <a:gd name="T8" fmla="*/ 32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2" y="0"/>
                    </a:moveTo>
                    <a:lnTo>
                      <a:pt x="0" y="16"/>
                    </a:lnTo>
                    <a:lnTo>
                      <a:pt x="0" y="49"/>
                    </a:lnTo>
                    <a:lnTo>
                      <a:pt x="32" y="32"/>
                    </a:lnTo>
                    <a:lnTo>
                      <a:pt x="32" y="0"/>
                    </a:lnTo>
                  </a:path>
                </a:pathLst>
              </a:custGeom>
              <a:solidFill>
                <a:srgbClr val="FF33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3" name="Freeform 2451">
                <a:extLst>
                  <a:ext uri="{FF2B5EF4-FFF2-40B4-BE49-F238E27FC236}">
                    <a16:creationId xmlns:a16="http://schemas.microsoft.com/office/drawing/2014/main" id="{C46075C5-21B8-409F-B654-DAC4DD2F2D27}"/>
                  </a:ext>
                </a:extLst>
              </p:cNvPr>
              <p:cNvSpPr>
                <a:spLocks/>
              </p:cNvSpPr>
              <p:nvPr/>
            </p:nvSpPr>
            <p:spPr bwMode="auto">
              <a:xfrm>
                <a:off x="1261" y="2019"/>
                <a:ext cx="117" cy="63"/>
              </a:xfrm>
              <a:custGeom>
                <a:avLst/>
                <a:gdLst>
                  <a:gd name="T0" fmla="*/ 116 w 117"/>
                  <a:gd name="T1" fmla="*/ 46 h 63"/>
                  <a:gd name="T2" fmla="*/ 84 w 117"/>
                  <a:gd name="T3" fmla="*/ 62 h 63"/>
                  <a:gd name="T4" fmla="*/ 0 w 117"/>
                  <a:gd name="T5" fmla="*/ 16 h 63"/>
                  <a:gd name="T6" fmla="*/ 30 w 117"/>
                  <a:gd name="T7" fmla="*/ 0 h 63"/>
                  <a:gd name="T8" fmla="*/ 116 w 117"/>
                  <a:gd name="T9" fmla="*/ 46 h 63"/>
                  <a:gd name="T10" fmla="*/ 0 60000 65536"/>
                  <a:gd name="T11" fmla="*/ 0 60000 65536"/>
                  <a:gd name="T12" fmla="*/ 0 60000 65536"/>
                  <a:gd name="T13" fmla="*/ 0 60000 65536"/>
                  <a:gd name="T14" fmla="*/ 0 60000 65536"/>
                  <a:gd name="T15" fmla="*/ 0 w 117"/>
                  <a:gd name="T16" fmla="*/ 0 h 63"/>
                  <a:gd name="T17" fmla="*/ 117 w 117"/>
                  <a:gd name="T18" fmla="*/ 63 h 63"/>
                </a:gdLst>
                <a:ahLst/>
                <a:cxnLst>
                  <a:cxn ang="T10">
                    <a:pos x="T0" y="T1"/>
                  </a:cxn>
                  <a:cxn ang="T11">
                    <a:pos x="T2" y="T3"/>
                  </a:cxn>
                  <a:cxn ang="T12">
                    <a:pos x="T4" y="T5"/>
                  </a:cxn>
                  <a:cxn ang="T13">
                    <a:pos x="T6" y="T7"/>
                  </a:cxn>
                  <a:cxn ang="T14">
                    <a:pos x="T8" y="T9"/>
                  </a:cxn>
                </a:cxnLst>
                <a:rect l="T15" t="T16" r="T17" b="T18"/>
                <a:pathLst>
                  <a:path w="117" h="63">
                    <a:moveTo>
                      <a:pt x="116" y="46"/>
                    </a:moveTo>
                    <a:lnTo>
                      <a:pt x="84" y="62"/>
                    </a:lnTo>
                    <a:lnTo>
                      <a:pt x="0" y="16"/>
                    </a:lnTo>
                    <a:lnTo>
                      <a:pt x="30" y="0"/>
                    </a:lnTo>
                    <a:lnTo>
                      <a:pt x="116" y="46"/>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4" name="Freeform 2452">
                <a:extLst>
                  <a:ext uri="{FF2B5EF4-FFF2-40B4-BE49-F238E27FC236}">
                    <a16:creationId xmlns:a16="http://schemas.microsoft.com/office/drawing/2014/main" id="{1AD9F724-5B01-47AC-A8D3-0D217D519C8F}"/>
                  </a:ext>
                </a:extLst>
              </p:cNvPr>
              <p:cNvSpPr>
                <a:spLocks/>
              </p:cNvSpPr>
              <p:nvPr/>
            </p:nvSpPr>
            <p:spPr bwMode="auto">
              <a:xfrm>
                <a:off x="1481" y="2028"/>
                <a:ext cx="26" cy="49"/>
              </a:xfrm>
              <a:custGeom>
                <a:avLst/>
                <a:gdLst>
                  <a:gd name="T0" fmla="*/ 25 w 26"/>
                  <a:gd name="T1" fmla="*/ 0 h 49"/>
                  <a:gd name="T2" fmla="*/ 0 w 26"/>
                  <a:gd name="T3" fmla="*/ 13 h 49"/>
                  <a:gd name="T4" fmla="*/ 0 w 26"/>
                  <a:gd name="T5" fmla="*/ 48 h 49"/>
                  <a:gd name="T6" fmla="*/ 25 w 26"/>
                  <a:gd name="T7" fmla="*/ 34 h 49"/>
                  <a:gd name="T8" fmla="*/ 25 w 26"/>
                  <a:gd name="T9" fmla="*/ 0 h 49"/>
                  <a:gd name="T10" fmla="*/ 0 60000 65536"/>
                  <a:gd name="T11" fmla="*/ 0 60000 65536"/>
                  <a:gd name="T12" fmla="*/ 0 60000 65536"/>
                  <a:gd name="T13" fmla="*/ 0 60000 65536"/>
                  <a:gd name="T14" fmla="*/ 0 60000 65536"/>
                  <a:gd name="T15" fmla="*/ 0 w 26"/>
                  <a:gd name="T16" fmla="*/ 0 h 49"/>
                  <a:gd name="T17" fmla="*/ 26 w 26"/>
                  <a:gd name="T18" fmla="*/ 49 h 49"/>
                </a:gdLst>
                <a:ahLst/>
                <a:cxnLst>
                  <a:cxn ang="T10">
                    <a:pos x="T0" y="T1"/>
                  </a:cxn>
                  <a:cxn ang="T11">
                    <a:pos x="T2" y="T3"/>
                  </a:cxn>
                  <a:cxn ang="T12">
                    <a:pos x="T4" y="T5"/>
                  </a:cxn>
                  <a:cxn ang="T13">
                    <a:pos x="T6" y="T7"/>
                  </a:cxn>
                  <a:cxn ang="T14">
                    <a:pos x="T8" y="T9"/>
                  </a:cxn>
                </a:cxnLst>
                <a:rect l="T15" t="T16" r="T17" b="T18"/>
                <a:pathLst>
                  <a:path w="26" h="49">
                    <a:moveTo>
                      <a:pt x="25" y="0"/>
                    </a:moveTo>
                    <a:lnTo>
                      <a:pt x="0" y="13"/>
                    </a:lnTo>
                    <a:lnTo>
                      <a:pt x="0" y="48"/>
                    </a:lnTo>
                    <a:lnTo>
                      <a:pt x="25" y="34"/>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5" name="Freeform 2453">
                <a:extLst>
                  <a:ext uri="{FF2B5EF4-FFF2-40B4-BE49-F238E27FC236}">
                    <a16:creationId xmlns:a16="http://schemas.microsoft.com/office/drawing/2014/main" id="{07DFE3BC-58B0-4787-A63C-01867109CF81}"/>
                  </a:ext>
                </a:extLst>
              </p:cNvPr>
              <p:cNvSpPr>
                <a:spLocks/>
              </p:cNvSpPr>
              <p:nvPr/>
            </p:nvSpPr>
            <p:spPr bwMode="auto">
              <a:xfrm>
                <a:off x="1245" y="1930"/>
                <a:ext cx="48" cy="53"/>
              </a:xfrm>
              <a:custGeom>
                <a:avLst/>
                <a:gdLst>
                  <a:gd name="T0" fmla="*/ 47 w 48"/>
                  <a:gd name="T1" fmla="*/ 0 h 53"/>
                  <a:gd name="T2" fmla="*/ 47 w 48"/>
                  <a:gd name="T3" fmla="*/ 52 h 53"/>
                  <a:gd name="T4" fmla="*/ 0 w 48"/>
                  <a:gd name="T5" fmla="*/ 26 h 53"/>
                  <a:gd name="T6" fmla="*/ 47 w 48"/>
                  <a:gd name="T7" fmla="*/ 0 h 53"/>
                  <a:gd name="T8" fmla="*/ 0 60000 65536"/>
                  <a:gd name="T9" fmla="*/ 0 60000 65536"/>
                  <a:gd name="T10" fmla="*/ 0 60000 65536"/>
                  <a:gd name="T11" fmla="*/ 0 60000 65536"/>
                  <a:gd name="T12" fmla="*/ 0 w 48"/>
                  <a:gd name="T13" fmla="*/ 0 h 53"/>
                  <a:gd name="T14" fmla="*/ 48 w 48"/>
                  <a:gd name="T15" fmla="*/ 53 h 53"/>
                </a:gdLst>
                <a:ahLst/>
                <a:cxnLst>
                  <a:cxn ang="T8">
                    <a:pos x="T0" y="T1"/>
                  </a:cxn>
                  <a:cxn ang="T9">
                    <a:pos x="T2" y="T3"/>
                  </a:cxn>
                  <a:cxn ang="T10">
                    <a:pos x="T4" y="T5"/>
                  </a:cxn>
                  <a:cxn ang="T11">
                    <a:pos x="T6" y="T7"/>
                  </a:cxn>
                </a:cxnLst>
                <a:rect l="T12" t="T13" r="T14" b="T15"/>
                <a:pathLst>
                  <a:path w="48" h="53">
                    <a:moveTo>
                      <a:pt x="47" y="0"/>
                    </a:moveTo>
                    <a:lnTo>
                      <a:pt x="47" y="52"/>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6" name="Freeform 2454">
                <a:extLst>
                  <a:ext uri="{FF2B5EF4-FFF2-40B4-BE49-F238E27FC236}">
                    <a16:creationId xmlns:a16="http://schemas.microsoft.com/office/drawing/2014/main" id="{3114A0CF-9506-496A-8DC8-CC07759D63EC}"/>
                  </a:ext>
                </a:extLst>
              </p:cNvPr>
              <p:cNvSpPr>
                <a:spLocks/>
              </p:cNvSpPr>
              <p:nvPr/>
            </p:nvSpPr>
            <p:spPr bwMode="auto">
              <a:xfrm>
                <a:off x="1293" y="1854"/>
                <a:ext cx="147" cy="129"/>
              </a:xfrm>
              <a:custGeom>
                <a:avLst/>
                <a:gdLst>
                  <a:gd name="T0" fmla="*/ 146 w 147"/>
                  <a:gd name="T1" fmla="*/ 50 h 129"/>
                  <a:gd name="T2" fmla="*/ 0 w 147"/>
                  <a:gd name="T3" fmla="*/ 128 h 129"/>
                  <a:gd name="T4" fmla="*/ 0 w 147"/>
                  <a:gd name="T5" fmla="*/ 76 h 129"/>
                  <a:gd name="T6" fmla="*/ 146 w 147"/>
                  <a:gd name="T7" fmla="*/ 0 h 129"/>
                  <a:gd name="T8" fmla="*/ 146 w 147"/>
                  <a:gd name="T9" fmla="*/ 50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0"/>
                    </a:moveTo>
                    <a:lnTo>
                      <a:pt x="0" y="128"/>
                    </a:lnTo>
                    <a:lnTo>
                      <a:pt x="0" y="76"/>
                    </a:lnTo>
                    <a:lnTo>
                      <a:pt x="146" y="0"/>
                    </a:lnTo>
                    <a:lnTo>
                      <a:pt x="146" y="50"/>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7" name="Freeform 2455">
                <a:extLst>
                  <a:ext uri="{FF2B5EF4-FFF2-40B4-BE49-F238E27FC236}">
                    <a16:creationId xmlns:a16="http://schemas.microsoft.com/office/drawing/2014/main" id="{95911857-0D27-4314-854F-8F49261DF84F}"/>
                  </a:ext>
                </a:extLst>
              </p:cNvPr>
              <p:cNvSpPr>
                <a:spLocks/>
              </p:cNvSpPr>
              <p:nvPr/>
            </p:nvSpPr>
            <p:spPr bwMode="auto">
              <a:xfrm>
                <a:off x="1310" y="1967"/>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8" name="Freeform 2456">
                <a:extLst>
                  <a:ext uri="{FF2B5EF4-FFF2-40B4-BE49-F238E27FC236}">
                    <a16:creationId xmlns:a16="http://schemas.microsoft.com/office/drawing/2014/main" id="{907AE3B9-640B-48EB-903F-32126538397F}"/>
                  </a:ext>
                </a:extLst>
              </p:cNvPr>
              <p:cNvSpPr>
                <a:spLocks/>
              </p:cNvSpPr>
              <p:nvPr/>
            </p:nvSpPr>
            <p:spPr bwMode="auto">
              <a:xfrm>
                <a:off x="1358" y="1889"/>
                <a:ext cx="147" cy="129"/>
              </a:xfrm>
              <a:custGeom>
                <a:avLst/>
                <a:gdLst>
                  <a:gd name="T0" fmla="*/ 146 w 147"/>
                  <a:gd name="T1" fmla="*/ 51 h 129"/>
                  <a:gd name="T2" fmla="*/ 0 w 147"/>
                  <a:gd name="T3" fmla="*/ 128 h 129"/>
                  <a:gd name="T4" fmla="*/ 0 w 147"/>
                  <a:gd name="T5" fmla="*/ 77 h 129"/>
                  <a:gd name="T6" fmla="*/ 146 w 147"/>
                  <a:gd name="T7" fmla="*/ 0 h 129"/>
                  <a:gd name="T8" fmla="*/ 146 w 147"/>
                  <a:gd name="T9" fmla="*/ 51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1"/>
                    </a:moveTo>
                    <a:lnTo>
                      <a:pt x="0" y="128"/>
                    </a:lnTo>
                    <a:lnTo>
                      <a:pt x="0" y="77"/>
                    </a:lnTo>
                    <a:lnTo>
                      <a:pt x="146" y="0"/>
                    </a:lnTo>
                    <a:lnTo>
                      <a:pt x="146"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9" name="Freeform 2457">
                <a:extLst>
                  <a:ext uri="{FF2B5EF4-FFF2-40B4-BE49-F238E27FC236}">
                    <a16:creationId xmlns:a16="http://schemas.microsoft.com/office/drawing/2014/main" id="{6658A958-515D-401C-B906-109FF4165840}"/>
                  </a:ext>
                </a:extLst>
              </p:cNvPr>
              <p:cNvSpPr>
                <a:spLocks/>
              </p:cNvSpPr>
              <p:nvPr/>
            </p:nvSpPr>
            <p:spPr bwMode="auto">
              <a:xfrm>
                <a:off x="1377" y="2001"/>
                <a:ext cx="47" cy="51"/>
              </a:xfrm>
              <a:custGeom>
                <a:avLst/>
                <a:gdLst>
                  <a:gd name="T0" fmla="*/ 46 w 47"/>
                  <a:gd name="T1" fmla="*/ 0 h 51"/>
                  <a:gd name="T2" fmla="*/ 46 w 47"/>
                  <a:gd name="T3" fmla="*/ 50 h 51"/>
                  <a:gd name="T4" fmla="*/ 0 w 47"/>
                  <a:gd name="T5" fmla="*/ 25 h 51"/>
                  <a:gd name="T6" fmla="*/ 46 w 47"/>
                  <a:gd name="T7" fmla="*/ 0 h 51"/>
                  <a:gd name="T8" fmla="*/ 0 60000 65536"/>
                  <a:gd name="T9" fmla="*/ 0 60000 65536"/>
                  <a:gd name="T10" fmla="*/ 0 60000 65536"/>
                  <a:gd name="T11" fmla="*/ 0 60000 65536"/>
                  <a:gd name="T12" fmla="*/ 0 w 47"/>
                  <a:gd name="T13" fmla="*/ 0 h 51"/>
                  <a:gd name="T14" fmla="*/ 47 w 47"/>
                  <a:gd name="T15" fmla="*/ 51 h 51"/>
                </a:gdLst>
                <a:ahLst/>
                <a:cxnLst>
                  <a:cxn ang="T8">
                    <a:pos x="T0" y="T1"/>
                  </a:cxn>
                  <a:cxn ang="T9">
                    <a:pos x="T2" y="T3"/>
                  </a:cxn>
                  <a:cxn ang="T10">
                    <a:pos x="T4" y="T5"/>
                  </a:cxn>
                  <a:cxn ang="T11">
                    <a:pos x="T6" y="T7"/>
                  </a:cxn>
                </a:cxnLst>
                <a:rect l="T12" t="T13" r="T14" b="T15"/>
                <a:pathLst>
                  <a:path w="47" h="51">
                    <a:moveTo>
                      <a:pt x="46" y="0"/>
                    </a:moveTo>
                    <a:lnTo>
                      <a:pt x="46" y="50"/>
                    </a:lnTo>
                    <a:lnTo>
                      <a:pt x="0" y="25"/>
                    </a:lnTo>
                    <a:lnTo>
                      <a:pt x="46"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0" name="Freeform 2458">
                <a:extLst>
                  <a:ext uri="{FF2B5EF4-FFF2-40B4-BE49-F238E27FC236}">
                    <a16:creationId xmlns:a16="http://schemas.microsoft.com/office/drawing/2014/main" id="{1CCEE576-EBAA-4145-A4BB-4C9CCE4D1864}"/>
                  </a:ext>
                </a:extLst>
              </p:cNvPr>
              <p:cNvSpPr>
                <a:spLocks/>
              </p:cNvSpPr>
              <p:nvPr/>
            </p:nvSpPr>
            <p:spPr bwMode="auto">
              <a:xfrm>
                <a:off x="1423" y="1923"/>
                <a:ext cx="149" cy="130"/>
              </a:xfrm>
              <a:custGeom>
                <a:avLst/>
                <a:gdLst>
                  <a:gd name="T0" fmla="*/ 148 w 149"/>
                  <a:gd name="T1" fmla="*/ 51 h 130"/>
                  <a:gd name="T2" fmla="*/ 0 w 149"/>
                  <a:gd name="T3" fmla="*/ 129 h 130"/>
                  <a:gd name="T4" fmla="*/ 0 w 149"/>
                  <a:gd name="T5" fmla="*/ 77 h 130"/>
                  <a:gd name="T6" fmla="*/ 148 w 149"/>
                  <a:gd name="T7" fmla="*/ 0 h 130"/>
                  <a:gd name="T8" fmla="*/ 148 w 149"/>
                  <a:gd name="T9" fmla="*/ 51 h 130"/>
                  <a:gd name="T10" fmla="*/ 0 60000 65536"/>
                  <a:gd name="T11" fmla="*/ 0 60000 65536"/>
                  <a:gd name="T12" fmla="*/ 0 60000 65536"/>
                  <a:gd name="T13" fmla="*/ 0 60000 65536"/>
                  <a:gd name="T14" fmla="*/ 0 60000 65536"/>
                  <a:gd name="T15" fmla="*/ 0 w 149"/>
                  <a:gd name="T16" fmla="*/ 0 h 130"/>
                  <a:gd name="T17" fmla="*/ 149 w 149"/>
                  <a:gd name="T18" fmla="*/ 130 h 130"/>
                </a:gdLst>
                <a:ahLst/>
                <a:cxnLst>
                  <a:cxn ang="T10">
                    <a:pos x="T0" y="T1"/>
                  </a:cxn>
                  <a:cxn ang="T11">
                    <a:pos x="T2" y="T3"/>
                  </a:cxn>
                  <a:cxn ang="T12">
                    <a:pos x="T4" y="T5"/>
                  </a:cxn>
                  <a:cxn ang="T13">
                    <a:pos x="T6" y="T7"/>
                  </a:cxn>
                  <a:cxn ang="T14">
                    <a:pos x="T8" y="T9"/>
                  </a:cxn>
                </a:cxnLst>
                <a:rect l="T15" t="T16" r="T17" b="T18"/>
                <a:pathLst>
                  <a:path w="149" h="130">
                    <a:moveTo>
                      <a:pt x="148" y="51"/>
                    </a:moveTo>
                    <a:lnTo>
                      <a:pt x="0" y="129"/>
                    </a:lnTo>
                    <a:lnTo>
                      <a:pt x="0" y="77"/>
                    </a:lnTo>
                    <a:lnTo>
                      <a:pt x="148" y="0"/>
                    </a:lnTo>
                    <a:lnTo>
                      <a:pt x="148"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1" name="Freeform 2459">
                <a:extLst>
                  <a:ext uri="{FF2B5EF4-FFF2-40B4-BE49-F238E27FC236}">
                    <a16:creationId xmlns:a16="http://schemas.microsoft.com/office/drawing/2014/main" id="{CB0E7A98-9617-4A10-8821-E91762913F13}"/>
                  </a:ext>
                </a:extLst>
              </p:cNvPr>
              <p:cNvSpPr>
                <a:spLocks/>
              </p:cNvSpPr>
              <p:nvPr/>
            </p:nvSpPr>
            <p:spPr bwMode="auto">
              <a:xfrm>
                <a:off x="1363" y="1896"/>
                <a:ext cx="135" cy="115"/>
              </a:xfrm>
              <a:custGeom>
                <a:avLst/>
                <a:gdLst>
                  <a:gd name="T0" fmla="*/ 134 w 135"/>
                  <a:gd name="T1" fmla="*/ 41 h 115"/>
                  <a:gd name="T2" fmla="*/ 134 w 135"/>
                  <a:gd name="T3" fmla="*/ 0 h 115"/>
                  <a:gd name="T4" fmla="*/ 0 w 135"/>
                  <a:gd name="T5" fmla="*/ 70 h 115"/>
                  <a:gd name="T6" fmla="*/ 0 w 135"/>
                  <a:gd name="T7" fmla="*/ 114 h 115"/>
                  <a:gd name="T8" fmla="*/ 134 w 135"/>
                  <a:gd name="T9" fmla="*/ 41 h 115"/>
                  <a:gd name="T10" fmla="*/ 0 60000 65536"/>
                  <a:gd name="T11" fmla="*/ 0 60000 65536"/>
                  <a:gd name="T12" fmla="*/ 0 60000 65536"/>
                  <a:gd name="T13" fmla="*/ 0 60000 65536"/>
                  <a:gd name="T14" fmla="*/ 0 60000 65536"/>
                  <a:gd name="T15" fmla="*/ 0 w 135"/>
                  <a:gd name="T16" fmla="*/ 0 h 115"/>
                  <a:gd name="T17" fmla="*/ 135 w 135"/>
                  <a:gd name="T18" fmla="*/ 115 h 115"/>
                </a:gdLst>
                <a:ahLst/>
                <a:cxnLst>
                  <a:cxn ang="T10">
                    <a:pos x="T0" y="T1"/>
                  </a:cxn>
                  <a:cxn ang="T11">
                    <a:pos x="T2" y="T3"/>
                  </a:cxn>
                  <a:cxn ang="T12">
                    <a:pos x="T4" y="T5"/>
                  </a:cxn>
                  <a:cxn ang="T13">
                    <a:pos x="T6" y="T7"/>
                  </a:cxn>
                  <a:cxn ang="T14">
                    <a:pos x="T8" y="T9"/>
                  </a:cxn>
                </a:cxnLst>
                <a:rect l="T15" t="T16" r="T17" b="T18"/>
                <a:pathLst>
                  <a:path w="135" h="115">
                    <a:moveTo>
                      <a:pt x="134" y="41"/>
                    </a:moveTo>
                    <a:lnTo>
                      <a:pt x="134" y="0"/>
                    </a:lnTo>
                    <a:lnTo>
                      <a:pt x="0" y="70"/>
                    </a:lnTo>
                    <a:lnTo>
                      <a:pt x="0" y="114"/>
                    </a:lnTo>
                    <a:lnTo>
                      <a:pt x="134"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2" name="Line 2460">
                <a:extLst>
                  <a:ext uri="{FF2B5EF4-FFF2-40B4-BE49-F238E27FC236}">
                    <a16:creationId xmlns:a16="http://schemas.microsoft.com/office/drawing/2014/main" id="{856C70FB-AF19-469A-B826-CCB628DAD61B}"/>
                  </a:ext>
                </a:extLst>
              </p:cNvPr>
              <p:cNvSpPr>
                <a:spLocks noChangeShapeType="1"/>
              </p:cNvSpPr>
              <p:nvPr/>
            </p:nvSpPr>
            <p:spPr bwMode="auto">
              <a:xfrm flipV="1">
                <a:off x="1500" y="2125"/>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243" name="Freeform 2461">
                <a:extLst>
                  <a:ext uri="{FF2B5EF4-FFF2-40B4-BE49-F238E27FC236}">
                    <a16:creationId xmlns:a16="http://schemas.microsoft.com/office/drawing/2014/main" id="{1D60FCB0-96FC-4FA8-8CE8-D7FFB5AD6821}"/>
                  </a:ext>
                </a:extLst>
              </p:cNvPr>
              <p:cNvSpPr>
                <a:spLocks/>
              </p:cNvSpPr>
              <p:nvPr/>
            </p:nvSpPr>
            <p:spPr bwMode="auto">
              <a:xfrm>
                <a:off x="1504" y="2132"/>
                <a:ext cx="17" cy="15"/>
              </a:xfrm>
              <a:custGeom>
                <a:avLst/>
                <a:gdLst>
                  <a:gd name="T0" fmla="*/ 10 w 17"/>
                  <a:gd name="T1" fmla="*/ 13 h 15"/>
                  <a:gd name="T2" fmla="*/ 13 w 17"/>
                  <a:gd name="T3" fmla="*/ 12 h 15"/>
                  <a:gd name="T4" fmla="*/ 14 w 17"/>
                  <a:gd name="T5" fmla="*/ 11 h 15"/>
                  <a:gd name="T6" fmla="*/ 16 w 17"/>
                  <a:gd name="T7" fmla="*/ 9 h 15"/>
                  <a:gd name="T8" fmla="*/ 14 w 17"/>
                  <a:gd name="T9" fmla="*/ 6 h 15"/>
                  <a:gd name="T10" fmla="*/ 13 w 17"/>
                  <a:gd name="T11" fmla="*/ 4 h 15"/>
                  <a:gd name="T12" fmla="*/ 11 w 17"/>
                  <a:gd name="T13" fmla="*/ 2 h 15"/>
                  <a:gd name="T14" fmla="*/ 9 w 17"/>
                  <a:gd name="T15" fmla="*/ 1 h 15"/>
                  <a:gd name="T16" fmla="*/ 7 w 17"/>
                  <a:gd name="T17" fmla="*/ 0 h 15"/>
                  <a:gd name="T18" fmla="*/ 6 w 17"/>
                  <a:gd name="T19" fmla="*/ 0 h 15"/>
                  <a:gd name="T20" fmla="*/ 5 w 17"/>
                  <a:gd name="T21" fmla="*/ 1 h 15"/>
                  <a:gd name="T22" fmla="*/ 1 w 17"/>
                  <a:gd name="T23" fmla="*/ 2 h 15"/>
                  <a:gd name="T24" fmla="*/ 1 w 17"/>
                  <a:gd name="T25" fmla="*/ 3 h 15"/>
                  <a:gd name="T26" fmla="*/ 1 w 17"/>
                  <a:gd name="T27" fmla="*/ 4 h 15"/>
                  <a:gd name="T28" fmla="*/ 0 w 17"/>
                  <a:gd name="T29" fmla="*/ 5 h 15"/>
                  <a:gd name="T30" fmla="*/ 1 w 17"/>
                  <a:gd name="T31" fmla="*/ 7 h 15"/>
                  <a:gd name="T32" fmla="*/ 1 w 17"/>
                  <a:gd name="T33" fmla="*/ 10 h 15"/>
                  <a:gd name="T34" fmla="*/ 4 w 17"/>
                  <a:gd name="T35" fmla="*/ 12 h 15"/>
                  <a:gd name="T36" fmla="*/ 5 w 17"/>
                  <a:gd name="T37" fmla="*/ 13 h 15"/>
                  <a:gd name="T38" fmla="*/ 8 w 17"/>
                  <a:gd name="T39" fmla="*/ 14 h 15"/>
                  <a:gd name="T40" fmla="*/ 9 w 17"/>
                  <a:gd name="T41" fmla="*/ 14 h 15"/>
                  <a:gd name="T42" fmla="*/ 10 w 17"/>
                  <a:gd name="T43" fmla="*/ 13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10" y="13"/>
                    </a:moveTo>
                    <a:lnTo>
                      <a:pt x="13" y="12"/>
                    </a:lnTo>
                    <a:lnTo>
                      <a:pt x="14" y="11"/>
                    </a:lnTo>
                    <a:lnTo>
                      <a:pt x="16" y="9"/>
                    </a:lnTo>
                    <a:lnTo>
                      <a:pt x="14" y="6"/>
                    </a:lnTo>
                    <a:lnTo>
                      <a:pt x="13" y="4"/>
                    </a:lnTo>
                    <a:lnTo>
                      <a:pt x="11" y="2"/>
                    </a:lnTo>
                    <a:lnTo>
                      <a:pt x="9" y="1"/>
                    </a:lnTo>
                    <a:lnTo>
                      <a:pt x="7" y="0"/>
                    </a:lnTo>
                    <a:lnTo>
                      <a:pt x="6" y="0"/>
                    </a:lnTo>
                    <a:lnTo>
                      <a:pt x="5" y="1"/>
                    </a:lnTo>
                    <a:lnTo>
                      <a:pt x="1" y="2"/>
                    </a:lnTo>
                    <a:lnTo>
                      <a:pt x="1" y="3"/>
                    </a:lnTo>
                    <a:lnTo>
                      <a:pt x="1" y="4"/>
                    </a:lnTo>
                    <a:lnTo>
                      <a:pt x="0" y="5"/>
                    </a:lnTo>
                    <a:lnTo>
                      <a:pt x="1" y="7"/>
                    </a:lnTo>
                    <a:lnTo>
                      <a:pt x="1" y="10"/>
                    </a:lnTo>
                    <a:lnTo>
                      <a:pt x="4" y="12"/>
                    </a:lnTo>
                    <a:lnTo>
                      <a:pt x="5"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4" name="Freeform 2462">
                <a:extLst>
                  <a:ext uri="{FF2B5EF4-FFF2-40B4-BE49-F238E27FC236}">
                    <a16:creationId xmlns:a16="http://schemas.microsoft.com/office/drawing/2014/main" id="{56B09414-3395-465C-A1A8-0E17A68234FF}"/>
                  </a:ext>
                </a:extLst>
              </p:cNvPr>
              <p:cNvSpPr>
                <a:spLocks/>
              </p:cNvSpPr>
              <p:nvPr/>
            </p:nvSpPr>
            <p:spPr bwMode="auto">
              <a:xfrm>
                <a:off x="1504" y="2134"/>
                <a:ext cx="17" cy="15"/>
              </a:xfrm>
              <a:custGeom>
                <a:avLst/>
                <a:gdLst>
                  <a:gd name="T0" fmla="*/ 1 w 17"/>
                  <a:gd name="T1" fmla="*/ 9 h 15"/>
                  <a:gd name="T2" fmla="*/ 1 w 17"/>
                  <a:gd name="T3" fmla="*/ 5 h 15"/>
                  <a:gd name="T4" fmla="*/ 0 w 17"/>
                  <a:gd name="T5" fmla="*/ 4 h 15"/>
                  <a:gd name="T6" fmla="*/ 1 w 17"/>
                  <a:gd name="T7" fmla="*/ 2 h 15"/>
                  <a:gd name="T8" fmla="*/ 1 w 17"/>
                  <a:gd name="T9" fmla="*/ 1 h 15"/>
                  <a:gd name="T10" fmla="*/ 1 w 17"/>
                  <a:gd name="T11" fmla="*/ 0 h 15"/>
                  <a:gd name="T12" fmla="*/ 5 w 17"/>
                  <a:gd name="T13" fmla="*/ 0 h 15"/>
                  <a:gd name="T14" fmla="*/ 7 w 17"/>
                  <a:gd name="T15" fmla="*/ 1 h 15"/>
                  <a:gd name="T16" fmla="*/ 11 w 17"/>
                  <a:gd name="T17" fmla="*/ 3 h 15"/>
                  <a:gd name="T18" fmla="*/ 14 w 17"/>
                  <a:gd name="T19" fmla="*/ 4 h 15"/>
                  <a:gd name="T20" fmla="*/ 14 w 17"/>
                  <a:gd name="T21" fmla="*/ 8 h 15"/>
                  <a:gd name="T22" fmla="*/ 16 w 17"/>
                  <a:gd name="T23" fmla="*/ 10 h 15"/>
                  <a:gd name="T24" fmla="*/ 14 w 17"/>
                  <a:gd name="T25" fmla="*/ 12 h 15"/>
                  <a:gd name="T26" fmla="*/ 11 w 17"/>
                  <a:gd name="T27" fmla="*/ 14 h 15"/>
                  <a:gd name="T28" fmla="*/ 7 w 17"/>
                  <a:gd name="T29" fmla="*/ 12 h 15"/>
                  <a:gd name="T30" fmla="*/ 5 w 17"/>
                  <a:gd name="T31" fmla="*/ 11 h 15"/>
                  <a:gd name="T32" fmla="*/ 1 w 17"/>
                  <a:gd name="T33" fmla="*/ 9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 y="9"/>
                    </a:moveTo>
                    <a:lnTo>
                      <a:pt x="1" y="5"/>
                    </a:lnTo>
                    <a:lnTo>
                      <a:pt x="0" y="4"/>
                    </a:lnTo>
                    <a:lnTo>
                      <a:pt x="1" y="2"/>
                    </a:lnTo>
                    <a:lnTo>
                      <a:pt x="1" y="1"/>
                    </a:lnTo>
                    <a:lnTo>
                      <a:pt x="1" y="0"/>
                    </a:lnTo>
                    <a:lnTo>
                      <a:pt x="5" y="0"/>
                    </a:lnTo>
                    <a:lnTo>
                      <a:pt x="7" y="1"/>
                    </a:lnTo>
                    <a:lnTo>
                      <a:pt x="11" y="3"/>
                    </a:lnTo>
                    <a:lnTo>
                      <a:pt x="14" y="4"/>
                    </a:lnTo>
                    <a:lnTo>
                      <a:pt x="14" y="8"/>
                    </a:lnTo>
                    <a:lnTo>
                      <a:pt x="16" y="10"/>
                    </a:lnTo>
                    <a:lnTo>
                      <a:pt x="14" y="12"/>
                    </a:lnTo>
                    <a:lnTo>
                      <a:pt x="11" y="14"/>
                    </a:lnTo>
                    <a:lnTo>
                      <a:pt x="7" y="12"/>
                    </a:lnTo>
                    <a:lnTo>
                      <a:pt x="5" y="11"/>
                    </a:lnTo>
                    <a:lnTo>
                      <a:pt x="1"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5" name="Freeform 2463">
                <a:extLst>
                  <a:ext uri="{FF2B5EF4-FFF2-40B4-BE49-F238E27FC236}">
                    <a16:creationId xmlns:a16="http://schemas.microsoft.com/office/drawing/2014/main" id="{DCA707D7-ED81-4A1D-A2DB-B18EC1E191A3}"/>
                  </a:ext>
                </a:extLst>
              </p:cNvPr>
              <p:cNvSpPr>
                <a:spLocks/>
              </p:cNvSpPr>
              <p:nvPr/>
            </p:nvSpPr>
            <p:spPr bwMode="auto">
              <a:xfrm>
                <a:off x="1505" y="2133"/>
                <a:ext cx="17" cy="15"/>
              </a:xfrm>
              <a:custGeom>
                <a:avLst/>
                <a:gdLst>
                  <a:gd name="T0" fmla="*/ 3 w 17"/>
                  <a:gd name="T1" fmla="*/ 8 h 15"/>
                  <a:gd name="T2" fmla="*/ 0 w 17"/>
                  <a:gd name="T3" fmla="*/ 5 h 15"/>
                  <a:gd name="T4" fmla="*/ 0 w 17"/>
                  <a:gd name="T5" fmla="*/ 2 h 15"/>
                  <a:gd name="T6" fmla="*/ 0 w 17"/>
                  <a:gd name="T7" fmla="*/ 0 h 15"/>
                  <a:gd name="T8" fmla="*/ 3 w 17"/>
                  <a:gd name="T9" fmla="*/ 0 h 15"/>
                  <a:gd name="T10" fmla="*/ 6 w 17"/>
                  <a:gd name="T11" fmla="*/ 0 h 15"/>
                  <a:gd name="T12" fmla="*/ 12 w 17"/>
                  <a:gd name="T13" fmla="*/ 4 h 15"/>
                  <a:gd name="T14" fmla="*/ 16 w 17"/>
                  <a:gd name="T15" fmla="*/ 8 h 15"/>
                  <a:gd name="T16" fmla="*/ 16 w 17"/>
                  <a:gd name="T17" fmla="*/ 11 h 15"/>
                  <a:gd name="T18" fmla="*/ 12 w 17"/>
                  <a:gd name="T19" fmla="*/ 11 h 15"/>
                  <a:gd name="T20" fmla="*/ 9 w 17"/>
                  <a:gd name="T21" fmla="*/ 14 h 15"/>
                  <a:gd name="T22" fmla="*/ 6 w 17"/>
                  <a:gd name="T23" fmla="*/ 11 h 15"/>
                  <a:gd name="T24" fmla="*/ 3 w 17"/>
                  <a:gd name="T25" fmla="*/ 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8"/>
                    </a:moveTo>
                    <a:lnTo>
                      <a:pt x="0" y="5"/>
                    </a:lnTo>
                    <a:lnTo>
                      <a:pt x="0" y="2"/>
                    </a:lnTo>
                    <a:lnTo>
                      <a:pt x="0" y="0"/>
                    </a:lnTo>
                    <a:lnTo>
                      <a:pt x="3" y="0"/>
                    </a:lnTo>
                    <a:lnTo>
                      <a:pt x="6" y="0"/>
                    </a:lnTo>
                    <a:lnTo>
                      <a:pt x="12" y="4"/>
                    </a:lnTo>
                    <a:lnTo>
                      <a:pt x="16" y="8"/>
                    </a:lnTo>
                    <a:lnTo>
                      <a:pt x="16" y="11"/>
                    </a:lnTo>
                    <a:lnTo>
                      <a:pt x="12" y="11"/>
                    </a:lnTo>
                    <a:lnTo>
                      <a:pt x="9" y="14"/>
                    </a:lnTo>
                    <a:lnTo>
                      <a:pt x="6" y="11"/>
                    </a:lnTo>
                    <a:lnTo>
                      <a:pt x="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6" name="Freeform 2464">
                <a:extLst>
                  <a:ext uri="{FF2B5EF4-FFF2-40B4-BE49-F238E27FC236}">
                    <a16:creationId xmlns:a16="http://schemas.microsoft.com/office/drawing/2014/main" id="{C853CCE3-C448-4F83-8B15-9C85212061B7}"/>
                  </a:ext>
                </a:extLst>
              </p:cNvPr>
              <p:cNvSpPr>
                <a:spLocks/>
              </p:cNvSpPr>
              <p:nvPr/>
            </p:nvSpPr>
            <p:spPr bwMode="auto">
              <a:xfrm>
                <a:off x="1512" y="2135"/>
                <a:ext cx="17" cy="15"/>
              </a:xfrm>
              <a:custGeom>
                <a:avLst/>
                <a:gdLst>
                  <a:gd name="T0" fmla="*/ 10 w 17"/>
                  <a:gd name="T1" fmla="*/ 13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2 h 15"/>
                  <a:gd name="T28" fmla="*/ 0 w 17"/>
                  <a:gd name="T29" fmla="*/ 3 h 15"/>
                  <a:gd name="T30" fmla="*/ 0 w 17"/>
                  <a:gd name="T31" fmla="*/ 4 h 15"/>
                  <a:gd name="T32" fmla="*/ 0 w 17"/>
                  <a:gd name="T33" fmla="*/ 6 h 15"/>
                  <a:gd name="T34" fmla="*/ 2 w 17"/>
                  <a:gd name="T35" fmla="*/ 10 h 15"/>
                  <a:gd name="T36" fmla="*/ 3 w 17"/>
                  <a:gd name="T37" fmla="*/ 11 h 15"/>
                  <a:gd name="T38" fmla="*/ 6 w 17"/>
                  <a:gd name="T39" fmla="*/ 13 h 15"/>
                  <a:gd name="T40" fmla="*/ 8 w 17"/>
                  <a:gd name="T41" fmla="*/ 14 h 15"/>
                  <a:gd name="T42" fmla="*/ 9 w 17"/>
                  <a:gd name="T43" fmla="*/ 14 h 15"/>
                  <a:gd name="T44" fmla="*/ 10 w 17"/>
                  <a:gd name="T45" fmla="*/ 13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10" y="13"/>
                    </a:moveTo>
                    <a:lnTo>
                      <a:pt x="13" y="11"/>
                    </a:lnTo>
                    <a:lnTo>
                      <a:pt x="14" y="11"/>
                    </a:lnTo>
                    <a:lnTo>
                      <a:pt x="16" y="11"/>
                    </a:lnTo>
                    <a:lnTo>
                      <a:pt x="16" y="8"/>
                    </a:lnTo>
                    <a:lnTo>
                      <a:pt x="16" y="6"/>
                    </a:lnTo>
                    <a:lnTo>
                      <a:pt x="13" y="4"/>
                    </a:lnTo>
                    <a:lnTo>
                      <a:pt x="12" y="2"/>
                    </a:lnTo>
                    <a:lnTo>
                      <a:pt x="10" y="0"/>
                    </a:lnTo>
                    <a:lnTo>
                      <a:pt x="8" y="0"/>
                    </a:lnTo>
                    <a:lnTo>
                      <a:pt x="6" y="0"/>
                    </a:lnTo>
                    <a:lnTo>
                      <a:pt x="5" y="0"/>
                    </a:lnTo>
                    <a:lnTo>
                      <a:pt x="2" y="2"/>
                    </a:lnTo>
                    <a:lnTo>
                      <a:pt x="1" y="2"/>
                    </a:lnTo>
                    <a:lnTo>
                      <a:pt x="0" y="3"/>
                    </a:lnTo>
                    <a:lnTo>
                      <a:pt x="0" y="4"/>
                    </a:lnTo>
                    <a:lnTo>
                      <a:pt x="0" y="6"/>
                    </a:lnTo>
                    <a:lnTo>
                      <a:pt x="2" y="10"/>
                    </a:lnTo>
                    <a:lnTo>
                      <a:pt x="3" y="11"/>
                    </a:lnTo>
                    <a:lnTo>
                      <a:pt x="6"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7" name="Freeform 2465">
                <a:extLst>
                  <a:ext uri="{FF2B5EF4-FFF2-40B4-BE49-F238E27FC236}">
                    <a16:creationId xmlns:a16="http://schemas.microsoft.com/office/drawing/2014/main" id="{2E9659E3-F11B-47B3-A6CA-7216133624E6}"/>
                  </a:ext>
                </a:extLst>
              </p:cNvPr>
              <p:cNvSpPr>
                <a:spLocks/>
              </p:cNvSpPr>
              <p:nvPr/>
            </p:nvSpPr>
            <p:spPr bwMode="auto">
              <a:xfrm>
                <a:off x="1512" y="2135"/>
                <a:ext cx="17" cy="15"/>
              </a:xfrm>
              <a:custGeom>
                <a:avLst/>
                <a:gdLst>
                  <a:gd name="T0" fmla="*/ 2 w 17"/>
                  <a:gd name="T1" fmla="*/ 9 h 15"/>
                  <a:gd name="T2" fmla="*/ 0 w 17"/>
                  <a:gd name="T3" fmla="*/ 4 h 15"/>
                  <a:gd name="T4" fmla="*/ 0 w 17"/>
                  <a:gd name="T5" fmla="*/ 3 h 15"/>
                  <a:gd name="T6" fmla="*/ 0 w 17"/>
                  <a:gd name="T7" fmla="*/ 1 h 15"/>
                  <a:gd name="T8" fmla="*/ 1 w 17"/>
                  <a:gd name="T9" fmla="*/ 0 h 15"/>
                  <a:gd name="T10" fmla="*/ 2 w 17"/>
                  <a:gd name="T11" fmla="*/ 0 h 15"/>
                  <a:gd name="T12" fmla="*/ 4 w 17"/>
                  <a:gd name="T13" fmla="*/ 0 h 15"/>
                  <a:gd name="T14" fmla="*/ 7 w 17"/>
                  <a:gd name="T15" fmla="*/ 0 h 15"/>
                  <a:gd name="T16" fmla="*/ 10 w 17"/>
                  <a:gd name="T17" fmla="*/ 1 h 15"/>
                  <a:gd name="T18" fmla="*/ 13 w 17"/>
                  <a:gd name="T19" fmla="*/ 4 h 15"/>
                  <a:gd name="T20" fmla="*/ 16 w 17"/>
                  <a:gd name="T21" fmla="*/ 7 h 15"/>
                  <a:gd name="T22" fmla="*/ 16 w 17"/>
                  <a:gd name="T23" fmla="*/ 10 h 15"/>
                  <a:gd name="T24" fmla="*/ 16 w 17"/>
                  <a:gd name="T25" fmla="*/ 11 h 15"/>
                  <a:gd name="T26" fmla="*/ 14 w 17"/>
                  <a:gd name="T27" fmla="*/ 11 h 15"/>
                  <a:gd name="T28" fmla="*/ 13 w 17"/>
                  <a:gd name="T29" fmla="*/ 12 h 15"/>
                  <a:gd name="T30" fmla="*/ 10 w 17"/>
                  <a:gd name="T31" fmla="*/ 14 h 15"/>
                  <a:gd name="T32" fmla="*/ 8 w 17"/>
                  <a:gd name="T33" fmla="*/ 12 h 15"/>
                  <a:gd name="T34" fmla="*/ 4 w 17"/>
                  <a:gd name="T35" fmla="*/ 11 h 15"/>
                  <a:gd name="T36" fmla="*/ 2 w 17"/>
                  <a:gd name="T37" fmla="*/ 9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2" y="9"/>
                    </a:moveTo>
                    <a:lnTo>
                      <a:pt x="0" y="4"/>
                    </a:lnTo>
                    <a:lnTo>
                      <a:pt x="0" y="3"/>
                    </a:lnTo>
                    <a:lnTo>
                      <a:pt x="0" y="1"/>
                    </a:lnTo>
                    <a:lnTo>
                      <a:pt x="1" y="0"/>
                    </a:lnTo>
                    <a:lnTo>
                      <a:pt x="2" y="0"/>
                    </a:lnTo>
                    <a:lnTo>
                      <a:pt x="4" y="0"/>
                    </a:lnTo>
                    <a:lnTo>
                      <a:pt x="7" y="0"/>
                    </a:lnTo>
                    <a:lnTo>
                      <a:pt x="10" y="1"/>
                    </a:lnTo>
                    <a:lnTo>
                      <a:pt x="13" y="4"/>
                    </a:lnTo>
                    <a:lnTo>
                      <a:pt x="16" y="7"/>
                    </a:lnTo>
                    <a:lnTo>
                      <a:pt x="16" y="10"/>
                    </a:lnTo>
                    <a:lnTo>
                      <a:pt x="16" y="11"/>
                    </a:lnTo>
                    <a:lnTo>
                      <a:pt x="14" y="11"/>
                    </a:lnTo>
                    <a:lnTo>
                      <a:pt x="13" y="12"/>
                    </a:lnTo>
                    <a:lnTo>
                      <a:pt x="10" y="14"/>
                    </a:lnTo>
                    <a:lnTo>
                      <a:pt x="8" y="12"/>
                    </a:lnTo>
                    <a:lnTo>
                      <a:pt x="4" y="11"/>
                    </a:lnTo>
                    <a:lnTo>
                      <a:pt x="2"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8" name="Freeform 2466">
                <a:extLst>
                  <a:ext uri="{FF2B5EF4-FFF2-40B4-BE49-F238E27FC236}">
                    <a16:creationId xmlns:a16="http://schemas.microsoft.com/office/drawing/2014/main" id="{4749A624-F167-453E-8B90-1B38E5DEE454}"/>
                  </a:ext>
                </a:extLst>
              </p:cNvPr>
              <p:cNvSpPr>
                <a:spLocks/>
              </p:cNvSpPr>
              <p:nvPr/>
            </p:nvSpPr>
            <p:spPr bwMode="auto">
              <a:xfrm>
                <a:off x="1513" y="2139"/>
                <a:ext cx="17" cy="16"/>
              </a:xfrm>
              <a:custGeom>
                <a:avLst/>
                <a:gdLst>
                  <a:gd name="T0" fmla="*/ 2 w 17"/>
                  <a:gd name="T1" fmla="*/ 10 h 16"/>
                  <a:gd name="T2" fmla="*/ 0 w 17"/>
                  <a:gd name="T3" fmla="*/ 6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4 h 16"/>
                  <a:gd name="T16" fmla="*/ 16 w 17"/>
                  <a:gd name="T17" fmla="*/ 8 h 16"/>
                  <a:gd name="T18" fmla="*/ 16 w 17"/>
                  <a:gd name="T19" fmla="*/ 10 h 16"/>
                  <a:gd name="T20" fmla="*/ 16 w 17"/>
                  <a:gd name="T21" fmla="*/ 12 h 16"/>
                  <a:gd name="T22" fmla="*/ 13 w 17"/>
                  <a:gd name="T23" fmla="*/ 15 h 16"/>
                  <a:gd name="T24" fmla="*/ 8 w 17"/>
                  <a:gd name="T25" fmla="*/ 15 h 16"/>
                  <a:gd name="T26" fmla="*/ 2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2" y="10"/>
                    </a:moveTo>
                    <a:lnTo>
                      <a:pt x="0" y="6"/>
                    </a:lnTo>
                    <a:lnTo>
                      <a:pt x="0" y="4"/>
                    </a:lnTo>
                    <a:lnTo>
                      <a:pt x="0" y="2"/>
                    </a:lnTo>
                    <a:lnTo>
                      <a:pt x="2" y="0"/>
                    </a:lnTo>
                    <a:lnTo>
                      <a:pt x="5" y="0"/>
                    </a:lnTo>
                    <a:lnTo>
                      <a:pt x="8" y="0"/>
                    </a:lnTo>
                    <a:lnTo>
                      <a:pt x="13" y="4"/>
                    </a:lnTo>
                    <a:lnTo>
                      <a:pt x="16" y="8"/>
                    </a:lnTo>
                    <a:lnTo>
                      <a:pt x="16" y="10"/>
                    </a:lnTo>
                    <a:lnTo>
                      <a:pt x="16" y="12"/>
                    </a:lnTo>
                    <a:lnTo>
                      <a:pt x="13"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9" name="Freeform 2467">
                <a:extLst>
                  <a:ext uri="{FF2B5EF4-FFF2-40B4-BE49-F238E27FC236}">
                    <a16:creationId xmlns:a16="http://schemas.microsoft.com/office/drawing/2014/main" id="{89E7BB97-7822-4CB1-9582-D52D4880B02B}"/>
                  </a:ext>
                </a:extLst>
              </p:cNvPr>
              <p:cNvSpPr>
                <a:spLocks/>
              </p:cNvSpPr>
              <p:nvPr/>
            </p:nvSpPr>
            <p:spPr bwMode="auto">
              <a:xfrm>
                <a:off x="1499" y="2134"/>
                <a:ext cx="17" cy="15"/>
              </a:xfrm>
              <a:custGeom>
                <a:avLst/>
                <a:gdLst>
                  <a:gd name="T0" fmla="*/ 10 w 17"/>
                  <a:gd name="T1" fmla="*/ 13 h 15"/>
                  <a:gd name="T2" fmla="*/ 13 w 17"/>
                  <a:gd name="T3" fmla="*/ 11 h 15"/>
                  <a:gd name="T4" fmla="*/ 14 w 17"/>
                  <a:gd name="T5" fmla="*/ 11 h 15"/>
                  <a:gd name="T6" fmla="*/ 14 w 17"/>
                  <a:gd name="T7" fmla="*/ 10 h 15"/>
                  <a:gd name="T8" fmla="*/ 16 w 17"/>
                  <a:gd name="T9" fmla="*/ 9 h 15"/>
                  <a:gd name="T10" fmla="*/ 14 w 17"/>
                  <a:gd name="T11" fmla="*/ 5 h 15"/>
                  <a:gd name="T12" fmla="*/ 13 w 17"/>
                  <a:gd name="T13" fmla="*/ 4 h 15"/>
                  <a:gd name="T14" fmla="*/ 11 w 17"/>
                  <a:gd name="T15" fmla="*/ 2 h 15"/>
                  <a:gd name="T16" fmla="*/ 9 w 17"/>
                  <a:gd name="T17" fmla="*/ 0 h 15"/>
                  <a:gd name="T18" fmla="*/ 7 w 17"/>
                  <a:gd name="T19" fmla="*/ 0 h 15"/>
                  <a:gd name="T20" fmla="*/ 6 w 17"/>
                  <a:gd name="T21" fmla="*/ 0 h 15"/>
                  <a:gd name="T22" fmla="*/ 2 w 17"/>
                  <a:gd name="T23" fmla="*/ 2 h 15"/>
                  <a:gd name="T24" fmla="*/ 1 w 17"/>
                  <a:gd name="T25" fmla="*/ 3 h 15"/>
                  <a:gd name="T26" fmla="*/ 0 w 17"/>
                  <a:gd name="T27" fmla="*/ 4 h 15"/>
                  <a:gd name="T28" fmla="*/ 1 w 17"/>
                  <a:gd name="T29" fmla="*/ 7 h 15"/>
                  <a:gd name="T30" fmla="*/ 2 w 17"/>
                  <a:gd name="T31" fmla="*/ 10 h 15"/>
                  <a:gd name="T32" fmla="*/ 4 w 17"/>
                  <a:gd name="T33" fmla="*/ 11 h 15"/>
                  <a:gd name="T34" fmla="*/ 6 w 17"/>
                  <a:gd name="T35" fmla="*/ 13 h 15"/>
                  <a:gd name="T36" fmla="*/ 7 w 17"/>
                  <a:gd name="T37" fmla="*/ 14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3" y="11"/>
                    </a:lnTo>
                    <a:lnTo>
                      <a:pt x="14" y="11"/>
                    </a:lnTo>
                    <a:lnTo>
                      <a:pt x="14" y="10"/>
                    </a:lnTo>
                    <a:lnTo>
                      <a:pt x="16" y="9"/>
                    </a:lnTo>
                    <a:lnTo>
                      <a:pt x="14" y="5"/>
                    </a:lnTo>
                    <a:lnTo>
                      <a:pt x="13" y="4"/>
                    </a:lnTo>
                    <a:lnTo>
                      <a:pt x="11" y="2"/>
                    </a:lnTo>
                    <a:lnTo>
                      <a:pt x="9" y="0"/>
                    </a:lnTo>
                    <a:lnTo>
                      <a:pt x="7" y="0"/>
                    </a:lnTo>
                    <a:lnTo>
                      <a:pt x="6" y="0"/>
                    </a:lnTo>
                    <a:lnTo>
                      <a:pt x="2" y="2"/>
                    </a:lnTo>
                    <a:lnTo>
                      <a:pt x="1" y="3"/>
                    </a:lnTo>
                    <a:lnTo>
                      <a:pt x="0" y="4"/>
                    </a:lnTo>
                    <a:lnTo>
                      <a:pt x="1" y="7"/>
                    </a:lnTo>
                    <a:lnTo>
                      <a:pt x="2" y="10"/>
                    </a:lnTo>
                    <a:lnTo>
                      <a:pt x="4" y="11"/>
                    </a:lnTo>
                    <a:lnTo>
                      <a:pt x="6" y="13"/>
                    </a:lnTo>
                    <a:lnTo>
                      <a:pt x="7"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0" name="Freeform 2468">
                <a:extLst>
                  <a:ext uri="{FF2B5EF4-FFF2-40B4-BE49-F238E27FC236}">
                    <a16:creationId xmlns:a16="http://schemas.microsoft.com/office/drawing/2014/main" id="{BA0146D7-F563-4D9A-8CAA-314A6EE6A3DD}"/>
                  </a:ext>
                </a:extLst>
              </p:cNvPr>
              <p:cNvSpPr>
                <a:spLocks/>
              </p:cNvSpPr>
              <p:nvPr/>
            </p:nvSpPr>
            <p:spPr bwMode="auto">
              <a:xfrm>
                <a:off x="1508" y="2135"/>
                <a:ext cx="17" cy="15"/>
              </a:xfrm>
              <a:custGeom>
                <a:avLst/>
                <a:gdLst>
                  <a:gd name="T0" fmla="*/ 10 w 17"/>
                  <a:gd name="T1" fmla="*/ 13 h 15"/>
                  <a:gd name="T2" fmla="*/ 14 w 17"/>
                  <a:gd name="T3" fmla="*/ 12 h 15"/>
                  <a:gd name="T4" fmla="*/ 14 w 17"/>
                  <a:gd name="T5" fmla="*/ 11 h 15"/>
                  <a:gd name="T6" fmla="*/ 16 w 17"/>
                  <a:gd name="T7" fmla="*/ 11 h 15"/>
                  <a:gd name="T8" fmla="*/ 16 w 17"/>
                  <a:gd name="T9" fmla="*/ 9 h 15"/>
                  <a:gd name="T10" fmla="*/ 16 w 17"/>
                  <a:gd name="T11" fmla="*/ 6 h 15"/>
                  <a:gd name="T12" fmla="*/ 14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2 h 15"/>
                  <a:gd name="T36" fmla="*/ 5 w 17"/>
                  <a:gd name="T37" fmla="*/ 13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4" y="12"/>
                    </a:lnTo>
                    <a:lnTo>
                      <a:pt x="14" y="11"/>
                    </a:lnTo>
                    <a:lnTo>
                      <a:pt x="16" y="11"/>
                    </a:lnTo>
                    <a:lnTo>
                      <a:pt x="16" y="9"/>
                    </a:lnTo>
                    <a:lnTo>
                      <a:pt x="16" y="6"/>
                    </a:lnTo>
                    <a:lnTo>
                      <a:pt x="14" y="4"/>
                    </a:lnTo>
                    <a:lnTo>
                      <a:pt x="12" y="2"/>
                    </a:lnTo>
                    <a:lnTo>
                      <a:pt x="10" y="0"/>
                    </a:lnTo>
                    <a:lnTo>
                      <a:pt x="8" y="0"/>
                    </a:lnTo>
                    <a:lnTo>
                      <a:pt x="6" y="0"/>
                    </a:lnTo>
                    <a:lnTo>
                      <a:pt x="5" y="0"/>
                    </a:lnTo>
                    <a:lnTo>
                      <a:pt x="2" y="2"/>
                    </a:lnTo>
                    <a:lnTo>
                      <a:pt x="1" y="3"/>
                    </a:lnTo>
                    <a:lnTo>
                      <a:pt x="0" y="4"/>
                    </a:lnTo>
                    <a:lnTo>
                      <a:pt x="0" y="7"/>
                    </a:lnTo>
                    <a:lnTo>
                      <a:pt x="2" y="10"/>
                    </a:lnTo>
                    <a:lnTo>
                      <a:pt x="3" y="12"/>
                    </a:lnTo>
                    <a:lnTo>
                      <a:pt x="5" y="13"/>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1" name="Freeform 2469">
                <a:extLst>
                  <a:ext uri="{FF2B5EF4-FFF2-40B4-BE49-F238E27FC236}">
                    <a16:creationId xmlns:a16="http://schemas.microsoft.com/office/drawing/2014/main" id="{10CC8540-BEEF-4C60-8BEF-C14D9F3E4675}"/>
                  </a:ext>
                </a:extLst>
              </p:cNvPr>
              <p:cNvSpPr>
                <a:spLocks/>
              </p:cNvSpPr>
              <p:nvPr/>
            </p:nvSpPr>
            <p:spPr bwMode="auto">
              <a:xfrm>
                <a:off x="1510" y="2107"/>
                <a:ext cx="19" cy="30"/>
              </a:xfrm>
              <a:custGeom>
                <a:avLst/>
                <a:gdLst>
                  <a:gd name="T0" fmla="*/ 0 w 19"/>
                  <a:gd name="T1" fmla="*/ 9 h 30"/>
                  <a:gd name="T2" fmla="*/ 18 w 19"/>
                  <a:gd name="T3" fmla="*/ 0 h 30"/>
                  <a:gd name="T4" fmla="*/ 18 w 19"/>
                  <a:gd name="T5" fmla="*/ 19 h 30"/>
                  <a:gd name="T6" fmla="*/ 0 w 19"/>
                  <a:gd name="T7" fmla="*/ 29 h 30"/>
                  <a:gd name="T8" fmla="*/ 0 w 19"/>
                  <a:gd name="T9" fmla="*/ 9 h 30"/>
                  <a:gd name="T10" fmla="*/ 0 60000 65536"/>
                  <a:gd name="T11" fmla="*/ 0 60000 65536"/>
                  <a:gd name="T12" fmla="*/ 0 60000 65536"/>
                  <a:gd name="T13" fmla="*/ 0 60000 65536"/>
                  <a:gd name="T14" fmla="*/ 0 60000 65536"/>
                  <a:gd name="T15" fmla="*/ 0 w 19"/>
                  <a:gd name="T16" fmla="*/ 0 h 30"/>
                  <a:gd name="T17" fmla="*/ 19 w 19"/>
                  <a:gd name="T18" fmla="*/ 30 h 30"/>
                </a:gdLst>
                <a:ahLst/>
                <a:cxnLst>
                  <a:cxn ang="T10">
                    <a:pos x="T0" y="T1"/>
                  </a:cxn>
                  <a:cxn ang="T11">
                    <a:pos x="T2" y="T3"/>
                  </a:cxn>
                  <a:cxn ang="T12">
                    <a:pos x="T4" y="T5"/>
                  </a:cxn>
                  <a:cxn ang="T13">
                    <a:pos x="T6" y="T7"/>
                  </a:cxn>
                  <a:cxn ang="T14">
                    <a:pos x="T8" y="T9"/>
                  </a:cxn>
                </a:cxnLst>
                <a:rect l="T15" t="T16" r="T17" b="T18"/>
                <a:pathLst>
                  <a:path w="19" h="30">
                    <a:moveTo>
                      <a:pt x="0" y="9"/>
                    </a:moveTo>
                    <a:lnTo>
                      <a:pt x="18" y="0"/>
                    </a:lnTo>
                    <a:lnTo>
                      <a:pt x="18" y="19"/>
                    </a:lnTo>
                    <a:lnTo>
                      <a:pt x="0" y="29"/>
                    </a:lnTo>
                    <a:lnTo>
                      <a:pt x="0" y="9"/>
                    </a:lnTo>
                  </a:path>
                </a:pathLst>
              </a:custGeom>
              <a:solidFill>
                <a:srgbClr val="7F7F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2" name="Freeform 2470">
                <a:extLst>
                  <a:ext uri="{FF2B5EF4-FFF2-40B4-BE49-F238E27FC236}">
                    <a16:creationId xmlns:a16="http://schemas.microsoft.com/office/drawing/2014/main" id="{6644219D-26B2-44F4-9105-ABD1DDA9D833}"/>
                  </a:ext>
                </a:extLst>
              </p:cNvPr>
              <p:cNvSpPr>
                <a:spLocks/>
              </p:cNvSpPr>
              <p:nvPr/>
            </p:nvSpPr>
            <p:spPr bwMode="auto">
              <a:xfrm>
                <a:off x="1438" y="2069"/>
                <a:ext cx="90" cy="48"/>
              </a:xfrm>
              <a:custGeom>
                <a:avLst/>
                <a:gdLst>
                  <a:gd name="T0" fmla="*/ 0 w 90"/>
                  <a:gd name="T1" fmla="*/ 9 h 48"/>
                  <a:gd name="T2" fmla="*/ 18 w 90"/>
                  <a:gd name="T3" fmla="*/ 0 h 48"/>
                  <a:gd name="T4" fmla="*/ 89 w 90"/>
                  <a:gd name="T5" fmla="*/ 37 h 48"/>
                  <a:gd name="T6" fmla="*/ 70 w 90"/>
                  <a:gd name="T7" fmla="*/ 47 h 48"/>
                  <a:gd name="T8" fmla="*/ 0 w 90"/>
                  <a:gd name="T9" fmla="*/ 9 h 48"/>
                  <a:gd name="T10" fmla="*/ 0 60000 65536"/>
                  <a:gd name="T11" fmla="*/ 0 60000 65536"/>
                  <a:gd name="T12" fmla="*/ 0 60000 65536"/>
                  <a:gd name="T13" fmla="*/ 0 60000 65536"/>
                  <a:gd name="T14" fmla="*/ 0 60000 65536"/>
                  <a:gd name="T15" fmla="*/ 0 w 90"/>
                  <a:gd name="T16" fmla="*/ 0 h 48"/>
                  <a:gd name="T17" fmla="*/ 90 w 90"/>
                  <a:gd name="T18" fmla="*/ 48 h 48"/>
                </a:gdLst>
                <a:ahLst/>
                <a:cxnLst>
                  <a:cxn ang="T10">
                    <a:pos x="T0" y="T1"/>
                  </a:cxn>
                  <a:cxn ang="T11">
                    <a:pos x="T2" y="T3"/>
                  </a:cxn>
                  <a:cxn ang="T12">
                    <a:pos x="T4" y="T5"/>
                  </a:cxn>
                  <a:cxn ang="T13">
                    <a:pos x="T6" y="T7"/>
                  </a:cxn>
                  <a:cxn ang="T14">
                    <a:pos x="T8" y="T9"/>
                  </a:cxn>
                </a:cxnLst>
                <a:rect l="T15" t="T16" r="T17" b="T18"/>
                <a:pathLst>
                  <a:path w="90" h="48">
                    <a:moveTo>
                      <a:pt x="0" y="9"/>
                    </a:moveTo>
                    <a:lnTo>
                      <a:pt x="18" y="0"/>
                    </a:lnTo>
                    <a:lnTo>
                      <a:pt x="89" y="37"/>
                    </a:lnTo>
                    <a:lnTo>
                      <a:pt x="70" y="47"/>
                    </a:lnTo>
                    <a:lnTo>
                      <a:pt x="0" y="9"/>
                    </a:lnTo>
                  </a:path>
                </a:pathLst>
              </a:custGeom>
              <a:solidFill>
                <a:srgbClr val="E6E6E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3" name="Freeform 2471">
                <a:extLst>
                  <a:ext uri="{FF2B5EF4-FFF2-40B4-BE49-F238E27FC236}">
                    <a16:creationId xmlns:a16="http://schemas.microsoft.com/office/drawing/2014/main" id="{13C20B7E-08EA-4448-B81B-CC8AA153C6F2}"/>
                  </a:ext>
                </a:extLst>
              </p:cNvPr>
              <p:cNvSpPr>
                <a:spLocks/>
              </p:cNvSpPr>
              <p:nvPr/>
            </p:nvSpPr>
            <p:spPr bwMode="auto">
              <a:xfrm>
                <a:off x="1438" y="2080"/>
                <a:ext cx="72" cy="57"/>
              </a:xfrm>
              <a:custGeom>
                <a:avLst/>
                <a:gdLst>
                  <a:gd name="T0" fmla="*/ 0 w 72"/>
                  <a:gd name="T1" fmla="*/ 0 h 57"/>
                  <a:gd name="T2" fmla="*/ 71 w 72"/>
                  <a:gd name="T3" fmla="*/ 36 h 57"/>
                  <a:gd name="T4" fmla="*/ 71 w 72"/>
                  <a:gd name="T5" fmla="*/ 56 h 57"/>
                  <a:gd name="T6" fmla="*/ 0 w 72"/>
                  <a:gd name="T7" fmla="*/ 18 h 57"/>
                  <a:gd name="T8" fmla="*/ 0 w 72"/>
                  <a:gd name="T9" fmla="*/ 0 h 57"/>
                  <a:gd name="T10" fmla="*/ 0 60000 65536"/>
                  <a:gd name="T11" fmla="*/ 0 60000 65536"/>
                  <a:gd name="T12" fmla="*/ 0 60000 65536"/>
                  <a:gd name="T13" fmla="*/ 0 60000 65536"/>
                  <a:gd name="T14" fmla="*/ 0 60000 65536"/>
                  <a:gd name="T15" fmla="*/ 0 w 72"/>
                  <a:gd name="T16" fmla="*/ 0 h 57"/>
                  <a:gd name="T17" fmla="*/ 72 w 72"/>
                  <a:gd name="T18" fmla="*/ 57 h 57"/>
                </a:gdLst>
                <a:ahLst/>
                <a:cxnLst>
                  <a:cxn ang="T10">
                    <a:pos x="T0" y="T1"/>
                  </a:cxn>
                  <a:cxn ang="T11">
                    <a:pos x="T2" y="T3"/>
                  </a:cxn>
                  <a:cxn ang="T12">
                    <a:pos x="T4" y="T5"/>
                  </a:cxn>
                  <a:cxn ang="T13">
                    <a:pos x="T6" y="T7"/>
                  </a:cxn>
                  <a:cxn ang="T14">
                    <a:pos x="T8" y="T9"/>
                  </a:cxn>
                </a:cxnLst>
                <a:rect l="T15" t="T16" r="T17" b="T18"/>
                <a:pathLst>
                  <a:path w="72" h="57">
                    <a:moveTo>
                      <a:pt x="0" y="0"/>
                    </a:moveTo>
                    <a:lnTo>
                      <a:pt x="71" y="36"/>
                    </a:lnTo>
                    <a:lnTo>
                      <a:pt x="71" y="56"/>
                    </a:lnTo>
                    <a:lnTo>
                      <a:pt x="0" y="18"/>
                    </a:lnTo>
                    <a:lnTo>
                      <a:pt x="0"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4" name="Freeform 2472">
                <a:extLst>
                  <a:ext uri="{FF2B5EF4-FFF2-40B4-BE49-F238E27FC236}">
                    <a16:creationId xmlns:a16="http://schemas.microsoft.com/office/drawing/2014/main" id="{E7623150-DDDE-4A09-B68B-A79D90FCA65E}"/>
                  </a:ext>
                </a:extLst>
              </p:cNvPr>
              <p:cNvSpPr>
                <a:spLocks/>
              </p:cNvSpPr>
              <p:nvPr/>
            </p:nvSpPr>
            <p:spPr bwMode="auto">
              <a:xfrm>
                <a:off x="1515" y="2116"/>
                <a:ext cx="26" cy="16"/>
              </a:xfrm>
              <a:custGeom>
                <a:avLst/>
                <a:gdLst>
                  <a:gd name="T0" fmla="*/ 16 w 26"/>
                  <a:gd name="T1" fmla="*/ 0 h 16"/>
                  <a:gd name="T2" fmla="*/ 25 w 26"/>
                  <a:gd name="T3" fmla="*/ 5 h 16"/>
                  <a:gd name="T4" fmla="*/ 8 w 26"/>
                  <a:gd name="T5" fmla="*/ 15 h 16"/>
                  <a:gd name="T6" fmla="*/ 0 w 26"/>
                  <a:gd name="T7" fmla="*/ 9 h 16"/>
                  <a:gd name="T8" fmla="*/ 16 w 26"/>
                  <a:gd name="T9" fmla="*/ 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16" y="0"/>
                    </a:moveTo>
                    <a:lnTo>
                      <a:pt x="25" y="5"/>
                    </a:lnTo>
                    <a:lnTo>
                      <a:pt x="8" y="15"/>
                    </a:lnTo>
                    <a:lnTo>
                      <a:pt x="0" y="9"/>
                    </a:lnTo>
                    <a:lnTo>
                      <a:pt x="16"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5" name="Freeform 2473">
                <a:extLst>
                  <a:ext uri="{FF2B5EF4-FFF2-40B4-BE49-F238E27FC236}">
                    <a16:creationId xmlns:a16="http://schemas.microsoft.com/office/drawing/2014/main" id="{E9A6F59C-8A5D-423A-B5C0-87D9D57CAD49}"/>
                  </a:ext>
                </a:extLst>
              </p:cNvPr>
              <p:cNvSpPr>
                <a:spLocks/>
              </p:cNvSpPr>
              <p:nvPr/>
            </p:nvSpPr>
            <p:spPr bwMode="auto">
              <a:xfrm>
                <a:off x="1514" y="2125"/>
                <a:ext cx="17" cy="24"/>
              </a:xfrm>
              <a:custGeom>
                <a:avLst/>
                <a:gdLst>
                  <a:gd name="T0" fmla="*/ 0 w 17"/>
                  <a:gd name="T1" fmla="*/ 18 h 24"/>
                  <a:gd name="T2" fmla="*/ 16 w 17"/>
                  <a:gd name="T3" fmla="*/ 23 h 24"/>
                  <a:gd name="T4" fmla="*/ 16 w 17"/>
                  <a:gd name="T5" fmla="*/ 5 h 24"/>
                  <a:gd name="T6" fmla="*/ 0 w 17"/>
                  <a:gd name="T7" fmla="*/ 0 h 24"/>
                  <a:gd name="T8" fmla="*/ 0 w 17"/>
                  <a:gd name="T9" fmla="*/ 18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6" y="23"/>
                    </a:lnTo>
                    <a:lnTo>
                      <a:pt x="16" y="5"/>
                    </a:lnTo>
                    <a:lnTo>
                      <a:pt x="0" y="0"/>
                    </a:lnTo>
                    <a:lnTo>
                      <a:pt x="0" y="18"/>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6" name="Freeform 2474">
                <a:extLst>
                  <a:ext uri="{FF2B5EF4-FFF2-40B4-BE49-F238E27FC236}">
                    <a16:creationId xmlns:a16="http://schemas.microsoft.com/office/drawing/2014/main" id="{80954824-A46B-4A5B-8737-6388ED2F4AF3}"/>
                  </a:ext>
                </a:extLst>
              </p:cNvPr>
              <p:cNvSpPr>
                <a:spLocks/>
              </p:cNvSpPr>
              <p:nvPr/>
            </p:nvSpPr>
            <p:spPr bwMode="auto">
              <a:xfrm>
                <a:off x="1525" y="2122"/>
                <a:ext cx="18" cy="27"/>
              </a:xfrm>
              <a:custGeom>
                <a:avLst/>
                <a:gdLst>
                  <a:gd name="T0" fmla="*/ 17 w 18"/>
                  <a:gd name="T1" fmla="*/ 17 h 27"/>
                  <a:gd name="T2" fmla="*/ 0 w 18"/>
                  <a:gd name="T3" fmla="*/ 26 h 27"/>
                  <a:gd name="T4" fmla="*/ 0 w 18"/>
                  <a:gd name="T5" fmla="*/ 8 h 27"/>
                  <a:gd name="T6" fmla="*/ 16 w 18"/>
                  <a:gd name="T7" fmla="*/ 0 h 27"/>
                  <a:gd name="T8" fmla="*/ 17 w 18"/>
                  <a:gd name="T9" fmla="*/ 17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7" y="17"/>
                    </a:moveTo>
                    <a:lnTo>
                      <a:pt x="0" y="26"/>
                    </a:lnTo>
                    <a:lnTo>
                      <a:pt x="0" y="8"/>
                    </a:lnTo>
                    <a:lnTo>
                      <a:pt x="16" y="0"/>
                    </a:lnTo>
                    <a:lnTo>
                      <a:pt x="17" y="17"/>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7" name="Freeform 2475">
                <a:extLst>
                  <a:ext uri="{FF2B5EF4-FFF2-40B4-BE49-F238E27FC236}">
                    <a16:creationId xmlns:a16="http://schemas.microsoft.com/office/drawing/2014/main" id="{CBC2C81C-959F-447C-BBDD-F44112181ECF}"/>
                  </a:ext>
                </a:extLst>
              </p:cNvPr>
              <p:cNvSpPr>
                <a:spLocks/>
              </p:cNvSpPr>
              <p:nvPr/>
            </p:nvSpPr>
            <p:spPr bwMode="auto">
              <a:xfrm>
                <a:off x="1527" y="2126"/>
                <a:ext cx="19" cy="16"/>
              </a:xfrm>
              <a:custGeom>
                <a:avLst/>
                <a:gdLst>
                  <a:gd name="T0" fmla="*/ 12 w 19"/>
                  <a:gd name="T1" fmla="*/ 0 h 16"/>
                  <a:gd name="T2" fmla="*/ 18 w 19"/>
                  <a:gd name="T3" fmla="*/ 4 h 16"/>
                  <a:gd name="T4" fmla="*/ 14 w 19"/>
                  <a:gd name="T5" fmla="*/ 11 h 16"/>
                  <a:gd name="T6" fmla="*/ 6 w 19"/>
                  <a:gd name="T7" fmla="*/ 15 h 16"/>
                  <a:gd name="T8" fmla="*/ 0 w 19"/>
                  <a:gd name="T9" fmla="*/ 10 h 16"/>
                  <a:gd name="T10" fmla="*/ 12 w 19"/>
                  <a:gd name="T11" fmla="*/ 0 h 16"/>
                  <a:gd name="T12" fmla="*/ 0 60000 65536"/>
                  <a:gd name="T13" fmla="*/ 0 60000 65536"/>
                  <a:gd name="T14" fmla="*/ 0 60000 65536"/>
                  <a:gd name="T15" fmla="*/ 0 60000 65536"/>
                  <a:gd name="T16" fmla="*/ 0 60000 65536"/>
                  <a:gd name="T17" fmla="*/ 0 60000 65536"/>
                  <a:gd name="T18" fmla="*/ 0 w 19"/>
                  <a:gd name="T19" fmla="*/ 0 h 16"/>
                  <a:gd name="T20" fmla="*/ 19 w 1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9" h="16">
                    <a:moveTo>
                      <a:pt x="12" y="0"/>
                    </a:moveTo>
                    <a:lnTo>
                      <a:pt x="18" y="4"/>
                    </a:lnTo>
                    <a:lnTo>
                      <a:pt x="14" y="11"/>
                    </a:lnTo>
                    <a:lnTo>
                      <a:pt x="6" y="15"/>
                    </a:lnTo>
                    <a:lnTo>
                      <a:pt x="0" y="10"/>
                    </a:lnTo>
                    <a:lnTo>
                      <a:pt x="12"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8" name="Freeform 2476">
                <a:extLst>
                  <a:ext uri="{FF2B5EF4-FFF2-40B4-BE49-F238E27FC236}">
                    <a16:creationId xmlns:a16="http://schemas.microsoft.com/office/drawing/2014/main" id="{8E1174C6-C024-408B-B23E-464FA093C478}"/>
                  </a:ext>
                </a:extLst>
              </p:cNvPr>
              <p:cNvSpPr>
                <a:spLocks/>
              </p:cNvSpPr>
              <p:nvPr/>
            </p:nvSpPr>
            <p:spPr bwMode="auto">
              <a:xfrm>
                <a:off x="1526" y="2134"/>
                <a:ext cx="17" cy="19"/>
              </a:xfrm>
              <a:custGeom>
                <a:avLst/>
                <a:gdLst>
                  <a:gd name="T0" fmla="*/ 0 w 17"/>
                  <a:gd name="T1" fmla="*/ 13 h 19"/>
                  <a:gd name="T2" fmla="*/ 16 w 17"/>
                  <a:gd name="T3" fmla="*/ 18 h 19"/>
                  <a:gd name="T4" fmla="*/ 16 w 17"/>
                  <a:gd name="T5" fmla="*/ 7 h 19"/>
                  <a:gd name="T6" fmla="*/ 12 w 17"/>
                  <a:gd name="T7" fmla="*/ 3 h 19"/>
                  <a:gd name="T8" fmla="*/ 0 w 17"/>
                  <a:gd name="T9" fmla="*/ 0 h 19"/>
                  <a:gd name="T10" fmla="*/ 0 w 17"/>
                  <a:gd name="T11" fmla="*/ 1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13"/>
                    </a:moveTo>
                    <a:lnTo>
                      <a:pt x="16" y="18"/>
                    </a:lnTo>
                    <a:lnTo>
                      <a:pt x="16" y="7"/>
                    </a:lnTo>
                    <a:lnTo>
                      <a:pt x="12" y="3"/>
                    </a:lnTo>
                    <a:lnTo>
                      <a:pt x="0" y="0"/>
                    </a:lnTo>
                    <a:lnTo>
                      <a:pt x="0" y="13"/>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9" name="Freeform 2477">
                <a:extLst>
                  <a:ext uri="{FF2B5EF4-FFF2-40B4-BE49-F238E27FC236}">
                    <a16:creationId xmlns:a16="http://schemas.microsoft.com/office/drawing/2014/main" id="{6DEADD35-A226-4A9B-809E-F80D8D53A448}"/>
                  </a:ext>
                </a:extLst>
              </p:cNvPr>
              <p:cNvSpPr>
                <a:spLocks/>
              </p:cNvSpPr>
              <p:nvPr/>
            </p:nvSpPr>
            <p:spPr bwMode="auto">
              <a:xfrm>
                <a:off x="1536" y="2143"/>
                <a:ext cx="17" cy="15"/>
              </a:xfrm>
              <a:custGeom>
                <a:avLst/>
                <a:gdLst>
                  <a:gd name="T0" fmla="*/ 0 w 17"/>
                  <a:gd name="T1" fmla="*/ 10 h 15"/>
                  <a:gd name="T2" fmla="*/ 1 w 17"/>
                  <a:gd name="T3" fmla="*/ 7 h 15"/>
                  <a:gd name="T4" fmla="*/ 9 w 17"/>
                  <a:gd name="T5" fmla="*/ 9 h 15"/>
                  <a:gd name="T6" fmla="*/ 14 w 17"/>
                  <a:gd name="T7" fmla="*/ 14 h 15"/>
                  <a:gd name="T8" fmla="*/ 16 w 17"/>
                  <a:gd name="T9" fmla="*/ 12 h 15"/>
                  <a:gd name="T10" fmla="*/ 13 w 17"/>
                  <a:gd name="T11" fmla="*/ 5 h 15"/>
                  <a:gd name="T12" fmla="*/ 0 w 17"/>
                  <a:gd name="T13" fmla="*/ 0 h 15"/>
                  <a:gd name="T14" fmla="*/ 0 w 17"/>
                  <a:gd name="T15" fmla="*/ 10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0" y="10"/>
                    </a:moveTo>
                    <a:lnTo>
                      <a:pt x="1" y="7"/>
                    </a:lnTo>
                    <a:lnTo>
                      <a:pt x="9" y="9"/>
                    </a:lnTo>
                    <a:lnTo>
                      <a:pt x="14" y="14"/>
                    </a:lnTo>
                    <a:lnTo>
                      <a:pt x="16" y="12"/>
                    </a:lnTo>
                    <a:lnTo>
                      <a:pt x="13" y="5"/>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0" name="Freeform 2478">
                <a:extLst>
                  <a:ext uri="{FF2B5EF4-FFF2-40B4-BE49-F238E27FC236}">
                    <a16:creationId xmlns:a16="http://schemas.microsoft.com/office/drawing/2014/main" id="{6EAF81F8-9F5F-4CDF-A09D-26D9E356CE86}"/>
                  </a:ext>
                </a:extLst>
              </p:cNvPr>
              <p:cNvSpPr>
                <a:spLocks/>
              </p:cNvSpPr>
              <p:nvPr/>
            </p:nvSpPr>
            <p:spPr bwMode="auto">
              <a:xfrm>
                <a:off x="1546" y="2142"/>
                <a:ext cx="17" cy="16"/>
              </a:xfrm>
              <a:custGeom>
                <a:avLst/>
                <a:gdLst>
                  <a:gd name="T0" fmla="*/ 16 w 17"/>
                  <a:gd name="T1" fmla="*/ 11 h 16"/>
                  <a:gd name="T2" fmla="*/ 3 w 17"/>
                  <a:gd name="T3" fmla="*/ 15 h 16"/>
                  <a:gd name="T4" fmla="*/ 0 w 17"/>
                  <a:gd name="T5" fmla="*/ 6 h 16"/>
                  <a:gd name="T6" fmla="*/ 10 w 17"/>
                  <a:gd name="T7" fmla="*/ 3 h 16"/>
                  <a:gd name="T8" fmla="*/ 14 w 17"/>
                  <a:gd name="T9" fmla="*/ 0 h 16"/>
                  <a:gd name="T10" fmla="*/ 16 w 17"/>
                  <a:gd name="T11" fmla="*/ 11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1"/>
                    </a:moveTo>
                    <a:lnTo>
                      <a:pt x="3" y="15"/>
                    </a:lnTo>
                    <a:lnTo>
                      <a:pt x="0" y="6"/>
                    </a:lnTo>
                    <a:lnTo>
                      <a:pt x="10" y="3"/>
                    </a:lnTo>
                    <a:lnTo>
                      <a:pt x="14" y="0"/>
                    </a:lnTo>
                    <a:lnTo>
                      <a:pt x="16" y="11"/>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1" name="Freeform 2479">
                <a:extLst>
                  <a:ext uri="{FF2B5EF4-FFF2-40B4-BE49-F238E27FC236}">
                    <a16:creationId xmlns:a16="http://schemas.microsoft.com/office/drawing/2014/main" id="{5C370699-DF87-4F47-B78C-E04D7FC7A3E9}"/>
                  </a:ext>
                </a:extLst>
              </p:cNvPr>
              <p:cNvSpPr>
                <a:spLocks/>
              </p:cNvSpPr>
              <p:nvPr/>
            </p:nvSpPr>
            <p:spPr bwMode="auto">
              <a:xfrm>
                <a:off x="1528" y="2134"/>
                <a:ext cx="17" cy="15"/>
              </a:xfrm>
              <a:custGeom>
                <a:avLst/>
                <a:gdLst>
                  <a:gd name="T0" fmla="*/ 0 w 17"/>
                  <a:gd name="T1" fmla="*/ 8 h 15"/>
                  <a:gd name="T2" fmla="*/ 16 w 17"/>
                  <a:gd name="T3" fmla="*/ 14 h 15"/>
                  <a:gd name="T4" fmla="*/ 10 w 17"/>
                  <a:gd name="T5" fmla="*/ 4 h 15"/>
                  <a:gd name="T6" fmla="*/ 0 w 17"/>
                  <a:gd name="T7" fmla="*/ 0 h 15"/>
                  <a:gd name="T8" fmla="*/ 0 w 17"/>
                  <a:gd name="T9" fmla="*/ 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8"/>
                    </a:moveTo>
                    <a:lnTo>
                      <a:pt x="16" y="14"/>
                    </a:lnTo>
                    <a:lnTo>
                      <a:pt x="10" y="4"/>
                    </a:lnTo>
                    <a:lnTo>
                      <a:pt x="0" y="0"/>
                    </a:lnTo>
                    <a:lnTo>
                      <a:pt x="0" y="8"/>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2" name="Freeform 2480">
                <a:extLst>
                  <a:ext uri="{FF2B5EF4-FFF2-40B4-BE49-F238E27FC236}">
                    <a16:creationId xmlns:a16="http://schemas.microsoft.com/office/drawing/2014/main" id="{A19885E1-B053-4EBA-935F-84383CD83499}"/>
                  </a:ext>
                </a:extLst>
              </p:cNvPr>
              <p:cNvSpPr>
                <a:spLocks/>
              </p:cNvSpPr>
              <p:nvPr/>
            </p:nvSpPr>
            <p:spPr bwMode="auto">
              <a:xfrm>
                <a:off x="1532" y="2136"/>
                <a:ext cx="25" cy="15"/>
              </a:xfrm>
              <a:custGeom>
                <a:avLst/>
                <a:gdLst>
                  <a:gd name="T0" fmla="*/ 24 w 25"/>
                  <a:gd name="T1" fmla="*/ 10 h 15"/>
                  <a:gd name="T2" fmla="*/ 14 w 25"/>
                  <a:gd name="T3" fmla="*/ 14 h 15"/>
                  <a:gd name="T4" fmla="*/ 0 w 25"/>
                  <a:gd name="T5" fmla="*/ 3 h 15"/>
                  <a:gd name="T6" fmla="*/ 13 w 25"/>
                  <a:gd name="T7" fmla="*/ 0 h 15"/>
                  <a:gd name="T8" fmla="*/ 24 w 25"/>
                  <a:gd name="T9" fmla="*/ 10 h 15"/>
                  <a:gd name="T10" fmla="*/ 0 60000 65536"/>
                  <a:gd name="T11" fmla="*/ 0 60000 65536"/>
                  <a:gd name="T12" fmla="*/ 0 60000 65536"/>
                  <a:gd name="T13" fmla="*/ 0 60000 65536"/>
                  <a:gd name="T14" fmla="*/ 0 60000 65536"/>
                  <a:gd name="T15" fmla="*/ 0 w 25"/>
                  <a:gd name="T16" fmla="*/ 0 h 15"/>
                  <a:gd name="T17" fmla="*/ 25 w 25"/>
                  <a:gd name="T18" fmla="*/ 15 h 15"/>
                </a:gdLst>
                <a:ahLst/>
                <a:cxnLst>
                  <a:cxn ang="T10">
                    <a:pos x="T0" y="T1"/>
                  </a:cxn>
                  <a:cxn ang="T11">
                    <a:pos x="T2" y="T3"/>
                  </a:cxn>
                  <a:cxn ang="T12">
                    <a:pos x="T4" y="T5"/>
                  </a:cxn>
                  <a:cxn ang="T13">
                    <a:pos x="T6" y="T7"/>
                  </a:cxn>
                  <a:cxn ang="T14">
                    <a:pos x="T8" y="T9"/>
                  </a:cxn>
                </a:cxnLst>
                <a:rect l="T15" t="T16" r="T17" b="T18"/>
                <a:pathLst>
                  <a:path w="25" h="15">
                    <a:moveTo>
                      <a:pt x="24" y="10"/>
                    </a:moveTo>
                    <a:lnTo>
                      <a:pt x="14" y="14"/>
                    </a:lnTo>
                    <a:lnTo>
                      <a:pt x="0" y="3"/>
                    </a:lnTo>
                    <a:lnTo>
                      <a:pt x="13" y="0"/>
                    </a:lnTo>
                    <a:lnTo>
                      <a:pt x="24" y="1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3" name="Freeform 2481">
                <a:extLst>
                  <a:ext uri="{FF2B5EF4-FFF2-40B4-BE49-F238E27FC236}">
                    <a16:creationId xmlns:a16="http://schemas.microsoft.com/office/drawing/2014/main" id="{FBA6119E-31AA-4EE1-AB2E-264145D24D56}"/>
                  </a:ext>
                </a:extLst>
              </p:cNvPr>
              <p:cNvSpPr>
                <a:spLocks/>
              </p:cNvSpPr>
              <p:nvPr/>
            </p:nvSpPr>
            <p:spPr bwMode="auto">
              <a:xfrm>
                <a:off x="1533" y="2130"/>
                <a:ext cx="17" cy="16"/>
              </a:xfrm>
              <a:custGeom>
                <a:avLst/>
                <a:gdLst>
                  <a:gd name="T0" fmla="*/ 16 w 17"/>
                  <a:gd name="T1" fmla="*/ 11 h 16"/>
                  <a:gd name="T2" fmla="*/ 3 w 17"/>
                  <a:gd name="T3" fmla="*/ 15 h 16"/>
                  <a:gd name="T4" fmla="*/ 0 w 17"/>
                  <a:gd name="T5" fmla="*/ 4 h 16"/>
                  <a:gd name="T6" fmla="*/ 12 w 17"/>
                  <a:gd name="T7" fmla="*/ 0 h 16"/>
                  <a:gd name="T8" fmla="*/ 16 w 17"/>
                  <a:gd name="T9" fmla="*/ 11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1"/>
                    </a:moveTo>
                    <a:lnTo>
                      <a:pt x="3" y="15"/>
                    </a:lnTo>
                    <a:lnTo>
                      <a:pt x="0" y="4"/>
                    </a:lnTo>
                    <a:lnTo>
                      <a:pt x="12" y="0"/>
                    </a:lnTo>
                    <a:lnTo>
                      <a:pt x="16"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4" name="Freeform 2482">
                <a:extLst>
                  <a:ext uri="{FF2B5EF4-FFF2-40B4-BE49-F238E27FC236}">
                    <a16:creationId xmlns:a16="http://schemas.microsoft.com/office/drawing/2014/main" id="{A01018B9-8E87-4C77-A61E-0C871AD827DD}"/>
                  </a:ext>
                </a:extLst>
              </p:cNvPr>
              <p:cNvSpPr>
                <a:spLocks/>
              </p:cNvSpPr>
              <p:nvPr/>
            </p:nvSpPr>
            <p:spPr bwMode="auto">
              <a:xfrm>
                <a:off x="1528" y="2001"/>
                <a:ext cx="27" cy="47"/>
              </a:xfrm>
              <a:custGeom>
                <a:avLst/>
                <a:gdLst>
                  <a:gd name="T0" fmla="*/ 26 w 27"/>
                  <a:gd name="T1" fmla="*/ 0 h 47"/>
                  <a:gd name="T2" fmla="*/ 0 w 27"/>
                  <a:gd name="T3" fmla="*/ 13 h 47"/>
                  <a:gd name="T4" fmla="*/ 0 w 27"/>
                  <a:gd name="T5" fmla="*/ 46 h 47"/>
                  <a:gd name="T6" fmla="*/ 26 w 27"/>
                  <a:gd name="T7" fmla="*/ 33 h 47"/>
                  <a:gd name="T8" fmla="*/ 26 w 27"/>
                  <a:gd name="T9" fmla="*/ 0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0"/>
                    </a:moveTo>
                    <a:lnTo>
                      <a:pt x="0" y="13"/>
                    </a:lnTo>
                    <a:lnTo>
                      <a:pt x="0" y="46"/>
                    </a:lnTo>
                    <a:lnTo>
                      <a:pt x="26" y="33"/>
                    </a:lnTo>
                    <a:lnTo>
                      <a:pt x="26"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5" name="Freeform 2483">
                <a:extLst>
                  <a:ext uri="{FF2B5EF4-FFF2-40B4-BE49-F238E27FC236}">
                    <a16:creationId xmlns:a16="http://schemas.microsoft.com/office/drawing/2014/main" id="{320FB62F-BBAC-4DA8-8148-845359563592}"/>
                  </a:ext>
                </a:extLst>
              </p:cNvPr>
              <p:cNvSpPr>
                <a:spLocks/>
              </p:cNvSpPr>
              <p:nvPr/>
            </p:nvSpPr>
            <p:spPr bwMode="auto">
              <a:xfrm>
                <a:off x="1426" y="1932"/>
                <a:ext cx="136" cy="114"/>
              </a:xfrm>
              <a:custGeom>
                <a:avLst/>
                <a:gdLst>
                  <a:gd name="T0" fmla="*/ 135 w 136"/>
                  <a:gd name="T1" fmla="*/ 41 h 114"/>
                  <a:gd name="T2" fmla="*/ 135 w 136"/>
                  <a:gd name="T3" fmla="*/ 0 h 114"/>
                  <a:gd name="T4" fmla="*/ 0 w 136"/>
                  <a:gd name="T5" fmla="*/ 69 h 114"/>
                  <a:gd name="T6" fmla="*/ 0 w 136"/>
                  <a:gd name="T7" fmla="*/ 113 h 114"/>
                  <a:gd name="T8" fmla="*/ 135 w 136"/>
                  <a:gd name="T9" fmla="*/ 41 h 114"/>
                  <a:gd name="T10" fmla="*/ 0 60000 65536"/>
                  <a:gd name="T11" fmla="*/ 0 60000 65536"/>
                  <a:gd name="T12" fmla="*/ 0 60000 65536"/>
                  <a:gd name="T13" fmla="*/ 0 60000 65536"/>
                  <a:gd name="T14" fmla="*/ 0 60000 65536"/>
                  <a:gd name="T15" fmla="*/ 0 w 136"/>
                  <a:gd name="T16" fmla="*/ 0 h 114"/>
                  <a:gd name="T17" fmla="*/ 136 w 136"/>
                  <a:gd name="T18" fmla="*/ 114 h 114"/>
                </a:gdLst>
                <a:ahLst/>
                <a:cxnLst>
                  <a:cxn ang="T10">
                    <a:pos x="T0" y="T1"/>
                  </a:cxn>
                  <a:cxn ang="T11">
                    <a:pos x="T2" y="T3"/>
                  </a:cxn>
                  <a:cxn ang="T12">
                    <a:pos x="T4" y="T5"/>
                  </a:cxn>
                  <a:cxn ang="T13">
                    <a:pos x="T6" y="T7"/>
                  </a:cxn>
                  <a:cxn ang="T14">
                    <a:pos x="T8" y="T9"/>
                  </a:cxn>
                </a:cxnLst>
                <a:rect l="T15" t="T16" r="T17" b="T18"/>
                <a:pathLst>
                  <a:path w="136" h="114">
                    <a:moveTo>
                      <a:pt x="135" y="41"/>
                    </a:moveTo>
                    <a:lnTo>
                      <a:pt x="135" y="0"/>
                    </a:lnTo>
                    <a:lnTo>
                      <a:pt x="0" y="69"/>
                    </a:lnTo>
                    <a:lnTo>
                      <a:pt x="0" y="113"/>
                    </a:lnTo>
                    <a:lnTo>
                      <a:pt x="135"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6" name="Freeform 2484">
                <a:extLst>
                  <a:ext uri="{FF2B5EF4-FFF2-40B4-BE49-F238E27FC236}">
                    <a16:creationId xmlns:a16="http://schemas.microsoft.com/office/drawing/2014/main" id="{8B210831-7A5B-4629-865E-C1C78513E8DB}"/>
                  </a:ext>
                </a:extLst>
              </p:cNvPr>
              <p:cNvSpPr>
                <a:spLocks/>
              </p:cNvSpPr>
              <p:nvPr/>
            </p:nvSpPr>
            <p:spPr bwMode="auto">
              <a:xfrm>
                <a:off x="1294" y="1863"/>
                <a:ext cx="134" cy="114"/>
              </a:xfrm>
              <a:custGeom>
                <a:avLst/>
                <a:gdLst>
                  <a:gd name="T0" fmla="*/ 133 w 134"/>
                  <a:gd name="T1" fmla="*/ 41 h 114"/>
                  <a:gd name="T2" fmla="*/ 133 w 134"/>
                  <a:gd name="T3" fmla="*/ 0 h 114"/>
                  <a:gd name="T4" fmla="*/ 0 w 134"/>
                  <a:gd name="T5" fmla="*/ 69 h 114"/>
                  <a:gd name="T6" fmla="*/ 0 w 134"/>
                  <a:gd name="T7" fmla="*/ 113 h 114"/>
                  <a:gd name="T8" fmla="*/ 133 w 134"/>
                  <a:gd name="T9" fmla="*/ 41 h 114"/>
                  <a:gd name="T10" fmla="*/ 0 60000 65536"/>
                  <a:gd name="T11" fmla="*/ 0 60000 65536"/>
                  <a:gd name="T12" fmla="*/ 0 60000 65536"/>
                  <a:gd name="T13" fmla="*/ 0 60000 65536"/>
                  <a:gd name="T14" fmla="*/ 0 60000 65536"/>
                  <a:gd name="T15" fmla="*/ 0 w 134"/>
                  <a:gd name="T16" fmla="*/ 0 h 114"/>
                  <a:gd name="T17" fmla="*/ 134 w 134"/>
                  <a:gd name="T18" fmla="*/ 114 h 114"/>
                </a:gdLst>
                <a:ahLst/>
                <a:cxnLst>
                  <a:cxn ang="T10">
                    <a:pos x="T0" y="T1"/>
                  </a:cxn>
                  <a:cxn ang="T11">
                    <a:pos x="T2" y="T3"/>
                  </a:cxn>
                  <a:cxn ang="T12">
                    <a:pos x="T4" y="T5"/>
                  </a:cxn>
                  <a:cxn ang="T13">
                    <a:pos x="T6" y="T7"/>
                  </a:cxn>
                  <a:cxn ang="T14">
                    <a:pos x="T8" y="T9"/>
                  </a:cxn>
                </a:cxnLst>
                <a:rect l="T15" t="T16" r="T17" b="T18"/>
                <a:pathLst>
                  <a:path w="134" h="114">
                    <a:moveTo>
                      <a:pt x="133" y="41"/>
                    </a:moveTo>
                    <a:lnTo>
                      <a:pt x="133" y="0"/>
                    </a:lnTo>
                    <a:lnTo>
                      <a:pt x="0" y="69"/>
                    </a:lnTo>
                    <a:lnTo>
                      <a:pt x="0" y="113"/>
                    </a:lnTo>
                    <a:lnTo>
                      <a:pt x="133"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grpSp>
          <p:nvGrpSpPr>
            <p:cNvPr id="83" name="Group 2485">
              <a:extLst>
                <a:ext uri="{FF2B5EF4-FFF2-40B4-BE49-F238E27FC236}">
                  <a16:creationId xmlns:a16="http://schemas.microsoft.com/office/drawing/2014/main" id="{8FE06535-4E31-40B4-981F-BA16F0F7DA70}"/>
                </a:ext>
              </a:extLst>
            </p:cNvPr>
            <p:cNvGrpSpPr>
              <a:grpSpLocks/>
            </p:cNvGrpSpPr>
            <p:nvPr/>
          </p:nvGrpSpPr>
          <p:grpSpPr bwMode="auto">
            <a:xfrm>
              <a:off x="9578509" y="4246651"/>
              <a:ext cx="148604" cy="285329"/>
              <a:chOff x="1699" y="765"/>
              <a:chExt cx="327" cy="403"/>
            </a:xfrm>
          </p:grpSpPr>
          <p:sp>
            <p:nvSpPr>
              <p:cNvPr id="179" name="Freeform 2486">
                <a:extLst>
                  <a:ext uri="{FF2B5EF4-FFF2-40B4-BE49-F238E27FC236}">
                    <a16:creationId xmlns:a16="http://schemas.microsoft.com/office/drawing/2014/main" id="{5CF227B1-E876-463F-9DE0-3312CB77EFDB}"/>
                  </a:ext>
                </a:extLst>
              </p:cNvPr>
              <p:cNvSpPr>
                <a:spLocks/>
              </p:cNvSpPr>
              <p:nvPr/>
            </p:nvSpPr>
            <p:spPr bwMode="auto">
              <a:xfrm>
                <a:off x="1878" y="765"/>
                <a:ext cx="51" cy="207"/>
              </a:xfrm>
              <a:custGeom>
                <a:avLst/>
                <a:gdLst>
                  <a:gd name="T0" fmla="*/ 0 w 51"/>
                  <a:gd name="T1" fmla="*/ 196 h 207"/>
                  <a:gd name="T2" fmla="*/ 12 w 51"/>
                  <a:gd name="T3" fmla="*/ 1 h 207"/>
                  <a:gd name="T4" fmla="*/ 23 w 51"/>
                  <a:gd name="T5" fmla="*/ 0 h 207"/>
                  <a:gd name="T6" fmla="*/ 33 w 51"/>
                  <a:gd name="T7" fmla="*/ 1 h 207"/>
                  <a:gd name="T8" fmla="*/ 50 w 51"/>
                  <a:gd name="T9" fmla="*/ 196 h 207"/>
                  <a:gd name="T10" fmla="*/ 48 w 51"/>
                  <a:gd name="T11" fmla="*/ 198 h 207"/>
                  <a:gd name="T12" fmla="*/ 45 w 51"/>
                  <a:gd name="T13" fmla="*/ 199 h 207"/>
                  <a:gd name="T14" fmla="*/ 42 w 51"/>
                  <a:gd name="T15" fmla="*/ 201 h 207"/>
                  <a:gd name="T16" fmla="*/ 38 w 51"/>
                  <a:gd name="T17" fmla="*/ 202 h 207"/>
                  <a:gd name="T18" fmla="*/ 34 w 51"/>
                  <a:gd name="T19" fmla="*/ 204 h 207"/>
                  <a:gd name="T20" fmla="*/ 29 w 51"/>
                  <a:gd name="T21" fmla="*/ 205 h 207"/>
                  <a:gd name="T22" fmla="*/ 26 w 51"/>
                  <a:gd name="T23" fmla="*/ 206 h 207"/>
                  <a:gd name="T24" fmla="*/ 23 w 51"/>
                  <a:gd name="T25" fmla="*/ 206 h 207"/>
                  <a:gd name="T26" fmla="*/ 20 w 51"/>
                  <a:gd name="T27" fmla="*/ 206 h 207"/>
                  <a:gd name="T28" fmla="*/ 16 w 51"/>
                  <a:gd name="T29" fmla="*/ 205 h 207"/>
                  <a:gd name="T30" fmla="*/ 14 w 51"/>
                  <a:gd name="T31" fmla="*/ 204 h 207"/>
                  <a:gd name="T32" fmla="*/ 11 w 51"/>
                  <a:gd name="T33" fmla="*/ 204 h 207"/>
                  <a:gd name="T34" fmla="*/ 9 w 51"/>
                  <a:gd name="T35" fmla="*/ 203 h 207"/>
                  <a:gd name="T36" fmla="*/ 7 w 51"/>
                  <a:gd name="T37" fmla="*/ 202 h 207"/>
                  <a:gd name="T38" fmla="*/ 4 w 51"/>
                  <a:gd name="T39" fmla="*/ 201 h 207"/>
                  <a:gd name="T40" fmla="*/ 2 w 51"/>
                  <a:gd name="T41" fmla="*/ 199 h 207"/>
                  <a:gd name="T42" fmla="*/ 1 w 51"/>
                  <a:gd name="T43" fmla="*/ 198 h 207"/>
                  <a:gd name="T44" fmla="*/ 0 w 51"/>
                  <a:gd name="T45" fmla="*/ 196 h 2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207"/>
                  <a:gd name="T71" fmla="*/ 51 w 51"/>
                  <a:gd name="T72" fmla="*/ 207 h 2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207">
                    <a:moveTo>
                      <a:pt x="0" y="196"/>
                    </a:moveTo>
                    <a:lnTo>
                      <a:pt x="12" y="1"/>
                    </a:lnTo>
                    <a:lnTo>
                      <a:pt x="23" y="0"/>
                    </a:lnTo>
                    <a:lnTo>
                      <a:pt x="33" y="1"/>
                    </a:lnTo>
                    <a:lnTo>
                      <a:pt x="50" y="196"/>
                    </a:lnTo>
                    <a:lnTo>
                      <a:pt x="48" y="198"/>
                    </a:lnTo>
                    <a:lnTo>
                      <a:pt x="45" y="199"/>
                    </a:lnTo>
                    <a:lnTo>
                      <a:pt x="42" y="201"/>
                    </a:lnTo>
                    <a:lnTo>
                      <a:pt x="38" y="202"/>
                    </a:lnTo>
                    <a:lnTo>
                      <a:pt x="34" y="204"/>
                    </a:lnTo>
                    <a:lnTo>
                      <a:pt x="29" y="205"/>
                    </a:lnTo>
                    <a:lnTo>
                      <a:pt x="26" y="206"/>
                    </a:lnTo>
                    <a:lnTo>
                      <a:pt x="23" y="206"/>
                    </a:lnTo>
                    <a:lnTo>
                      <a:pt x="20" y="206"/>
                    </a:lnTo>
                    <a:lnTo>
                      <a:pt x="16" y="205"/>
                    </a:lnTo>
                    <a:lnTo>
                      <a:pt x="14" y="204"/>
                    </a:lnTo>
                    <a:lnTo>
                      <a:pt x="11" y="204"/>
                    </a:lnTo>
                    <a:lnTo>
                      <a:pt x="9" y="203"/>
                    </a:lnTo>
                    <a:lnTo>
                      <a:pt x="7" y="202"/>
                    </a:lnTo>
                    <a:lnTo>
                      <a:pt x="4" y="201"/>
                    </a:lnTo>
                    <a:lnTo>
                      <a:pt x="2" y="199"/>
                    </a:lnTo>
                    <a:lnTo>
                      <a:pt x="1" y="198"/>
                    </a:lnTo>
                    <a:lnTo>
                      <a:pt x="0" y="196"/>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0" name="Freeform 2487">
                <a:extLst>
                  <a:ext uri="{FF2B5EF4-FFF2-40B4-BE49-F238E27FC236}">
                    <a16:creationId xmlns:a16="http://schemas.microsoft.com/office/drawing/2014/main" id="{39F86530-DF8A-4949-9CBB-102FF5172930}"/>
                  </a:ext>
                </a:extLst>
              </p:cNvPr>
              <p:cNvSpPr>
                <a:spLocks/>
              </p:cNvSpPr>
              <p:nvPr/>
            </p:nvSpPr>
            <p:spPr bwMode="auto">
              <a:xfrm>
                <a:off x="1924" y="789"/>
                <a:ext cx="52" cy="208"/>
              </a:xfrm>
              <a:custGeom>
                <a:avLst/>
                <a:gdLst>
                  <a:gd name="T0" fmla="*/ 0 w 52"/>
                  <a:gd name="T1" fmla="*/ 197 h 208"/>
                  <a:gd name="T2" fmla="*/ 13 w 52"/>
                  <a:gd name="T3" fmla="*/ 1 h 208"/>
                  <a:gd name="T4" fmla="*/ 23 w 52"/>
                  <a:gd name="T5" fmla="*/ 0 h 208"/>
                  <a:gd name="T6" fmla="*/ 33 w 52"/>
                  <a:gd name="T7" fmla="*/ 1 h 208"/>
                  <a:gd name="T8" fmla="*/ 51 w 52"/>
                  <a:gd name="T9" fmla="*/ 197 h 208"/>
                  <a:gd name="T10" fmla="*/ 48 w 52"/>
                  <a:gd name="T11" fmla="*/ 199 h 208"/>
                  <a:gd name="T12" fmla="*/ 46 w 52"/>
                  <a:gd name="T13" fmla="*/ 200 h 208"/>
                  <a:gd name="T14" fmla="*/ 43 w 52"/>
                  <a:gd name="T15" fmla="*/ 202 h 208"/>
                  <a:gd name="T16" fmla="*/ 39 w 52"/>
                  <a:gd name="T17" fmla="*/ 203 h 208"/>
                  <a:gd name="T18" fmla="*/ 34 w 52"/>
                  <a:gd name="T19" fmla="*/ 205 h 208"/>
                  <a:gd name="T20" fmla="*/ 30 w 52"/>
                  <a:gd name="T21" fmla="*/ 207 h 208"/>
                  <a:gd name="T22" fmla="*/ 27 w 52"/>
                  <a:gd name="T23" fmla="*/ 207 h 208"/>
                  <a:gd name="T24" fmla="*/ 24 w 52"/>
                  <a:gd name="T25" fmla="*/ 207 h 208"/>
                  <a:gd name="T26" fmla="*/ 20 w 52"/>
                  <a:gd name="T27" fmla="*/ 207 h 208"/>
                  <a:gd name="T28" fmla="*/ 17 w 52"/>
                  <a:gd name="T29" fmla="*/ 207 h 208"/>
                  <a:gd name="T30" fmla="*/ 14 w 52"/>
                  <a:gd name="T31" fmla="*/ 206 h 208"/>
                  <a:gd name="T32" fmla="*/ 11 w 52"/>
                  <a:gd name="T33" fmla="*/ 205 h 208"/>
                  <a:gd name="T34" fmla="*/ 10 w 52"/>
                  <a:gd name="T35" fmla="*/ 204 h 208"/>
                  <a:gd name="T36" fmla="*/ 7 w 52"/>
                  <a:gd name="T37" fmla="*/ 203 h 208"/>
                  <a:gd name="T38" fmla="*/ 5 w 52"/>
                  <a:gd name="T39" fmla="*/ 202 h 208"/>
                  <a:gd name="T40" fmla="*/ 2 w 52"/>
                  <a:gd name="T41" fmla="*/ 200 h 208"/>
                  <a:gd name="T42" fmla="*/ 1 w 52"/>
                  <a:gd name="T43" fmla="*/ 199 h 208"/>
                  <a:gd name="T44" fmla="*/ 0 w 52"/>
                  <a:gd name="T45" fmla="*/ 19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08"/>
                  <a:gd name="T71" fmla="*/ 52 w 52"/>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08">
                    <a:moveTo>
                      <a:pt x="0" y="197"/>
                    </a:moveTo>
                    <a:lnTo>
                      <a:pt x="13" y="1"/>
                    </a:lnTo>
                    <a:lnTo>
                      <a:pt x="23" y="0"/>
                    </a:lnTo>
                    <a:lnTo>
                      <a:pt x="33" y="1"/>
                    </a:lnTo>
                    <a:lnTo>
                      <a:pt x="51" y="197"/>
                    </a:lnTo>
                    <a:lnTo>
                      <a:pt x="48" y="199"/>
                    </a:lnTo>
                    <a:lnTo>
                      <a:pt x="46" y="200"/>
                    </a:lnTo>
                    <a:lnTo>
                      <a:pt x="43" y="202"/>
                    </a:lnTo>
                    <a:lnTo>
                      <a:pt x="39" y="203"/>
                    </a:lnTo>
                    <a:lnTo>
                      <a:pt x="34" y="205"/>
                    </a:lnTo>
                    <a:lnTo>
                      <a:pt x="30" y="207"/>
                    </a:lnTo>
                    <a:lnTo>
                      <a:pt x="27" y="207"/>
                    </a:lnTo>
                    <a:lnTo>
                      <a:pt x="24" y="207"/>
                    </a:lnTo>
                    <a:lnTo>
                      <a:pt x="20" y="207"/>
                    </a:lnTo>
                    <a:lnTo>
                      <a:pt x="17" y="207"/>
                    </a:lnTo>
                    <a:lnTo>
                      <a:pt x="14" y="206"/>
                    </a:lnTo>
                    <a:lnTo>
                      <a:pt x="11" y="205"/>
                    </a:lnTo>
                    <a:lnTo>
                      <a:pt x="10" y="204"/>
                    </a:lnTo>
                    <a:lnTo>
                      <a:pt x="7" y="203"/>
                    </a:lnTo>
                    <a:lnTo>
                      <a:pt x="5" y="202"/>
                    </a:lnTo>
                    <a:lnTo>
                      <a:pt x="2" y="200"/>
                    </a:lnTo>
                    <a:lnTo>
                      <a:pt x="1" y="199"/>
                    </a:lnTo>
                    <a:lnTo>
                      <a:pt x="0" y="197"/>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1" name="Freeform 2488">
                <a:extLst>
                  <a:ext uri="{FF2B5EF4-FFF2-40B4-BE49-F238E27FC236}">
                    <a16:creationId xmlns:a16="http://schemas.microsoft.com/office/drawing/2014/main" id="{D4125849-7BA4-49C7-B2E6-0BB399807FF0}"/>
                  </a:ext>
                </a:extLst>
              </p:cNvPr>
              <p:cNvSpPr>
                <a:spLocks/>
              </p:cNvSpPr>
              <p:nvPr/>
            </p:nvSpPr>
            <p:spPr bwMode="auto">
              <a:xfrm>
                <a:off x="1899" y="765"/>
                <a:ext cx="28" cy="207"/>
              </a:xfrm>
              <a:custGeom>
                <a:avLst/>
                <a:gdLst>
                  <a:gd name="T0" fmla="*/ 5 w 28"/>
                  <a:gd name="T1" fmla="*/ 206 h 207"/>
                  <a:gd name="T2" fmla="*/ 8 w 28"/>
                  <a:gd name="T3" fmla="*/ 206 h 207"/>
                  <a:gd name="T4" fmla="*/ 11 w 28"/>
                  <a:gd name="T5" fmla="*/ 205 h 207"/>
                  <a:gd name="T6" fmla="*/ 14 w 28"/>
                  <a:gd name="T7" fmla="*/ 204 h 207"/>
                  <a:gd name="T8" fmla="*/ 16 w 28"/>
                  <a:gd name="T9" fmla="*/ 204 h 207"/>
                  <a:gd name="T10" fmla="*/ 20 w 28"/>
                  <a:gd name="T11" fmla="*/ 202 h 207"/>
                  <a:gd name="T12" fmla="*/ 21 w 28"/>
                  <a:gd name="T13" fmla="*/ 202 h 207"/>
                  <a:gd name="T14" fmla="*/ 23 w 28"/>
                  <a:gd name="T15" fmla="*/ 201 h 207"/>
                  <a:gd name="T16" fmla="*/ 24 w 28"/>
                  <a:gd name="T17" fmla="*/ 199 h 207"/>
                  <a:gd name="T18" fmla="*/ 26 w 28"/>
                  <a:gd name="T19" fmla="*/ 198 h 207"/>
                  <a:gd name="T20" fmla="*/ 27 w 28"/>
                  <a:gd name="T21" fmla="*/ 196 h 207"/>
                  <a:gd name="T22" fmla="*/ 10 w 28"/>
                  <a:gd name="T23" fmla="*/ 1 h 207"/>
                  <a:gd name="T24" fmla="*/ 0 w 28"/>
                  <a:gd name="T25" fmla="*/ 0 h 207"/>
                  <a:gd name="T26" fmla="*/ 0 w 28"/>
                  <a:gd name="T27" fmla="*/ 206 h 207"/>
                  <a:gd name="T28" fmla="*/ 5 w 28"/>
                  <a:gd name="T29" fmla="*/ 206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7"/>
                  <a:gd name="T47" fmla="*/ 28 w 28"/>
                  <a:gd name="T48" fmla="*/ 207 h 2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7">
                    <a:moveTo>
                      <a:pt x="5" y="206"/>
                    </a:moveTo>
                    <a:lnTo>
                      <a:pt x="8" y="206"/>
                    </a:lnTo>
                    <a:lnTo>
                      <a:pt x="11" y="205"/>
                    </a:lnTo>
                    <a:lnTo>
                      <a:pt x="14" y="204"/>
                    </a:lnTo>
                    <a:lnTo>
                      <a:pt x="16" y="204"/>
                    </a:lnTo>
                    <a:lnTo>
                      <a:pt x="20" y="202"/>
                    </a:lnTo>
                    <a:lnTo>
                      <a:pt x="21" y="202"/>
                    </a:lnTo>
                    <a:lnTo>
                      <a:pt x="23" y="201"/>
                    </a:lnTo>
                    <a:lnTo>
                      <a:pt x="24" y="199"/>
                    </a:lnTo>
                    <a:lnTo>
                      <a:pt x="26" y="198"/>
                    </a:lnTo>
                    <a:lnTo>
                      <a:pt x="27" y="196"/>
                    </a:lnTo>
                    <a:lnTo>
                      <a:pt x="10" y="1"/>
                    </a:lnTo>
                    <a:lnTo>
                      <a:pt x="0" y="0"/>
                    </a:lnTo>
                    <a:lnTo>
                      <a:pt x="0" y="206"/>
                    </a:lnTo>
                    <a:lnTo>
                      <a:pt x="5" y="206"/>
                    </a:lnTo>
                  </a:path>
                </a:pathLst>
              </a:custGeom>
              <a:solidFill>
                <a:srgbClr val="9966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2" name="Freeform 2489">
                <a:extLst>
                  <a:ext uri="{FF2B5EF4-FFF2-40B4-BE49-F238E27FC236}">
                    <a16:creationId xmlns:a16="http://schemas.microsoft.com/office/drawing/2014/main" id="{57540709-848C-4451-A85C-0CF847A1BBE4}"/>
                  </a:ext>
                </a:extLst>
              </p:cNvPr>
              <p:cNvSpPr>
                <a:spLocks/>
              </p:cNvSpPr>
              <p:nvPr/>
            </p:nvSpPr>
            <p:spPr bwMode="auto">
              <a:xfrm>
                <a:off x="1877" y="985"/>
                <a:ext cx="149" cy="146"/>
              </a:xfrm>
              <a:custGeom>
                <a:avLst/>
                <a:gdLst>
                  <a:gd name="T0" fmla="*/ 148 w 149"/>
                  <a:gd name="T1" fmla="*/ 0 h 146"/>
                  <a:gd name="T2" fmla="*/ 0 w 149"/>
                  <a:gd name="T3" fmla="*/ 77 h 146"/>
                  <a:gd name="T4" fmla="*/ 0 w 149"/>
                  <a:gd name="T5" fmla="*/ 145 h 146"/>
                  <a:gd name="T6" fmla="*/ 148 w 149"/>
                  <a:gd name="T7" fmla="*/ 67 h 146"/>
                  <a:gd name="T8" fmla="*/ 148 w 149"/>
                  <a:gd name="T9" fmla="*/ 0 h 146"/>
                  <a:gd name="T10" fmla="*/ 0 60000 65536"/>
                  <a:gd name="T11" fmla="*/ 0 60000 65536"/>
                  <a:gd name="T12" fmla="*/ 0 60000 65536"/>
                  <a:gd name="T13" fmla="*/ 0 60000 65536"/>
                  <a:gd name="T14" fmla="*/ 0 60000 65536"/>
                  <a:gd name="T15" fmla="*/ 0 w 149"/>
                  <a:gd name="T16" fmla="*/ 0 h 146"/>
                  <a:gd name="T17" fmla="*/ 149 w 149"/>
                  <a:gd name="T18" fmla="*/ 146 h 146"/>
                </a:gdLst>
                <a:ahLst/>
                <a:cxnLst>
                  <a:cxn ang="T10">
                    <a:pos x="T0" y="T1"/>
                  </a:cxn>
                  <a:cxn ang="T11">
                    <a:pos x="T2" y="T3"/>
                  </a:cxn>
                  <a:cxn ang="T12">
                    <a:pos x="T4" y="T5"/>
                  </a:cxn>
                  <a:cxn ang="T13">
                    <a:pos x="T6" y="T7"/>
                  </a:cxn>
                  <a:cxn ang="T14">
                    <a:pos x="T8" y="T9"/>
                  </a:cxn>
                </a:cxnLst>
                <a:rect l="T15" t="T16" r="T17" b="T18"/>
                <a:pathLst>
                  <a:path w="149" h="146">
                    <a:moveTo>
                      <a:pt x="148" y="0"/>
                    </a:moveTo>
                    <a:lnTo>
                      <a:pt x="0" y="77"/>
                    </a:lnTo>
                    <a:lnTo>
                      <a:pt x="0" y="145"/>
                    </a:lnTo>
                    <a:lnTo>
                      <a:pt x="148" y="67"/>
                    </a:lnTo>
                    <a:lnTo>
                      <a:pt x="148"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3" name="Freeform 2490">
                <a:extLst>
                  <a:ext uri="{FF2B5EF4-FFF2-40B4-BE49-F238E27FC236}">
                    <a16:creationId xmlns:a16="http://schemas.microsoft.com/office/drawing/2014/main" id="{97F1B534-5986-4EC6-89D1-6F2DEB6279FC}"/>
                  </a:ext>
                </a:extLst>
              </p:cNvPr>
              <p:cNvSpPr>
                <a:spLocks/>
              </p:cNvSpPr>
              <p:nvPr/>
            </p:nvSpPr>
            <p:spPr bwMode="auto">
              <a:xfrm>
                <a:off x="1700" y="967"/>
                <a:ext cx="178" cy="163"/>
              </a:xfrm>
              <a:custGeom>
                <a:avLst/>
                <a:gdLst>
                  <a:gd name="T0" fmla="*/ 0 w 178"/>
                  <a:gd name="T1" fmla="*/ 0 h 163"/>
                  <a:gd name="T2" fmla="*/ 177 w 178"/>
                  <a:gd name="T3" fmla="*/ 94 h 163"/>
                  <a:gd name="T4" fmla="*/ 177 w 178"/>
                  <a:gd name="T5" fmla="*/ 162 h 163"/>
                  <a:gd name="T6" fmla="*/ 0 w 178"/>
                  <a:gd name="T7" fmla="*/ 67 h 163"/>
                  <a:gd name="T8" fmla="*/ 0 w 178"/>
                  <a:gd name="T9" fmla="*/ 0 h 163"/>
                  <a:gd name="T10" fmla="*/ 0 60000 65536"/>
                  <a:gd name="T11" fmla="*/ 0 60000 65536"/>
                  <a:gd name="T12" fmla="*/ 0 60000 65536"/>
                  <a:gd name="T13" fmla="*/ 0 60000 65536"/>
                  <a:gd name="T14" fmla="*/ 0 60000 65536"/>
                  <a:gd name="T15" fmla="*/ 0 w 178"/>
                  <a:gd name="T16" fmla="*/ 0 h 163"/>
                  <a:gd name="T17" fmla="*/ 178 w 178"/>
                  <a:gd name="T18" fmla="*/ 163 h 163"/>
                </a:gdLst>
                <a:ahLst/>
                <a:cxnLst>
                  <a:cxn ang="T10">
                    <a:pos x="T0" y="T1"/>
                  </a:cxn>
                  <a:cxn ang="T11">
                    <a:pos x="T2" y="T3"/>
                  </a:cxn>
                  <a:cxn ang="T12">
                    <a:pos x="T4" y="T5"/>
                  </a:cxn>
                  <a:cxn ang="T13">
                    <a:pos x="T6" y="T7"/>
                  </a:cxn>
                  <a:cxn ang="T14">
                    <a:pos x="T8" y="T9"/>
                  </a:cxn>
                </a:cxnLst>
                <a:rect l="T15" t="T16" r="T17" b="T18"/>
                <a:pathLst>
                  <a:path w="178" h="163">
                    <a:moveTo>
                      <a:pt x="0" y="0"/>
                    </a:moveTo>
                    <a:lnTo>
                      <a:pt x="177" y="94"/>
                    </a:lnTo>
                    <a:lnTo>
                      <a:pt x="177" y="162"/>
                    </a:lnTo>
                    <a:lnTo>
                      <a:pt x="0" y="67"/>
                    </a:lnTo>
                    <a:lnTo>
                      <a:pt x="0" y="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4" name="Freeform 2491">
                <a:extLst>
                  <a:ext uri="{FF2B5EF4-FFF2-40B4-BE49-F238E27FC236}">
                    <a16:creationId xmlns:a16="http://schemas.microsoft.com/office/drawing/2014/main" id="{186DFACA-CCFD-45A5-AE4F-71CAD41F4E37}"/>
                  </a:ext>
                </a:extLst>
              </p:cNvPr>
              <p:cNvSpPr>
                <a:spLocks/>
              </p:cNvSpPr>
              <p:nvPr/>
            </p:nvSpPr>
            <p:spPr bwMode="auto">
              <a:xfrm>
                <a:off x="1700" y="890"/>
                <a:ext cx="326" cy="172"/>
              </a:xfrm>
              <a:custGeom>
                <a:avLst/>
                <a:gdLst>
                  <a:gd name="T0" fmla="*/ 325 w 326"/>
                  <a:gd name="T1" fmla="*/ 94 h 172"/>
                  <a:gd name="T2" fmla="*/ 178 w 326"/>
                  <a:gd name="T3" fmla="*/ 171 h 172"/>
                  <a:gd name="T4" fmla="*/ 0 w 326"/>
                  <a:gd name="T5" fmla="*/ 76 h 172"/>
                  <a:gd name="T6" fmla="*/ 146 w 326"/>
                  <a:gd name="T7" fmla="*/ 0 h 172"/>
                  <a:gd name="T8" fmla="*/ 325 w 326"/>
                  <a:gd name="T9" fmla="*/ 94 h 172"/>
                  <a:gd name="T10" fmla="*/ 0 60000 65536"/>
                  <a:gd name="T11" fmla="*/ 0 60000 65536"/>
                  <a:gd name="T12" fmla="*/ 0 60000 65536"/>
                  <a:gd name="T13" fmla="*/ 0 60000 65536"/>
                  <a:gd name="T14" fmla="*/ 0 60000 65536"/>
                  <a:gd name="T15" fmla="*/ 0 w 326"/>
                  <a:gd name="T16" fmla="*/ 0 h 172"/>
                  <a:gd name="T17" fmla="*/ 326 w 326"/>
                  <a:gd name="T18" fmla="*/ 172 h 172"/>
                </a:gdLst>
                <a:ahLst/>
                <a:cxnLst>
                  <a:cxn ang="T10">
                    <a:pos x="T0" y="T1"/>
                  </a:cxn>
                  <a:cxn ang="T11">
                    <a:pos x="T2" y="T3"/>
                  </a:cxn>
                  <a:cxn ang="T12">
                    <a:pos x="T4" y="T5"/>
                  </a:cxn>
                  <a:cxn ang="T13">
                    <a:pos x="T6" y="T7"/>
                  </a:cxn>
                  <a:cxn ang="T14">
                    <a:pos x="T8" y="T9"/>
                  </a:cxn>
                </a:cxnLst>
                <a:rect l="T15" t="T16" r="T17" b="T18"/>
                <a:pathLst>
                  <a:path w="326" h="172">
                    <a:moveTo>
                      <a:pt x="325" y="94"/>
                    </a:moveTo>
                    <a:lnTo>
                      <a:pt x="178" y="171"/>
                    </a:lnTo>
                    <a:lnTo>
                      <a:pt x="0" y="76"/>
                    </a:lnTo>
                    <a:lnTo>
                      <a:pt x="146" y="0"/>
                    </a:lnTo>
                    <a:lnTo>
                      <a:pt x="325" y="94"/>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5" name="Freeform 2492">
                <a:extLst>
                  <a:ext uri="{FF2B5EF4-FFF2-40B4-BE49-F238E27FC236}">
                    <a16:creationId xmlns:a16="http://schemas.microsoft.com/office/drawing/2014/main" id="{549FAA7F-A3C7-4724-A9D6-26BF3656CFFF}"/>
                  </a:ext>
                </a:extLst>
              </p:cNvPr>
              <p:cNvSpPr>
                <a:spLocks/>
              </p:cNvSpPr>
              <p:nvPr/>
            </p:nvSpPr>
            <p:spPr bwMode="auto">
              <a:xfrm>
                <a:off x="1764" y="977"/>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6" name="Freeform 2493">
                <a:extLst>
                  <a:ext uri="{FF2B5EF4-FFF2-40B4-BE49-F238E27FC236}">
                    <a16:creationId xmlns:a16="http://schemas.microsoft.com/office/drawing/2014/main" id="{B00F4164-99BB-436D-8D6E-4DB96FD267D9}"/>
                  </a:ext>
                </a:extLst>
              </p:cNvPr>
              <p:cNvSpPr>
                <a:spLocks/>
              </p:cNvSpPr>
              <p:nvPr/>
            </p:nvSpPr>
            <p:spPr bwMode="auto">
              <a:xfrm>
                <a:off x="1887" y="1062"/>
                <a:ext cx="26" cy="47"/>
              </a:xfrm>
              <a:custGeom>
                <a:avLst/>
                <a:gdLst>
                  <a:gd name="T0" fmla="*/ 25 w 26"/>
                  <a:gd name="T1" fmla="*/ 0 h 47"/>
                  <a:gd name="T2" fmla="*/ 0 w 26"/>
                  <a:gd name="T3" fmla="*/ 13 h 47"/>
                  <a:gd name="T4" fmla="*/ 0 w 26"/>
                  <a:gd name="T5" fmla="*/ 46 h 47"/>
                  <a:gd name="T6" fmla="*/ 25 w 26"/>
                  <a:gd name="T7" fmla="*/ 33 h 47"/>
                  <a:gd name="T8" fmla="*/ 25 w 26"/>
                  <a:gd name="T9" fmla="*/ 0 h 47"/>
                  <a:gd name="T10" fmla="*/ 0 60000 65536"/>
                  <a:gd name="T11" fmla="*/ 0 60000 65536"/>
                  <a:gd name="T12" fmla="*/ 0 60000 65536"/>
                  <a:gd name="T13" fmla="*/ 0 60000 65536"/>
                  <a:gd name="T14" fmla="*/ 0 60000 65536"/>
                  <a:gd name="T15" fmla="*/ 0 w 26"/>
                  <a:gd name="T16" fmla="*/ 0 h 47"/>
                  <a:gd name="T17" fmla="*/ 26 w 26"/>
                  <a:gd name="T18" fmla="*/ 47 h 47"/>
                </a:gdLst>
                <a:ahLst/>
                <a:cxnLst>
                  <a:cxn ang="T10">
                    <a:pos x="T0" y="T1"/>
                  </a:cxn>
                  <a:cxn ang="T11">
                    <a:pos x="T2" y="T3"/>
                  </a:cxn>
                  <a:cxn ang="T12">
                    <a:pos x="T4" y="T5"/>
                  </a:cxn>
                  <a:cxn ang="T13">
                    <a:pos x="T6" y="T7"/>
                  </a:cxn>
                  <a:cxn ang="T14">
                    <a:pos x="T8" y="T9"/>
                  </a:cxn>
                </a:cxnLst>
                <a:rect l="T15" t="T16" r="T17" b="T18"/>
                <a:pathLst>
                  <a:path w="26" h="47">
                    <a:moveTo>
                      <a:pt x="25" y="0"/>
                    </a:moveTo>
                    <a:lnTo>
                      <a:pt x="0" y="13"/>
                    </a:lnTo>
                    <a:lnTo>
                      <a:pt x="0" y="46"/>
                    </a:lnTo>
                    <a:lnTo>
                      <a:pt x="25" y="33"/>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7" name="Freeform 2494">
                <a:extLst>
                  <a:ext uri="{FF2B5EF4-FFF2-40B4-BE49-F238E27FC236}">
                    <a16:creationId xmlns:a16="http://schemas.microsoft.com/office/drawing/2014/main" id="{0BC0FBC6-95BE-447D-B51A-89B81B9E9DB2}"/>
                  </a:ext>
                </a:extLst>
              </p:cNvPr>
              <p:cNvSpPr>
                <a:spLocks/>
              </p:cNvSpPr>
              <p:nvPr/>
            </p:nvSpPr>
            <p:spPr bwMode="auto">
              <a:xfrm>
                <a:off x="1715" y="1044"/>
                <a:ext cx="86" cy="79"/>
              </a:xfrm>
              <a:custGeom>
                <a:avLst/>
                <a:gdLst>
                  <a:gd name="T0" fmla="*/ 0 w 86"/>
                  <a:gd name="T1" fmla="*/ 0 h 79"/>
                  <a:gd name="T2" fmla="*/ 85 w 86"/>
                  <a:gd name="T3" fmla="*/ 46 h 79"/>
                  <a:gd name="T4" fmla="*/ 85 w 86"/>
                  <a:gd name="T5" fmla="*/ 78 h 79"/>
                  <a:gd name="T6" fmla="*/ 0 w 86"/>
                  <a:gd name="T7" fmla="*/ 32 h 79"/>
                  <a:gd name="T8" fmla="*/ 0 w 86"/>
                  <a:gd name="T9" fmla="*/ 0 h 79"/>
                  <a:gd name="T10" fmla="*/ 0 60000 65536"/>
                  <a:gd name="T11" fmla="*/ 0 60000 65536"/>
                  <a:gd name="T12" fmla="*/ 0 60000 65536"/>
                  <a:gd name="T13" fmla="*/ 0 60000 65536"/>
                  <a:gd name="T14" fmla="*/ 0 60000 65536"/>
                  <a:gd name="T15" fmla="*/ 0 w 86"/>
                  <a:gd name="T16" fmla="*/ 0 h 79"/>
                  <a:gd name="T17" fmla="*/ 86 w 86"/>
                  <a:gd name="T18" fmla="*/ 79 h 79"/>
                </a:gdLst>
                <a:ahLst/>
                <a:cxnLst>
                  <a:cxn ang="T10">
                    <a:pos x="T0" y="T1"/>
                  </a:cxn>
                  <a:cxn ang="T11">
                    <a:pos x="T2" y="T3"/>
                  </a:cxn>
                  <a:cxn ang="T12">
                    <a:pos x="T4" y="T5"/>
                  </a:cxn>
                  <a:cxn ang="T13">
                    <a:pos x="T6" y="T7"/>
                  </a:cxn>
                  <a:cxn ang="T14">
                    <a:pos x="T8" y="T9"/>
                  </a:cxn>
                </a:cxnLst>
                <a:rect l="T15" t="T16" r="T17" b="T18"/>
                <a:pathLst>
                  <a:path w="86" h="79">
                    <a:moveTo>
                      <a:pt x="0" y="0"/>
                    </a:moveTo>
                    <a:lnTo>
                      <a:pt x="85" y="46"/>
                    </a:lnTo>
                    <a:lnTo>
                      <a:pt x="85" y="78"/>
                    </a:lnTo>
                    <a:lnTo>
                      <a:pt x="0" y="32"/>
                    </a:lnTo>
                    <a:lnTo>
                      <a:pt x="0" y="0"/>
                    </a:lnTo>
                  </a:path>
                </a:pathLst>
              </a:custGeom>
              <a:solidFill>
                <a:srgbClr val="FF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8" name="Freeform 2495">
                <a:extLst>
                  <a:ext uri="{FF2B5EF4-FFF2-40B4-BE49-F238E27FC236}">
                    <a16:creationId xmlns:a16="http://schemas.microsoft.com/office/drawing/2014/main" id="{D77C9F70-90FC-4273-B734-C3D70EB00B90}"/>
                  </a:ext>
                </a:extLst>
              </p:cNvPr>
              <p:cNvSpPr>
                <a:spLocks/>
              </p:cNvSpPr>
              <p:nvPr/>
            </p:nvSpPr>
            <p:spPr bwMode="auto">
              <a:xfrm>
                <a:off x="1800" y="1074"/>
                <a:ext cx="33" cy="50"/>
              </a:xfrm>
              <a:custGeom>
                <a:avLst/>
                <a:gdLst>
                  <a:gd name="T0" fmla="*/ 32 w 33"/>
                  <a:gd name="T1" fmla="*/ 0 h 50"/>
                  <a:gd name="T2" fmla="*/ 0 w 33"/>
                  <a:gd name="T3" fmla="*/ 16 h 50"/>
                  <a:gd name="T4" fmla="*/ 0 w 33"/>
                  <a:gd name="T5" fmla="*/ 49 h 50"/>
                  <a:gd name="T6" fmla="*/ 32 w 33"/>
                  <a:gd name="T7" fmla="*/ 32 h 50"/>
                  <a:gd name="T8" fmla="*/ 32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2" y="0"/>
                    </a:moveTo>
                    <a:lnTo>
                      <a:pt x="0" y="16"/>
                    </a:lnTo>
                    <a:lnTo>
                      <a:pt x="0" y="49"/>
                    </a:lnTo>
                    <a:lnTo>
                      <a:pt x="32" y="32"/>
                    </a:lnTo>
                    <a:lnTo>
                      <a:pt x="32" y="0"/>
                    </a:lnTo>
                  </a:path>
                </a:pathLst>
              </a:custGeom>
              <a:solidFill>
                <a:srgbClr val="FF33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9" name="Freeform 2496">
                <a:extLst>
                  <a:ext uri="{FF2B5EF4-FFF2-40B4-BE49-F238E27FC236}">
                    <a16:creationId xmlns:a16="http://schemas.microsoft.com/office/drawing/2014/main" id="{865D3DAD-3308-435B-910F-660B51A9FDD1}"/>
                  </a:ext>
                </a:extLst>
              </p:cNvPr>
              <p:cNvSpPr>
                <a:spLocks/>
              </p:cNvSpPr>
              <p:nvPr/>
            </p:nvSpPr>
            <p:spPr bwMode="auto">
              <a:xfrm>
                <a:off x="1715" y="1029"/>
                <a:ext cx="117" cy="63"/>
              </a:xfrm>
              <a:custGeom>
                <a:avLst/>
                <a:gdLst>
                  <a:gd name="T0" fmla="*/ 116 w 117"/>
                  <a:gd name="T1" fmla="*/ 46 h 63"/>
                  <a:gd name="T2" fmla="*/ 84 w 117"/>
                  <a:gd name="T3" fmla="*/ 62 h 63"/>
                  <a:gd name="T4" fmla="*/ 0 w 117"/>
                  <a:gd name="T5" fmla="*/ 16 h 63"/>
                  <a:gd name="T6" fmla="*/ 30 w 117"/>
                  <a:gd name="T7" fmla="*/ 0 h 63"/>
                  <a:gd name="T8" fmla="*/ 116 w 117"/>
                  <a:gd name="T9" fmla="*/ 46 h 63"/>
                  <a:gd name="T10" fmla="*/ 0 60000 65536"/>
                  <a:gd name="T11" fmla="*/ 0 60000 65536"/>
                  <a:gd name="T12" fmla="*/ 0 60000 65536"/>
                  <a:gd name="T13" fmla="*/ 0 60000 65536"/>
                  <a:gd name="T14" fmla="*/ 0 60000 65536"/>
                  <a:gd name="T15" fmla="*/ 0 w 117"/>
                  <a:gd name="T16" fmla="*/ 0 h 63"/>
                  <a:gd name="T17" fmla="*/ 117 w 117"/>
                  <a:gd name="T18" fmla="*/ 63 h 63"/>
                </a:gdLst>
                <a:ahLst/>
                <a:cxnLst>
                  <a:cxn ang="T10">
                    <a:pos x="T0" y="T1"/>
                  </a:cxn>
                  <a:cxn ang="T11">
                    <a:pos x="T2" y="T3"/>
                  </a:cxn>
                  <a:cxn ang="T12">
                    <a:pos x="T4" y="T5"/>
                  </a:cxn>
                  <a:cxn ang="T13">
                    <a:pos x="T6" y="T7"/>
                  </a:cxn>
                  <a:cxn ang="T14">
                    <a:pos x="T8" y="T9"/>
                  </a:cxn>
                </a:cxnLst>
                <a:rect l="T15" t="T16" r="T17" b="T18"/>
                <a:pathLst>
                  <a:path w="117" h="63">
                    <a:moveTo>
                      <a:pt x="116" y="46"/>
                    </a:moveTo>
                    <a:lnTo>
                      <a:pt x="84" y="62"/>
                    </a:lnTo>
                    <a:lnTo>
                      <a:pt x="0" y="16"/>
                    </a:lnTo>
                    <a:lnTo>
                      <a:pt x="30" y="0"/>
                    </a:lnTo>
                    <a:lnTo>
                      <a:pt x="116" y="46"/>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0" name="Freeform 2497">
                <a:extLst>
                  <a:ext uri="{FF2B5EF4-FFF2-40B4-BE49-F238E27FC236}">
                    <a16:creationId xmlns:a16="http://schemas.microsoft.com/office/drawing/2014/main" id="{A1FFC6C1-F1A6-40A7-9A59-FACF695C75CB}"/>
                  </a:ext>
                </a:extLst>
              </p:cNvPr>
              <p:cNvSpPr>
                <a:spLocks/>
              </p:cNvSpPr>
              <p:nvPr/>
            </p:nvSpPr>
            <p:spPr bwMode="auto">
              <a:xfrm>
                <a:off x="1935" y="1038"/>
                <a:ext cx="26" cy="49"/>
              </a:xfrm>
              <a:custGeom>
                <a:avLst/>
                <a:gdLst>
                  <a:gd name="T0" fmla="*/ 25 w 26"/>
                  <a:gd name="T1" fmla="*/ 0 h 49"/>
                  <a:gd name="T2" fmla="*/ 0 w 26"/>
                  <a:gd name="T3" fmla="*/ 13 h 49"/>
                  <a:gd name="T4" fmla="*/ 0 w 26"/>
                  <a:gd name="T5" fmla="*/ 48 h 49"/>
                  <a:gd name="T6" fmla="*/ 25 w 26"/>
                  <a:gd name="T7" fmla="*/ 34 h 49"/>
                  <a:gd name="T8" fmla="*/ 25 w 26"/>
                  <a:gd name="T9" fmla="*/ 0 h 49"/>
                  <a:gd name="T10" fmla="*/ 0 60000 65536"/>
                  <a:gd name="T11" fmla="*/ 0 60000 65536"/>
                  <a:gd name="T12" fmla="*/ 0 60000 65536"/>
                  <a:gd name="T13" fmla="*/ 0 60000 65536"/>
                  <a:gd name="T14" fmla="*/ 0 60000 65536"/>
                  <a:gd name="T15" fmla="*/ 0 w 26"/>
                  <a:gd name="T16" fmla="*/ 0 h 49"/>
                  <a:gd name="T17" fmla="*/ 26 w 26"/>
                  <a:gd name="T18" fmla="*/ 49 h 49"/>
                </a:gdLst>
                <a:ahLst/>
                <a:cxnLst>
                  <a:cxn ang="T10">
                    <a:pos x="T0" y="T1"/>
                  </a:cxn>
                  <a:cxn ang="T11">
                    <a:pos x="T2" y="T3"/>
                  </a:cxn>
                  <a:cxn ang="T12">
                    <a:pos x="T4" y="T5"/>
                  </a:cxn>
                  <a:cxn ang="T13">
                    <a:pos x="T6" y="T7"/>
                  </a:cxn>
                  <a:cxn ang="T14">
                    <a:pos x="T8" y="T9"/>
                  </a:cxn>
                </a:cxnLst>
                <a:rect l="T15" t="T16" r="T17" b="T18"/>
                <a:pathLst>
                  <a:path w="26" h="49">
                    <a:moveTo>
                      <a:pt x="25" y="0"/>
                    </a:moveTo>
                    <a:lnTo>
                      <a:pt x="0" y="13"/>
                    </a:lnTo>
                    <a:lnTo>
                      <a:pt x="0" y="48"/>
                    </a:lnTo>
                    <a:lnTo>
                      <a:pt x="25" y="34"/>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1" name="Freeform 2498">
                <a:extLst>
                  <a:ext uri="{FF2B5EF4-FFF2-40B4-BE49-F238E27FC236}">
                    <a16:creationId xmlns:a16="http://schemas.microsoft.com/office/drawing/2014/main" id="{3A526198-674F-4228-83F0-CDA2BF89F47C}"/>
                  </a:ext>
                </a:extLst>
              </p:cNvPr>
              <p:cNvSpPr>
                <a:spLocks/>
              </p:cNvSpPr>
              <p:nvPr/>
            </p:nvSpPr>
            <p:spPr bwMode="auto">
              <a:xfrm>
                <a:off x="1699" y="940"/>
                <a:ext cx="48" cy="53"/>
              </a:xfrm>
              <a:custGeom>
                <a:avLst/>
                <a:gdLst>
                  <a:gd name="T0" fmla="*/ 47 w 48"/>
                  <a:gd name="T1" fmla="*/ 0 h 53"/>
                  <a:gd name="T2" fmla="*/ 47 w 48"/>
                  <a:gd name="T3" fmla="*/ 52 h 53"/>
                  <a:gd name="T4" fmla="*/ 0 w 48"/>
                  <a:gd name="T5" fmla="*/ 26 h 53"/>
                  <a:gd name="T6" fmla="*/ 47 w 48"/>
                  <a:gd name="T7" fmla="*/ 0 h 53"/>
                  <a:gd name="T8" fmla="*/ 0 60000 65536"/>
                  <a:gd name="T9" fmla="*/ 0 60000 65536"/>
                  <a:gd name="T10" fmla="*/ 0 60000 65536"/>
                  <a:gd name="T11" fmla="*/ 0 60000 65536"/>
                  <a:gd name="T12" fmla="*/ 0 w 48"/>
                  <a:gd name="T13" fmla="*/ 0 h 53"/>
                  <a:gd name="T14" fmla="*/ 48 w 48"/>
                  <a:gd name="T15" fmla="*/ 53 h 53"/>
                </a:gdLst>
                <a:ahLst/>
                <a:cxnLst>
                  <a:cxn ang="T8">
                    <a:pos x="T0" y="T1"/>
                  </a:cxn>
                  <a:cxn ang="T9">
                    <a:pos x="T2" y="T3"/>
                  </a:cxn>
                  <a:cxn ang="T10">
                    <a:pos x="T4" y="T5"/>
                  </a:cxn>
                  <a:cxn ang="T11">
                    <a:pos x="T6" y="T7"/>
                  </a:cxn>
                </a:cxnLst>
                <a:rect l="T12" t="T13" r="T14" b="T15"/>
                <a:pathLst>
                  <a:path w="48" h="53">
                    <a:moveTo>
                      <a:pt x="47" y="0"/>
                    </a:moveTo>
                    <a:lnTo>
                      <a:pt x="47" y="52"/>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2" name="Freeform 2499">
                <a:extLst>
                  <a:ext uri="{FF2B5EF4-FFF2-40B4-BE49-F238E27FC236}">
                    <a16:creationId xmlns:a16="http://schemas.microsoft.com/office/drawing/2014/main" id="{CD98A5D2-2D20-4723-922B-698E6AEDEC03}"/>
                  </a:ext>
                </a:extLst>
              </p:cNvPr>
              <p:cNvSpPr>
                <a:spLocks/>
              </p:cNvSpPr>
              <p:nvPr/>
            </p:nvSpPr>
            <p:spPr bwMode="auto">
              <a:xfrm>
                <a:off x="1747" y="864"/>
                <a:ext cx="147" cy="129"/>
              </a:xfrm>
              <a:custGeom>
                <a:avLst/>
                <a:gdLst>
                  <a:gd name="T0" fmla="*/ 146 w 147"/>
                  <a:gd name="T1" fmla="*/ 50 h 129"/>
                  <a:gd name="T2" fmla="*/ 0 w 147"/>
                  <a:gd name="T3" fmla="*/ 128 h 129"/>
                  <a:gd name="T4" fmla="*/ 0 w 147"/>
                  <a:gd name="T5" fmla="*/ 76 h 129"/>
                  <a:gd name="T6" fmla="*/ 146 w 147"/>
                  <a:gd name="T7" fmla="*/ 0 h 129"/>
                  <a:gd name="T8" fmla="*/ 146 w 147"/>
                  <a:gd name="T9" fmla="*/ 50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0"/>
                    </a:moveTo>
                    <a:lnTo>
                      <a:pt x="0" y="128"/>
                    </a:lnTo>
                    <a:lnTo>
                      <a:pt x="0" y="76"/>
                    </a:lnTo>
                    <a:lnTo>
                      <a:pt x="146" y="0"/>
                    </a:lnTo>
                    <a:lnTo>
                      <a:pt x="146" y="50"/>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3" name="Freeform 2500">
                <a:extLst>
                  <a:ext uri="{FF2B5EF4-FFF2-40B4-BE49-F238E27FC236}">
                    <a16:creationId xmlns:a16="http://schemas.microsoft.com/office/drawing/2014/main" id="{BB5E6D52-1B35-458C-80AA-62F838C00C37}"/>
                  </a:ext>
                </a:extLst>
              </p:cNvPr>
              <p:cNvSpPr>
                <a:spLocks/>
              </p:cNvSpPr>
              <p:nvPr/>
            </p:nvSpPr>
            <p:spPr bwMode="auto">
              <a:xfrm>
                <a:off x="1764" y="977"/>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4" name="Freeform 2501">
                <a:extLst>
                  <a:ext uri="{FF2B5EF4-FFF2-40B4-BE49-F238E27FC236}">
                    <a16:creationId xmlns:a16="http://schemas.microsoft.com/office/drawing/2014/main" id="{930239B0-1B35-4860-A8F3-24A5CB275471}"/>
                  </a:ext>
                </a:extLst>
              </p:cNvPr>
              <p:cNvSpPr>
                <a:spLocks/>
              </p:cNvSpPr>
              <p:nvPr/>
            </p:nvSpPr>
            <p:spPr bwMode="auto">
              <a:xfrm>
                <a:off x="1812" y="899"/>
                <a:ext cx="147" cy="129"/>
              </a:xfrm>
              <a:custGeom>
                <a:avLst/>
                <a:gdLst>
                  <a:gd name="T0" fmla="*/ 146 w 147"/>
                  <a:gd name="T1" fmla="*/ 51 h 129"/>
                  <a:gd name="T2" fmla="*/ 0 w 147"/>
                  <a:gd name="T3" fmla="*/ 128 h 129"/>
                  <a:gd name="T4" fmla="*/ 0 w 147"/>
                  <a:gd name="T5" fmla="*/ 77 h 129"/>
                  <a:gd name="T6" fmla="*/ 146 w 147"/>
                  <a:gd name="T7" fmla="*/ 0 h 129"/>
                  <a:gd name="T8" fmla="*/ 146 w 147"/>
                  <a:gd name="T9" fmla="*/ 51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1"/>
                    </a:moveTo>
                    <a:lnTo>
                      <a:pt x="0" y="128"/>
                    </a:lnTo>
                    <a:lnTo>
                      <a:pt x="0" y="77"/>
                    </a:lnTo>
                    <a:lnTo>
                      <a:pt x="146" y="0"/>
                    </a:lnTo>
                    <a:lnTo>
                      <a:pt x="146"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5" name="Freeform 2502">
                <a:extLst>
                  <a:ext uri="{FF2B5EF4-FFF2-40B4-BE49-F238E27FC236}">
                    <a16:creationId xmlns:a16="http://schemas.microsoft.com/office/drawing/2014/main" id="{C4DAE326-C6EB-4B7F-9EFD-2C072BF2C821}"/>
                  </a:ext>
                </a:extLst>
              </p:cNvPr>
              <p:cNvSpPr>
                <a:spLocks/>
              </p:cNvSpPr>
              <p:nvPr/>
            </p:nvSpPr>
            <p:spPr bwMode="auto">
              <a:xfrm>
                <a:off x="1831" y="1011"/>
                <a:ext cx="47" cy="51"/>
              </a:xfrm>
              <a:custGeom>
                <a:avLst/>
                <a:gdLst>
                  <a:gd name="T0" fmla="*/ 46 w 47"/>
                  <a:gd name="T1" fmla="*/ 0 h 51"/>
                  <a:gd name="T2" fmla="*/ 46 w 47"/>
                  <a:gd name="T3" fmla="*/ 50 h 51"/>
                  <a:gd name="T4" fmla="*/ 0 w 47"/>
                  <a:gd name="T5" fmla="*/ 25 h 51"/>
                  <a:gd name="T6" fmla="*/ 46 w 47"/>
                  <a:gd name="T7" fmla="*/ 0 h 51"/>
                  <a:gd name="T8" fmla="*/ 0 60000 65536"/>
                  <a:gd name="T9" fmla="*/ 0 60000 65536"/>
                  <a:gd name="T10" fmla="*/ 0 60000 65536"/>
                  <a:gd name="T11" fmla="*/ 0 60000 65536"/>
                  <a:gd name="T12" fmla="*/ 0 w 47"/>
                  <a:gd name="T13" fmla="*/ 0 h 51"/>
                  <a:gd name="T14" fmla="*/ 47 w 47"/>
                  <a:gd name="T15" fmla="*/ 51 h 51"/>
                </a:gdLst>
                <a:ahLst/>
                <a:cxnLst>
                  <a:cxn ang="T8">
                    <a:pos x="T0" y="T1"/>
                  </a:cxn>
                  <a:cxn ang="T9">
                    <a:pos x="T2" y="T3"/>
                  </a:cxn>
                  <a:cxn ang="T10">
                    <a:pos x="T4" y="T5"/>
                  </a:cxn>
                  <a:cxn ang="T11">
                    <a:pos x="T6" y="T7"/>
                  </a:cxn>
                </a:cxnLst>
                <a:rect l="T12" t="T13" r="T14" b="T15"/>
                <a:pathLst>
                  <a:path w="47" h="51">
                    <a:moveTo>
                      <a:pt x="46" y="0"/>
                    </a:moveTo>
                    <a:lnTo>
                      <a:pt x="46" y="50"/>
                    </a:lnTo>
                    <a:lnTo>
                      <a:pt x="0" y="25"/>
                    </a:lnTo>
                    <a:lnTo>
                      <a:pt x="46"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6" name="Freeform 2503">
                <a:extLst>
                  <a:ext uri="{FF2B5EF4-FFF2-40B4-BE49-F238E27FC236}">
                    <a16:creationId xmlns:a16="http://schemas.microsoft.com/office/drawing/2014/main" id="{E6F3F5F8-84E6-4C66-80F5-D83677230A93}"/>
                  </a:ext>
                </a:extLst>
              </p:cNvPr>
              <p:cNvSpPr>
                <a:spLocks/>
              </p:cNvSpPr>
              <p:nvPr/>
            </p:nvSpPr>
            <p:spPr bwMode="auto">
              <a:xfrm>
                <a:off x="1877" y="933"/>
                <a:ext cx="149" cy="130"/>
              </a:xfrm>
              <a:custGeom>
                <a:avLst/>
                <a:gdLst>
                  <a:gd name="T0" fmla="*/ 148 w 149"/>
                  <a:gd name="T1" fmla="*/ 51 h 130"/>
                  <a:gd name="T2" fmla="*/ 0 w 149"/>
                  <a:gd name="T3" fmla="*/ 129 h 130"/>
                  <a:gd name="T4" fmla="*/ 0 w 149"/>
                  <a:gd name="T5" fmla="*/ 77 h 130"/>
                  <a:gd name="T6" fmla="*/ 148 w 149"/>
                  <a:gd name="T7" fmla="*/ 0 h 130"/>
                  <a:gd name="T8" fmla="*/ 148 w 149"/>
                  <a:gd name="T9" fmla="*/ 51 h 130"/>
                  <a:gd name="T10" fmla="*/ 0 60000 65536"/>
                  <a:gd name="T11" fmla="*/ 0 60000 65536"/>
                  <a:gd name="T12" fmla="*/ 0 60000 65536"/>
                  <a:gd name="T13" fmla="*/ 0 60000 65536"/>
                  <a:gd name="T14" fmla="*/ 0 60000 65536"/>
                  <a:gd name="T15" fmla="*/ 0 w 149"/>
                  <a:gd name="T16" fmla="*/ 0 h 130"/>
                  <a:gd name="T17" fmla="*/ 149 w 149"/>
                  <a:gd name="T18" fmla="*/ 130 h 130"/>
                </a:gdLst>
                <a:ahLst/>
                <a:cxnLst>
                  <a:cxn ang="T10">
                    <a:pos x="T0" y="T1"/>
                  </a:cxn>
                  <a:cxn ang="T11">
                    <a:pos x="T2" y="T3"/>
                  </a:cxn>
                  <a:cxn ang="T12">
                    <a:pos x="T4" y="T5"/>
                  </a:cxn>
                  <a:cxn ang="T13">
                    <a:pos x="T6" y="T7"/>
                  </a:cxn>
                  <a:cxn ang="T14">
                    <a:pos x="T8" y="T9"/>
                  </a:cxn>
                </a:cxnLst>
                <a:rect l="T15" t="T16" r="T17" b="T18"/>
                <a:pathLst>
                  <a:path w="149" h="130">
                    <a:moveTo>
                      <a:pt x="148" y="51"/>
                    </a:moveTo>
                    <a:lnTo>
                      <a:pt x="0" y="129"/>
                    </a:lnTo>
                    <a:lnTo>
                      <a:pt x="0" y="77"/>
                    </a:lnTo>
                    <a:lnTo>
                      <a:pt x="148" y="0"/>
                    </a:lnTo>
                    <a:lnTo>
                      <a:pt x="148"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7" name="Freeform 2504">
                <a:extLst>
                  <a:ext uri="{FF2B5EF4-FFF2-40B4-BE49-F238E27FC236}">
                    <a16:creationId xmlns:a16="http://schemas.microsoft.com/office/drawing/2014/main" id="{F88597F5-DE7E-46DF-8907-869E2F63D037}"/>
                  </a:ext>
                </a:extLst>
              </p:cNvPr>
              <p:cNvSpPr>
                <a:spLocks/>
              </p:cNvSpPr>
              <p:nvPr/>
            </p:nvSpPr>
            <p:spPr bwMode="auto">
              <a:xfrm>
                <a:off x="1817" y="906"/>
                <a:ext cx="135" cy="115"/>
              </a:xfrm>
              <a:custGeom>
                <a:avLst/>
                <a:gdLst>
                  <a:gd name="T0" fmla="*/ 134 w 135"/>
                  <a:gd name="T1" fmla="*/ 41 h 115"/>
                  <a:gd name="T2" fmla="*/ 134 w 135"/>
                  <a:gd name="T3" fmla="*/ 0 h 115"/>
                  <a:gd name="T4" fmla="*/ 0 w 135"/>
                  <a:gd name="T5" fmla="*/ 70 h 115"/>
                  <a:gd name="T6" fmla="*/ 0 w 135"/>
                  <a:gd name="T7" fmla="*/ 114 h 115"/>
                  <a:gd name="T8" fmla="*/ 134 w 135"/>
                  <a:gd name="T9" fmla="*/ 41 h 115"/>
                  <a:gd name="T10" fmla="*/ 0 60000 65536"/>
                  <a:gd name="T11" fmla="*/ 0 60000 65536"/>
                  <a:gd name="T12" fmla="*/ 0 60000 65536"/>
                  <a:gd name="T13" fmla="*/ 0 60000 65536"/>
                  <a:gd name="T14" fmla="*/ 0 60000 65536"/>
                  <a:gd name="T15" fmla="*/ 0 w 135"/>
                  <a:gd name="T16" fmla="*/ 0 h 115"/>
                  <a:gd name="T17" fmla="*/ 135 w 135"/>
                  <a:gd name="T18" fmla="*/ 115 h 115"/>
                </a:gdLst>
                <a:ahLst/>
                <a:cxnLst>
                  <a:cxn ang="T10">
                    <a:pos x="T0" y="T1"/>
                  </a:cxn>
                  <a:cxn ang="T11">
                    <a:pos x="T2" y="T3"/>
                  </a:cxn>
                  <a:cxn ang="T12">
                    <a:pos x="T4" y="T5"/>
                  </a:cxn>
                  <a:cxn ang="T13">
                    <a:pos x="T6" y="T7"/>
                  </a:cxn>
                  <a:cxn ang="T14">
                    <a:pos x="T8" y="T9"/>
                  </a:cxn>
                </a:cxnLst>
                <a:rect l="T15" t="T16" r="T17" b="T18"/>
                <a:pathLst>
                  <a:path w="135" h="115">
                    <a:moveTo>
                      <a:pt x="134" y="41"/>
                    </a:moveTo>
                    <a:lnTo>
                      <a:pt x="134" y="0"/>
                    </a:lnTo>
                    <a:lnTo>
                      <a:pt x="0" y="70"/>
                    </a:lnTo>
                    <a:lnTo>
                      <a:pt x="0" y="114"/>
                    </a:lnTo>
                    <a:lnTo>
                      <a:pt x="134"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8" name="Line 2505">
                <a:extLst>
                  <a:ext uri="{FF2B5EF4-FFF2-40B4-BE49-F238E27FC236}">
                    <a16:creationId xmlns:a16="http://schemas.microsoft.com/office/drawing/2014/main" id="{45CFD014-9C07-4E8F-80ED-E334C9A6A892}"/>
                  </a:ext>
                </a:extLst>
              </p:cNvPr>
              <p:cNvSpPr>
                <a:spLocks noChangeShapeType="1"/>
              </p:cNvSpPr>
              <p:nvPr/>
            </p:nvSpPr>
            <p:spPr bwMode="auto">
              <a:xfrm flipV="1">
                <a:off x="1954" y="1135"/>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199" name="Freeform 2506">
                <a:extLst>
                  <a:ext uri="{FF2B5EF4-FFF2-40B4-BE49-F238E27FC236}">
                    <a16:creationId xmlns:a16="http://schemas.microsoft.com/office/drawing/2014/main" id="{DF5C5397-5AFC-411F-BD33-4CA9C207BDAB}"/>
                  </a:ext>
                </a:extLst>
              </p:cNvPr>
              <p:cNvSpPr>
                <a:spLocks/>
              </p:cNvSpPr>
              <p:nvPr/>
            </p:nvSpPr>
            <p:spPr bwMode="auto">
              <a:xfrm>
                <a:off x="1958" y="1142"/>
                <a:ext cx="17" cy="15"/>
              </a:xfrm>
              <a:custGeom>
                <a:avLst/>
                <a:gdLst>
                  <a:gd name="T0" fmla="*/ 10 w 17"/>
                  <a:gd name="T1" fmla="*/ 13 h 15"/>
                  <a:gd name="T2" fmla="*/ 13 w 17"/>
                  <a:gd name="T3" fmla="*/ 12 h 15"/>
                  <a:gd name="T4" fmla="*/ 14 w 17"/>
                  <a:gd name="T5" fmla="*/ 11 h 15"/>
                  <a:gd name="T6" fmla="*/ 16 w 17"/>
                  <a:gd name="T7" fmla="*/ 9 h 15"/>
                  <a:gd name="T8" fmla="*/ 14 w 17"/>
                  <a:gd name="T9" fmla="*/ 6 h 15"/>
                  <a:gd name="T10" fmla="*/ 13 w 17"/>
                  <a:gd name="T11" fmla="*/ 4 h 15"/>
                  <a:gd name="T12" fmla="*/ 11 w 17"/>
                  <a:gd name="T13" fmla="*/ 2 h 15"/>
                  <a:gd name="T14" fmla="*/ 9 w 17"/>
                  <a:gd name="T15" fmla="*/ 1 h 15"/>
                  <a:gd name="T16" fmla="*/ 7 w 17"/>
                  <a:gd name="T17" fmla="*/ 0 h 15"/>
                  <a:gd name="T18" fmla="*/ 6 w 17"/>
                  <a:gd name="T19" fmla="*/ 0 h 15"/>
                  <a:gd name="T20" fmla="*/ 5 w 17"/>
                  <a:gd name="T21" fmla="*/ 1 h 15"/>
                  <a:gd name="T22" fmla="*/ 1 w 17"/>
                  <a:gd name="T23" fmla="*/ 2 h 15"/>
                  <a:gd name="T24" fmla="*/ 1 w 17"/>
                  <a:gd name="T25" fmla="*/ 3 h 15"/>
                  <a:gd name="T26" fmla="*/ 1 w 17"/>
                  <a:gd name="T27" fmla="*/ 4 h 15"/>
                  <a:gd name="T28" fmla="*/ 0 w 17"/>
                  <a:gd name="T29" fmla="*/ 5 h 15"/>
                  <a:gd name="T30" fmla="*/ 1 w 17"/>
                  <a:gd name="T31" fmla="*/ 7 h 15"/>
                  <a:gd name="T32" fmla="*/ 1 w 17"/>
                  <a:gd name="T33" fmla="*/ 10 h 15"/>
                  <a:gd name="T34" fmla="*/ 4 w 17"/>
                  <a:gd name="T35" fmla="*/ 12 h 15"/>
                  <a:gd name="T36" fmla="*/ 5 w 17"/>
                  <a:gd name="T37" fmla="*/ 13 h 15"/>
                  <a:gd name="T38" fmla="*/ 8 w 17"/>
                  <a:gd name="T39" fmla="*/ 14 h 15"/>
                  <a:gd name="T40" fmla="*/ 9 w 17"/>
                  <a:gd name="T41" fmla="*/ 14 h 15"/>
                  <a:gd name="T42" fmla="*/ 10 w 17"/>
                  <a:gd name="T43" fmla="*/ 13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10" y="13"/>
                    </a:moveTo>
                    <a:lnTo>
                      <a:pt x="13" y="12"/>
                    </a:lnTo>
                    <a:lnTo>
                      <a:pt x="14" y="11"/>
                    </a:lnTo>
                    <a:lnTo>
                      <a:pt x="16" y="9"/>
                    </a:lnTo>
                    <a:lnTo>
                      <a:pt x="14" y="6"/>
                    </a:lnTo>
                    <a:lnTo>
                      <a:pt x="13" y="4"/>
                    </a:lnTo>
                    <a:lnTo>
                      <a:pt x="11" y="2"/>
                    </a:lnTo>
                    <a:lnTo>
                      <a:pt x="9" y="1"/>
                    </a:lnTo>
                    <a:lnTo>
                      <a:pt x="7" y="0"/>
                    </a:lnTo>
                    <a:lnTo>
                      <a:pt x="6" y="0"/>
                    </a:lnTo>
                    <a:lnTo>
                      <a:pt x="5" y="1"/>
                    </a:lnTo>
                    <a:lnTo>
                      <a:pt x="1" y="2"/>
                    </a:lnTo>
                    <a:lnTo>
                      <a:pt x="1" y="3"/>
                    </a:lnTo>
                    <a:lnTo>
                      <a:pt x="1" y="4"/>
                    </a:lnTo>
                    <a:lnTo>
                      <a:pt x="0" y="5"/>
                    </a:lnTo>
                    <a:lnTo>
                      <a:pt x="1" y="7"/>
                    </a:lnTo>
                    <a:lnTo>
                      <a:pt x="1" y="10"/>
                    </a:lnTo>
                    <a:lnTo>
                      <a:pt x="4" y="12"/>
                    </a:lnTo>
                    <a:lnTo>
                      <a:pt x="5"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0" name="Freeform 2507">
                <a:extLst>
                  <a:ext uri="{FF2B5EF4-FFF2-40B4-BE49-F238E27FC236}">
                    <a16:creationId xmlns:a16="http://schemas.microsoft.com/office/drawing/2014/main" id="{A75F3244-6A89-4EB7-B0A0-5179D4267D75}"/>
                  </a:ext>
                </a:extLst>
              </p:cNvPr>
              <p:cNvSpPr>
                <a:spLocks/>
              </p:cNvSpPr>
              <p:nvPr/>
            </p:nvSpPr>
            <p:spPr bwMode="auto">
              <a:xfrm>
                <a:off x="1958" y="1144"/>
                <a:ext cx="17" cy="15"/>
              </a:xfrm>
              <a:custGeom>
                <a:avLst/>
                <a:gdLst>
                  <a:gd name="T0" fmla="*/ 1 w 17"/>
                  <a:gd name="T1" fmla="*/ 9 h 15"/>
                  <a:gd name="T2" fmla="*/ 1 w 17"/>
                  <a:gd name="T3" fmla="*/ 5 h 15"/>
                  <a:gd name="T4" fmla="*/ 0 w 17"/>
                  <a:gd name="T5" fmla="*/ 4 h 15"/>
                  <a:gd name="T6" fmla="*/ 1 w 17"/>
                  <a:gd name="T7" fmla="*/ 2 h 15"/>
                  <a:gd name="T8" fmla="*/ 1 w 17"/>
                  <a:gd name="T9" fmla="*/ 1 h 15"/>
                  <a:gd name="T10" fmla="*/ 1 w 17"/>
                  <a:gd name="T11" fmla="*/ 0 h 15"/>
                  <a:gd name="T12" fmla="*/ 5 w 17"/>
                  <a:gd name="T13" fmla="*/ 0 h 15"/>
                  <a:gd name="T14" fmla="*/ 7 w 17"/>
                  <a:gd name="T15" fmla="*/ 1 h 15"/>
                  <a:gd name="T16" fmla="*/ 11 w 17"/>
                  <a:gd name="T17" fmla="*/ 3 h 15"/>
                  <a:gd name="T18" fmla="*/ 14 w 17"/>
                  <a:gd name="T19" fmla="*/ 4 h 15"/>
                  <a:gd name="T20" fmla="*/ 14 w 17"/>
                  <a:gd name="T21" fmla="*/ 8 h 15"/>
                  <a:gd name="T22" fmla="*/ 16 w 17"/>
                  <a:gd name="T23" fmla="*/ 10 h 15"/>
                  <a:gd name="T24" fmla="*/ 14 w 17"/>
                  <a:gd name="T25" fmla="*/ 12 h 15"/>
                  <a:gd name="T26" fmla="*/ 11 w 17"/>
                  <a:gd name="T27" fmla="*/ 14 h 15"/>
                  <a:gd name="T28" fmla="*/ 7 w 17"/>
                  <a:gd name="T29" fmla="*/ 12 h 15"/>
                  <a:gd name="T30" fmla="*/ 5 w 17"/>
                  <a:gd name="T31" fmla="*/ 11 h 15"/>
                  <a:gd name="T32" fmla="*/ 1 w 17"/>
                  <a:gd name="T33" fmla="*/ 9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 y="9"/>
                    </a:moveTo>
                    <a:lnTo>
                      <a:pt x="1" y="5"/>
                    </a:lnTo>
                    <a:lnTo>
                      <a:pt x="0" y="4"/>
                    </a:lnTo>
                    <a:lnTo>
                      <a:pt x="1" y="2"/>
                    </a:lnTo>
                    <a:lnTo>
                      <a:pt x="1" y="1"/>
                    </a:lnTo>
                    <a:lnTo>
                      <a:pt x="1" y="0"/>
                    </a:lnTo>
                    <a:lnTo>
                      <a:pt x="5" y="0"/>
                    </a:lnTo>
                    <a:lnTo>
                      <a:pt x="7" y="1"/>
                    </a:lnTo>
                    <a:lnTo>
                      <a:pt x="11" y="3"/>
                    </a:lnTo>
                    <a:lnTo>
                      <a:pt x="14" y="4"/>
                    </a:lnTo>
                    <a:lnTo>
                      <a:pt x="14" y="8"/>
                    </a:lnTo>
                    <a:lnTo>
                      <a:pt x="16" y="10"/>
                    </a:lnTo>
                    <a:lnTo>
                      <a:pt x="14" y="12"/>
                    </a:lnTo>
                    <a:lnTo>
                      <a:pt x="11" y="14"/>
                    </a:lnTo>
                    <a:lnTo>
                      <a:pt x="7" y="12"/>
                    </a:lnTo>
                    <a:lnTo>
                      <a:pt x="5" y="11"/>
                    </a:lnTo>
                    <a:lnTo>
                      <a:pt x="1"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1" name="Freeform 2508">
                <a:extLst>
                  <a:ext uri="{FF2B5EF4-FFF2-40B4-BE49-F238E27FC236}">
                    <a16:creationId xmlns:a16="http://schemas.microsoft.com/office/drawing/2014/main" id="{8824F6EE-B096-4534-AFFC-0F45AFE03E29}"/>
                  </a:ext>
                </a:extLst>
              </p:cNvPr>
              <p:cNvSpPr>
                <a:spLocks/>
              </p:cNvSpPr>
              <p:nvPr/>
            </p:nvSpPr>
            <p:spPr bwMode="auto">
              <a:xfrm>
                <a:off x="1959" y="1143"/>
                <a:ext cx="17" cy="15"/>
              </a:xfrm>
              <a:custGeom>
                <a:avLst/>
                <a:gdLst>
                  <a:gd name="T0" fmla="*/ 3 w 17"/>
                  <a:gd name="T1" fmla="*/ 8 h 15"/>
                  <a:gd name="T2" fmla="*/ 0 w 17"/>
                  <a:gd name="T3" fmla="*/ 5 h 15"/>
                  <a:gd name="T4" fmla="*/ 0 w 17"/>
                  <a:gd name="T5" fmla="*/ 2 h 15"/>
                  <a:gd name="T6" fmla="*/ 0 w 17"/>
                  <a:gd name="T7" fmla="*/ 0 h 15"/>
                  <a:gd name="T8" fmla="*/ 3 w 17"/>
                  <a:gd name="T9" fmla="*/ 0 h 15"/>
                  <a:gd name="T10" fmla="*/ 6 w 17"/>
                  <a:gd name="T11" fmla="*/ 0 h 15"/>
                  <a:gd name="T12" fmla="*/ 12 w 17"/>
                  <a:gd name="T13" fmla="*/ 4 h 15"/>
                  <a:gd name="T14" fmla="*/ 16 w 17"/>
                  <a:gd name="T15" fmla="*/ 8 h 15"/>
                  <a:gd name="T16" fmla="*/ 16 w 17"/>
                  <a:gd name="T17" fmla="*/ 11 h 15"/>
                  <a:gd name="T18" fmla="*/ 12 w 17"/>
                  <a:gd name="T19" fmla="*/ 11 h 15"/>
                  <a:gd name="T20" fmla="*/ 9 w 17"/>
                  <a:gd name="T21" fmla="*/ 14 h 15"/>
                  <a:gd name="T22" fmla="*/ 6 w 17"/>
                  <a:gd name="T23" fmla="*/ 11 h 15"/>
                  <a:gd name="T24" fmla="*/ 3 w 17"/>
                  <a:gd name="T25" fmla="*/ 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8"/>
                    </a:moveTo>
                    <a:lnTo>
                      <a:pt x="0" y="5"/>
                    </a:lnTo>
                    <a:lnTo>
                      <a:pt x="0" y="2"/>
                    </a:lnTo>
                    <a:lnTo>
                      <a:pt x="0" y="0"/>
                    </a:lnTo>
                    <a:lnTo>
                      <a:pt x="3" y="0"/>
                    </a:lnTo>
                    <a:lnTo>
                      <a:pt x="6" y="0"/>
                    </a:lnTo>
                    <a:lnTo>
                      <a:pt x="12" y="4"/>
                    </a:lnTo>
                    <a:lnTo>
                      <a:pt x="16" y="8"/>
                    </a:lnTo>
                    <a:lnTo>
                      <a:pt x="16" y="11"/>
                    </a:lnTo>
                    <a:lnTo>
                      <a:pt x="12" y="11"/>
                    </a:lnTo>
                    <a:lnTo>
                      <a:pt x="9" y="14"/>
                    </a:lnTo>
                    <a:lnTo>
                      <a:pt x="6" y="11"/>
                    </a:lnTo>
                    <a:lnTo>
                      <a:pt x="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2" name="Freeform 2509">
                <a:extLst>
                  <a:ext uri="{FF2B5EF4-FFF2-40B4-BE49-F238E27FC236}">
                    <a16:creationId xmlns:a16="http://schemas.microsoft.com/office/drawing/2014/main" id="{09DFDFD2-F80D-4AC9-9E23-AA87BC476E41}"/>
                  </a:ext>
                </a:extLst>
              </p:cNvPr>
              <p:cNvSpPr>
                <a:spLocks/>
              </p:cNvSpPr>
              <p:nvPr/>
            </p:nvSpPr>
            <p:spPr bwMode="auto">
              <a:xfrm>
                <a:off x="1966" y="1145"/>
                <a:ext cx="17" cy="15"/>
              </a:xfrm>
              <a:custGeom>
                <a:avLst/>
                <a:gdLst>
                  <a:gd name="T0" fmla="*/ 10 w 17"/>
                  <a:gd name="T1" fmla="*/ 13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2 h 15"/>
                  <a:gd name="T28" fmla="*/ 0 w 17"/>
                  <a:gd name="T29" fmla="*/ 3 h 15"/>
                  <a:gd name="T30" fmla="*/ 0 w 17"/>
                  <a:gd name="T31" fmla="*/ 4 h 15"/>
                  <a:gd name="T32" fmla="*/ 0 w 17"/>
                  <a:gd name="T33" fmla="*/ 6 h 15"/>
                  <a:gd name="T34" fmla="*/ 2 w 17"/>
                  <a:gd name="T35" fmla="*/ 10 h 15"/>
                  <a:gd name="T36" fmla="*/ 3 w 17"/>
                  <a:gd name="T37" fmla="*/ 11 h 15"/>
                  <a:gd name="T38" fmla="*/ 6 w 17"/>
                  <a:gd name="T39" fmla="*/ 13 h 15"/>
                  <a:gd name="T40" fmla="*/ 8 w 17"/>
                  <a:gd name="T41" fmla="*/ 14 h 15"/>
                  <a:gd name="T42" fmla="*/ 9 w 17"/>
                  <a:gd name="T43" fmla="*/ 14 h 15"/>
                  <a:gd name="T44" fmla="*/ 10 w 17"/>
                  <a:gd name="T45" fmla="*/ 13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10" y="13"/>
                    </a:moveTo>
                    <a:lnTo>
                      <a:pt x="13" y="11"/>
                    </a:lnTo>
                    <a:lnTo>
                      <a:pt x="14" y="11"/>
                    </a:lnTo>
                    <a:lnTo>
                      <a:pt x="16" y="11"/>
                    </a:lnTo>
                    <a:lnTo>
                      <a:pt x="16" y="8"/>
                    </a:lnTo>
                    <a:lnTo>
                      <a:pt x="16" y="6"/>
                    </a:lnTo>
                    <a:lnTo>
                      <a:pt x="13" y="4"/>
                    </a:lnTo>
                    <a:lnTo>
                      <a:pt x="12" y="2"/>
                    </a:lnTo>
                    <a:lnTo>
                      <a:pt x="10" y="0"/>
                    </a:lnTo>
                    <a:lnTo>
                      <a:pt x="8" y="0"/>
                    </a:lnTo>
                    <a:lnTo>
                      <a:pt x="6" y="0"/>
                    </a:lnTo>
                    <a:lnTo>
                      <a:pt x="5" y="0"/>
                    </a:lnTo>
                    <a:lnTo>
                      <a:pt x="2" y="2"/>
                    </a:lnTo>
                    <a:lnTo>
                      <a:pt x="1" y="2"/>
                    </a:lnTo>
                    <a:lnTo>
                      <a:pt x="0" y="3"/>
                    </a:lnTo>
                    <a:lnTo>
                      <a:pt x="0" y="4"/>
                    </a:lnTo>
                    <a:lnTo>
                      <a:pt x="0" y="6"/>
                    </a:lnTo>
                    <a:lnTo>
                      <a:pt x="2" y="10"/>
                    </a:lnTo>
                    <a:lnTo>
                      <a:pt x="3" y="11"/>
                    </a:lnTo>
                    <a:lnTo>
                      <a:pt x="6"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3" name="Freeform 2510">
                <a:extLst>
                  <a:ext uri="{FF2B5EF4-FFF2-40B4-BE49-F238E27FC236}">
                    <a16:creationId xmlns:a16="http://schemas.microsoft.com/office/drawing/2014/main" id="{55BBBBE5-092D-4ED4-8F0A-A4971A63AC2A}"/>
                  </a:ext>
                </a:extLst>
              </p:cNvPr>
              <p:cNvSpPr>
                <a:spLocks/>
              </p:cNvSpPr>
              <p:nvPr/>
            </p:nvSpPr>
            <p:spPr bwMode="auto">
              <a:xfrm>
                <a:off x="1966" y="1145"/>
                <a:ext cx="17" cy="15"/>
              </a:xfrm>
              <a:custGeom>
                <a:avLst/>
                <a:gdLst>
                  <a:gd name="T0" fmla="*/ 2 w 17"/>
                  <a:gd name="T1" fmla="*/ 9 h 15"/>
                  <a:gd name="T2" fmla="*/ 0 w 17"/>
                  <a:gd name="T3" fmla="*/ 4 h 15"/>
                  <a:gd name="T4" fmla="*/ 0 w 17"/>
                  <a:gd name="T5" fmla="*/ 3 h 15"/>
                  <a:gd name="T6" fmla="*/ 0 w 17"/>
                  <a:gd name="T7" fmla="*/ 1 h 15"/>
                  <a:gd name="T8" fmla="*/ 1 w 17"/>
                  <a:gd name="T9" fmla="*/ 0 h 15"/>
                  <a:gd name="T10" fmla="*/ 2 w 17"/>
                  <a:gd name="T11" fmla="*/ 0 h 15"/>
                  <a:gd name="T12" fmla="*/ 4 w 17"/>
                  <a:gd name="T13" fmla="*/ 0 h 15"/>
                  <a:gd name="T14" fmla="*/ 7 w 17"/>
                  <a:gd name="T15" fmla="*/ 0 h 15"/>
                  <a:gd name="T16" fmla="*/ 10 w 17"/>
                  <a:gd name="T17" fmla="*/ 1 h 15"/>
                  <a:gd name="T18" fmla="*/ 13 w 17"/>
                  <a:gd name="T19" fmla="*/ 4 h 15"/>
                  <a:gd name="T20" fmla="*/ 16 w 17"/>
                  <a:gd name="T21" fmla="*/ 7 h 15"/>
                  <a:gd name="T22" fmla="*/ 16 w 17"/>
                  <a:gd name="T23" fmla="*/ 10 h 15"/>
                  <a:gd name="T24" fmla="*/ 16 w 17"/>
                  <a:gd name="T25" fmla="*/ 11 h 15"/>
                  <a:gd name="T26" fmla="*/ 14 w 17"/>
                  <a:gd name="T27" fmla="*/ 11 h 15"/>
                  <a:gd name="T28" fmla="*/ 13 w 17"/>
                  <a:gd name="T29" fmla="*/ 12 h 15"/>
                  <a:gd name="T30" fmla="*/ 10 w 17"/>
                  <a:gd name="T31" fmla="*/ 14 h 15"/>
                  <a:gd name="T32" fmla="*/ 8 w 17"/>
                  <a:gd name="T33" fmla="*/ 12 h 15"/>
                  <a:gd name="T34" fmla="*/ 4 w 17"/>
                  <a:gd name="T35" fmla="*/ 11 h 15"/>
                  <a:gd name="T36" fmla="*/ 2 w 17"/>
                  <a:gd name="T37" fmla="*/ 9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2" y="9"/>
                    </a:moveTo>
                    <a:lnTo>
                      <a:pt x="0" y="4"/>
                    </a:lnTo>
                    <a:lnTo>
                      <a:pt x="0" y="3"/>
                    </a:lnTo>
                    <a:lnTo>
                      <a:pt x="0" y="1"/>
                    </a:lnTo>
                    <a:lnTo>
                      <a:pt x="1" y="0"/>
                    </a:lnTo>
                    <a:lnTo>
                      <a:pt x="2" y="0"/>
                    </a:lnTo>
                    <a:lnTo>
                      <a:pt x="4" y="0"/>
                    </a:lnTo>
                    <a:lnTo>
                      <a:pt x="7" y="0"/>
                    </a:lnTo>
                    <a:lnTo>
                      <a:pt x="10" y="1"/>
                    </a:lnTo>
                    <a:lnTo>
                      <a:pt x="13" y="4"/>
                    </a:lnTo>
                    <a:lnTo>
                      <a:pt x="16" y="7"/>
                    </a:lnTo>
                    <a:lnTo>
                      <a:pt x="16" y="10"/>
                    </a:lnTo>
                    <a:lnTo>
                      <a:pt x="16" y="11"/>
                    </a:lnTo>
                    <a:lnTo>
                      <a:pt x="14" y="11"/>
                    </a:lnTo>
                    <a:lnTo>
                      <a:pt x="13" y="12"/>
                    </a:lnTo>
                    <a:lnTo>
                      <a:pt x="10" y="14"/>
                    </a:lnTo>
                    <a:lnTo>
                      <a:pt x="8" y="12"/>
                    </a:lnTo>
                    <a:lnTo>
                      <a:pt x="4" y="11"/>
                    </a:lnTo>
                    <a:lnTo>
                      <a:pt x="2"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4" name="Freeform 2511">
                <a:extLst>
                  <a:ext uri="{FF2B5EF4-FFF2-40B4-BE49-F238E27FC236}">
                    <a16:creationId xmlns:a16="http://schemas.microsoft.com/office/drawing/2014/main" id="{83C8B3DD-73AA-4523-96A7-293EC2A64DC3}"/>
                  </a:ext>
                </a:extLst>
              </p:cNvPr>
              <p:cNvSpPr>
                <a:spLocks/>
              </p:cNvSpPr>
              <p:nvPr/>
            </p:nvSpPr>
            <p:spPr bwMode="auto">
              <a:xfrm>
                <a:off x="1967" y="1149"/>
                <a:ext cx="17" cy="16"/>
              </a:xfrm>
              <a:custGeom>
                <a:avLst/>
                <a:gdLst>
                  <a:gd name="T0" fmla="*/ 2 w 17"/>
                  <a:gd name="T1" fmla="*/ 10 h 16"/>
                  <a:gd name="T2" fmla="*/ 0 w 17"/>
                  <a:gd name="T3" fmla="*/ 6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4 h 16"/>
                  <a:gd name="T16" fmla="*/ 16 w 17"/>
                  <a:gd name="T17" fmla="*/ 8 h 16"/>
                  <a:gd name="T18" fmla="*/ 16 w 17"/>
                  <a:gd name="T19" fmla="*/ 10 h 16"/>
                  <a:gd name="T20" fmla="*/ 16 w 17"/>
                  <a:gd name="T21" fmla="*/ 12 h 16"/>
                  <a:gd name="T22" fmla="*/ 13 w 17"/>
                  <a:gd name="T23" fmla="*/ 15 h 16"/>
                  <a:gd name="T24" fmla="*/ 8 w 17"/>
                  <a:gd name="T25" fmla="*/ 15 h 16"/>
                  <a:gd name="T26" fmla="*/ 2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2" y="10"/>
                    </a:moveTo>
                    <a:lnTo>
                      <a:pt x="0" y="6"/>
                    </a:lnTo>
                    <a:lnTo>
                      <a:pt x="0" y="4"/>
                    </a:lnTo>
                    <a:lnTo>
                      <a:pt x="0" y="2"/>
                    </a:lnTo>
                    <a:lnTo>
                      <a:pt x="2" y="0"/>
                    </a:lnTo>
                    <a:lnTo>
                      <a:pt x="5" y="0"/>
                    </a:lnTo>
                    <a:lnTo>
                      <a:pt x="8" y="0"/>
                    </a:lnTo>
                    <a:lnTo>
                      <a:pt x="13" y="4"/>
                    </a:lnTo>
                    <a:lnTo>
                      <a:pt x="16" y="8"/>
                    </a:lnTo>
                    <a:lnTo>
                      <a:pt x="16" y="10"/>
                    </a:lnTo>
                    <a:lnTo>
                      <a:pt x="16" y="12"/>
                    </a:lnTo>
                    <a:lnTo>
                      <a:pt x="13"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5" name="Freeform 2512">
                <a:extLst>
                  <a:ext uri="{FF2B5EF4-FFF2-40B4-BE49-F238E27FC236}">
                    <a16:creationId xmlns:a16="http://schemas.microsoft.com/office/drawing/2014/main" id="{8E58668A-978F-438E-8915-9971209EB83B}"/>
                  </a:ext>
                </a:extLst>
              </p:cNvPr>
              <p:cNvSpPr>
                <a:spLocks/>
              </p:cNvSpPr>
              <p:nvPr/>
            </p:nvSpPr>
            <p:spPr bwMode="auto">
              <a:xfrm>
                <a:off x="1953" y="1144"/>
                <a:ext cx="17" cy="15"/>
              </a:xfrm>
              <a:custGeom>
                <a:avLst/>
                <a:gdLst>
                  <a:gd name="T0" fmla="*/ 10 w 17"/>
                  <a:gd name="T1" fmla="*/ 13 h 15"/>
                  <a:gd name="T2" fmla="*/ 13 w 17"/>
                  <a:gd name="T3" fmla="*/ 11 h 15"/>
                  <a:gd name="T4" fmla="*/ 14 w 17"/>
                  <a:gd name="T5" fmla="*/ 11 h 15"/>
                  <a:gd name="T6" fmla="*/ 14 w 17"/>
                  <a:gd name="T7" fmla="*/ 10 h 15"/>
                  <a:gd name="T8" fmla="*/ 16 w 17"/>
                  <a:gd name="T9" fmla="*/ 9 h 15"/>
                  <a:gd name="T10" fmla="*/ 14 w 17"/>
                  <a:gd name="T11" fmla="*/ 5 h 15"/>
                  <a:gd name="T12" fmla="*/ 13 w 17"/>
                  <a:gd name="T13" fmla="*/ 4 h 15"/>
                  <a:gd name="T14" fmla="*/ 11 w 17"/>
                  <a:gd name="T15" fmla="*/ 2 h 15"/>
                  <a:gd name="T16" fmla="*/ 9 w 17"/>
                  <a:gd name="T17" fmla="*/ 0 h 15"/>
                  <a:gd name="T18" fmla="*/ 7 w 17"/>
                  <a:gd name="T19" fmla="*/ 0 h 15"/>
                  <a:gd name="T20" fmla="*/ 6 w 17"/>
                  <a:gd name="T21" fmla="*/ 0 h 15"/>
                  <a:gd name="T22" fmla="*/ 2 w 17"/>
                  <a:gd name="T23" fmla="*/ 2 h 15"/>
                  <a:gd name="T24" fmla="*/ 1 w 17"/>
                  <a:gd name="T25" fmla="*/ 3 h 15"/>
                  <a:gd name="T26" fmla="*/ 0 w 17"/>
                  <a:gd name="T27" fmla="*/ 4 h 15"/>
                  <a:gd name="T28" fmla="*/ 1 w 17"/>
                  <a:gd name="T29" fmla="*/ 7 h 15"/>
                  <a:gd name="T30" fmla="*/ 2 w 17"/>
                  <a:gd name="T31" fmla="*/ 10 h 15"/>
                  <a:gd name="T32" fmla="*/ 4 w 17"/>
                  <a:gd name="T33" fmla="*/ 11 h 15"/>
                  <a:gd name="T34" fmla="*/ 6 w 17"/>
                  <a:gd name="T35" fmla="*/ 13 h 15"/>
                  <a:gd name="T36" fmla="*/ 7 w 17"/>
                  <a:gd name="T37" fmla="*/ 14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3" y="11"/>
                    </a:lnTo>
                    <a:lnTo>
                      <a:pt x="14" y="11"/>
                    </a:lnTo>
                    <a:lnTo>
                      <a:pt x="14" y="10"/>
                    </a:lnTo>
                    <a:lnTo>
                      <a:pt x="16" y="9"/>
                    </a:lnTo>
                    <a:lnTo>
                      <a:pt x="14" y="5"/>
                    </a:lnTo>
                    <a:lnTo>
                      <a:pt x="13" y="4"/>
                    </a:lnTo>
                    <a:lnTo>
                      <a:pt x="11" y="2"/>
                    </a:lnTo>
                    <a:lnTo>
                      <a:pt x="9" y="0"/>
                    </a:lnTo>
                    <a:lnTo>
                      <a:pt x="7" y="0"/>
                    </a:lnTo>
                    <a:lnTo>
                      <a:pt x="6" y="0"/>
                    </a:lnTo>
                    <a:lnTo>
                      <a:pt x="2" y="2"/>
                    </a:lnTo>
                    <a:lnTo>
                      <a:pt x="1" y="3"/>
                    </a:lnTo>
                    <a:lnTo>
                      <a:pt x="0" y="4"/>
                    </a:lnTo>
                    <a:lnTo>
                      <a:pt x="1" y="7"/>
                    </a:lnTo>
                    <a:lnTo>
                      <a:pt x="2" y="10"/>
                    </a:lnTo>
                    <a:lnTo>
                      <a:pt x="4" y="11"/>
                    </a:lnTo>
                    <a:lnTo>
                      <a:pt x="6" y="13"/>
                    </a:lnTo>
                    <a:lnTo>
                      <a:pt x="7"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6" name="Freeform 2513">
                <a:extLst>
                  <a:ext uri="{FF2B5EF4-FFF2-40B4-BE49-F238E27FC236}">
                    <a16:creationId xmlns:a16="http://schemas.microsoft.com/office/drawing/2014/main" id="{DEB805B8-122F-4C22-970B-B31B8FCCF0C9}"/>
                  </a:ext>
                </a:extLst>
              </p:cNvPr>
              <p:cNvSpPr>
                <a:spLocks/>
              </p:cNvSpPr>
              <p:nvPr/>
            </p:nvSpPr>
            <p:spPr bwMode="auto">
              <a:xfrm>
                <a:off x="1962" y="1145"/>
                <a:ext cx="17" cy="15"/>
              </a:xfrm>
              <a:custGeom>
                <a:avLst/>
                <a:gdLst>
                  <a:gd name="T0" fmla="*/ 10 w 17"/>
                  <a:gd name="T1" fmla="*/ 13 h 15"/>
                  <a:gd name="T2" fmla="*/ 14 w 17"/>
                  <a:gd name="T3" fmla="*/ 12 h 15"/>
                  <a:gd name="T4" fmla="*/ 14 w 17"/>
                  <a:gd name="T5" fmla="*/ 11 h 15"/>
                  <a:gd name="T6" fmla="*/ 16 w 17"/>
                  <a:gd name="T7" fmla="*/ 11 h 15"/>
                  <a:gd name="T8" fmla="*/ 16 w 17"/>
                  <a:gd name="T9" fmla="*/ 9 h 15"/>
                  <a:gd name="T10" fmla="*/ 16 w 17"/>
                  <a:gd name="T11" fmla="*/ 6 h 15"/>
                  <a:gd name="T12" fmla="*/ 14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2 h 15"/>
                  <a:gd name="T36" fmla="*/ 5 w 17"/>
                  <a:gd name="T37" fmla="*/ 13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4" y="12"/>
                    </a:lnTo>
                    <a:lnTo>
                      <a:pt x="14" y="11"/>
                    </a:lnTo>
                    <a:lnTo>
                      <a:pt x="16" y="11"/>
                    </a:lnTo>
                    <a:lnTo>
                      <a:pt x="16" y="9"/>
                    </a:lnTo>
                    <a:lnTo>
                      <a:pt x="16" y="6"/>
                    </a:lnTo>
                    <a:lnTo>
                      <a:pt x="14" y="4"/>
                    </a:lnTo>
                    <a:lnTo>
                      <a:pt x="12" y="2"/>
                    </a:lnTo>
                    <a:lnTo>
                      <a:pt x="10" y="0"/>
                    </a:lnTo>
                    <a:lnTo>
                      <a:pt x="8" y="0"/>
                    </a:lnTo>
                    <a:lnTo>
                      <a:pt x="6" y="0"/>
                    </a:lnTo>
                    <a:lnTo>
                      <a:pt x="5" y="0"/>
                    </a:lnTo>
                    <a:lnTo>
                      <a:pt x="2" y="2"/>
                    </a:lnTo>
                    <a:lnTo>
                      <a:pt x="1" y="3"/>
                    </a:lnTo>
                    <a:lnTo>
                      <a:pt x="0" y="4"/>
                    </a:lnTo>
                    <a:lnTo>
                      <a:pt x="0" y="7"/>
                    </a:lnTo>
                    <a:lnTo>
                      <a:pt x="2" y="10"/>
                    </a:lnTo>
                    <a:lnTo>
                      <a:pt x="3" y="12"/>
                    </a:lnTo>
                    <a:lnTo>
                      <a:pt x="5" y="13"/>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7" name="Freeform 2514">
                <a:extLst>
                  <a:ext uri="{FF2B5EF4-FFF2-40B4-BE49-F238E27FC236}">
                    <a16:creationId xmlns:a16="http://schemas.microsoft.com/office/drawing/2014/main" id="{107345CE-D488-4EA6-B780-DD6E0D9C302C}"/>
                  </a:ext>
                </a:extLst>
              </p:cNvPr>
              <p:cNvSpPr>
                <a:spLocks/>
              </p:cNvSpPr>
              <p:nvPr/>
            </p:nvSpPr>
            <p:spPr bwMode="auto">
              <a:xfrm>
                <a:off x="1964" y="1117"/>
                <a:ext cx="19" cy="30"/>
              </a:xfrm>
              <a:custGeom>
                <a:avLst/>
                <a:gdLst>
                  <a:gd name="T0" fmla="*/ 0 w 19"/>
                  <a:gd name="T1" fmla="*/ 9 h 30"/>
                  <a:gd name="T2" fmla="*/ 18 w 19"/>
                  <a:gd name="T3" fmla="*/ 0 h 30"/>
                  <a:gd name="T4" fmla="*/ 18 w 19"/>
                  <a:gd name="T5" fmla="*/ 19 h 30"/>
                  <a:gd name="T6" fmla="*/ 0 w 19"/>
                  <a:gd name="T7" fmla="*/ 29 h 30"/>
                  <a:gd name="T8" fmla="*/ 0 w 19"/>
                  <a:gd name="T9" fmla="*/ 9 h 30"/>
                  <a:gd name="T10" fmla="*/ 0 60000 65536"/>
                  <a:gd name="T11" fmla="*/ 0 60000 65536"/>
                  <a:gd name="T12" fmla="*/ 0 60000 65536"/>
                  <a:gd name="T13" fmla="*/ 0 60000 65536"/>
                  <a:gd name="T14" fmla="*/ 0 60000 65536"/>
                  <a:gd name="T15" fmla="*/ 0 w 19"/>
                  <a:gd name="T16" fmla="*/ 0 h 30"/>
                  <a:gd name="T17" fmla="*/ 19 w 19"/>
                  <a:gd name="T18" fmla="*/ 30 h 30"/>
                </a:gdLst>
                <a:ahLst/>
                <a:cxnLst>
                  <a:cxn ang="T10">
                    <a:pos x="T0" y="T1"/>
                  </a:cxn>
                  <a:cxn ang="T11">
                    <a:pos x="T2" y="T3"/>
                  </a:cxn>
                  <a:cxn ang="T12">
                    <a:pos x="T4" y="T5"/>
                  </a:cxn>
                  <a:cxn ang="T13">
                    <a:pos x="T6" y="T7"/>
                  </a:cxn>
                  <a:cxn ang="T14">
                    <a:pos x="T8" y="T9"/>
                  </a:cxn>
                </a:cxnLst>
                <a:rect l="T15" t="T16" r="T17" b="T18"/>
                <a:pathLst>
                  <a:path w="19" h="30">
                    <a:moveTo>
                      <a:pt x="0" y="9"/>
                    </a:moveTo>
                    <a:lnTo>
                      <a:pt x="18" y="0"/>
                    </a:lnTo>
                    <a:lnTo>
                      <a:pt x="18" y="19"/>
                    </a:lnTo>
                    <a:lnTo>
                      <a:pt x="0" y="29"/>
                    </a:lnTo>
                    <a:lnTo>
                      <a:pt x="0" y="9"/>
                    </a:lnTo>
                  </a:path>
                </a:pathLst>
              </a:custGeom>
              <a:solidFill>
                <a:srgbClr val="7F7F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8" name="Freeform 2515">
                <a:extLst>
                  <a:ext uri="{FF2B5EF4-FFF2-40B4-BE49-F238E27FC236}">
                    <a16:creationId xmlns:a16="http://schemas.microsoft.com/office/drawing/2014/main" id="{7978272F-D09D-4B55-A7BC-76BA3EC0BE70}"/>
                  </a:ext>
                </a:extLst>
              </p:cNvPr>
              <p:cNvSpPr>
                <a:spLocks/>
              </p:cNvSpPr>
              <p:nvPr/>
            </p:nvSpPr>
            <p:spPr bwMode="auto">
              <a:xfrm>
                <a:off x="1892" y="1079"/>
                <a:ext cx="90" cy="48"/>
              </a:xfrm>
              <a:custGeom>
                <a:avLst/>
                <a:gdLst>
                  <a:gd name="T0" fmla="*/ 0 w 90"/>
                  <a:gd name="T1" fmla="*/ 9 h 48"/>
                  <a:gd name="T2" fmla="*/ 18 w 90"/>
                  <a:gd name="T3" fmla="*/ 0 h 48"/>
                  <a:gd name="T4" fmla="*/ 89 w 90"/>
                  <a:gd name="T5" fmla="*/ 37 h 48"/>
                  <a:gd name="T6" fmla="*/ 70 w 90"/>
                  <a:gd name="T7" fmla="*/ 47 h 48"/>
                  <a:gd name="T8" fmla="*/ 0 w 90"/>
                  <a:gd name="T9" fmla="*/ 9 h 48"/>
                  <a:gd name="T10" fmla="*/ 0 60000 65536"/>
                  <a:gd name="T11" fmla="*/ 0 60000 65536"/>
                  <a:gd name="T12" fmla="*/ 0 60000 65536"/>
                  <a:gd name="T13" fmla="*/ 0 60000 65536"/>
                  <a:gd name="T14" fmla="*/ 0 60000 65536"/>
                  <a:gd name="T15" fmla="*/ 0 w 90"/>
                  <a:gd name="T16" fmla="*/ 0 h 48"/>
                  <a:gd name="T17" fmla="*/ 90 w 90"/>
                  <a:gd name="T18" fmla="*/ 48 h 48"/>
                </a:gdLst>
                <a:ahLst/>
                <a:cxnLst>
                  <a:cxn ang="T10">
                    <a:pos x="T0" y="T1"/>
                  </a:cxn>
                  <a:cxn ang="T11">
                    <a:pos x="T2" y="T3"/>
                  </a:cxn>
                  <a:cxn ang="T12">
                    <a:pos x="T4" y="T5"/>
                  </a:cxn>
                  <a:cxn ang="T13">
                    <a:pos x="T6" y="T7"/>
                  </a:cxn>
                  <a:cxn ang="T14">
                    <a:pos x="T8" y="T9"/>
                  </a:cxn>
                </a:cxnLst>
                <a:rect l="T15" t="T16" r="T17" b="T18"/>
                <a:pathLst>
                  <a:path w="90" h="48">
                    <a:moveTo>
                      <a:pt x="0" y="9"/>
                    </a:moveTo>
                    <a:lnTo>
                      <a:pt x="18" y="0"/>
                    </a:lnTo>
                    <a:lnTo>
                      <a:pt x="89" y="37"/>
                    </a:lnTo>
                    <a:lnTo>
                      <a:pt x="70" y="47"/>
                    </a:lnTo>
                    <a:lnTo>
                      <a:pt x="0" y="9"/>
                    </a:lnTo>
                  </a:path>
                </a:pathLst>
              </a:custGeom>
              <a:solidFill>
                <a:srgbClr val="E6E6E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9" name="Freeform 2516">
                <a:extLst>
                  <a:ext uri="{FF2B5EF4-FFF2-40B4-BE49-F238E27FC236}">
                    <a16:creationId xmlns:a16="http://schemas.microsoft.com/office/drawing/2014/main" id="{E9F3BA5E-E7BB-4949-927F-7BDB54070953}"/>
                  </a:ext>
                </a:extLst>
              </p:cNvPr>
              <p:cNvSpPr>
                <a:spLocks/>
              </p:cNvSpPr>
              <p:nvPr/>
            </p:nvSpPr>
            <p:spPr bwMode="auto">
              <a:xfrm>
                <a:off x="1892" y="1090"/>
                <a:ext cx="72" cy="57"/>
              </a:xfrm>
              <a:custGeom>
                <a:avLst/>
                <a:gdLst>
                  <a:gd name="T0" fmla="*/ 0 w 72"/>
                  <a:gd name="T1" fmla="*/ 0 h 57"/>
                  <a:gd name="T2" fmla="*/ 71 w 72"/>
                  <a:gd name="T3" fmla="*/ 36 h 57"/>
                  <a:gd name="T4" fmla="*/ 71 w 72"/>
                  <a:gd name="T5" fmla="*/ 56 h 57"/>
                  <a:gd name="T6" fmla="*/ 0 w 72"/>
                  <a:gd name="T7" fmla="*/ 18 h 57"/>
                  <a:gd name="T8" fmla="*/ 0 w 72"/>
                  <a:gd name="T9" fmla="*/ 0 h 57"/>
                  <a:gd name="T10" fmla="*/ 0 60000 65536"/>
                  <a:gd name="T11" fmla="*/ 0 60000 65536"/>
                  <a:gd name="T12" fmla="*/ 0 60000 65536"/>
                  <a:gd name="T13" fmla="*/ 0 60000 65536"/>
                  <a:gd name="T14" fmla="*/ 0 60000 65536"/>
                  <a:gd name="T15" fmla="*/ 0 w 72"/>
                  <a:gd name="T16" fmla="*/ 0 h 57"/>
                  <a:gd name="T17" fmla="*/ 72 w 72"/>
                  <a:gd name="T18" fmla="*/ 57 h 57"/>
                </a:gdLst>
                <a:ahLst/>
                <a:cxnLst>
                  <a:cxn ang="T10">
                    <a:pos x="T0" y="T1"/>
                  </a:cxn>
                  <a:cxn ang="T11">
                    <a:pos x="T2" y="T3"/>
                  </a:cxn>
                  <a:cxn ang="T12">
                    <a:pos x="T4" y="T5"/>
                  </a:cxn>
                  <a:cxn ang="T13">
                    <a:pos x="T6" y="T7"/>
                  </a:cxn>
                  <a:cxn ang="T14">
                    <a:pos x="T8" y="T9"/>
                  </a:cxn>
                </a:cxnLst>
                <a:rect l="T15" t="T16" r="T17" b="T18"/>
                <a:pathLst>
                  <a:path w="72" h="57">
                    <a:moveTo>
                      <a:pt x="0" y="0"/>
                    </a:moveTo>
                    <a:lnTo>
                      <a:pt x="71" y="36"/>
                    </a:lnTo>
                    <a:lnTo>
                      <a:pt x="71" y="56"/>
                    </a:lnTo>
                    <a:lnTo>
                      <a:pt x="0" y="18"/>
                    </a:lnTo>
                    <a:lnTo>
                      <a:pt x="0"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0" name="Freeform 2517">
                <a:extLst>
                  <a:ext uri="{FF2B5EF4-FFF2-40B4-BE49-F238E27FC236}">
                    <a16:creationId xmlns:a16="http://schemas.microsoft.com/office/drawing/2014/main" id="{D1DAAF19-E357-4D5A-97C9-C7D1ED372B12}"/>
                  </a:ext>
                </a:extLst>
              </p:cNvPr>
              <p:cNvSpPr>
                <a:spLocks/>
              </p:cNvSpPr>
              <p:nvPr/>
            </p:nvSpPr>
            <p:spPr bwMode="auto">
              <a:xfrm>
                <a:off x="1969" y="1126"/>
                <a:ext cx="26" cy="16"/>
              </a:xfrm>
              <a:custGeom>
                <a:avLst/>
                <a:gdLst>
                  <a:gd name="T0" fmla="*/ 16 w 26"/>
                  <a:gd name="T1" fmla="*/ 0 h 16"/>
                  <a:gd name="T2" fmla="*/ 25 w 26"/>
                  <a:gd name="T3" fmla="*/ 5 h 16"/>
                  <a:gd name="T4" fmla="*/ 8 w 26"/>
                  <a:gd name="T5" fmla="*/ 15 h 16"/>
                  <a:gd name="T6" fmla="*/ 0 w 26"/>
                  <a:gd name="T7" fmla="*/ 9 h 16"/>
                  <a:gd name="T8" fmla="*/ 16 w 26"/>
                  <a:gd name="T9" fmla="*/ 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16" y="0"/>
                    </a:moveTo>
                    <a:lnTo>
                      <a:pt x="25" y="5"/>
                    </a:lnTo>
                    <a:lnTo>
                      <a:pt x="8" y="15"/>
                    </a:lnTo>
                    <a:lnTo>
                      <a:pt x="0" y="9"/>
                    </a:lnTo>
                    <a:lnTo>
                      <a:pt x="16"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1" name="Freeform 2518">
                <a:extLst>
                  <a:ext uri="{FF2B5EF4-FFF2-40B4-BE49-F238E27FC236}">
                    <a16:creationId xmlns:a16="http://schemas.microsoft.com/office/drawing/2014/main" id="{D42B67B3-80E6-4B58-A044-E913EA51DA21}"/>
                  </a:ext>
                </a:extLst>
              </p:cNvPr>
              <p:cNvSpPr>
                <a:spLocks/>
              </p:cNvSpPr>
              <p:nvPr/>
            </p:nvSpPr>
            <p:spPr bwMode="auto">
              <a:xfrm>
                <a:off x="1968" y="1135"/>
                <a:ext cx="17" cy="24"/>
              </a:xfrm>
              <a:custGeom>
                <a:avLst/>
                <a:gdLst>
                  <a:gd name="T0" fmla="*/ 0 w 17"/>
                  <a:gd name="T1" fmla="*/ 18 h 24"/>
                  <a:gd name="T2" fmla="*/ 16 w 17"/>
                  <a:gd name="T3" fmla="*/ 23 h 24"/>
                  <a:gd name="T4" fmla="*/ 16 w 17"/>
                  <a:gd name="T5" fmla="*/ 5 h 24"/>
                  <a:gd name="T6" fmla="*/ 0 w 17"/>
                  <a:gd name="T7" fmla="*/ 0 h 24"/>
                  <a:gd name="T8" fmla="*/ 0 w 17"/>
                  <a:gd name="T9" fmla="*/ 18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6" y="23"/>
                    </a:lnTo>
                    <a:lnTo>
                      <a:pt x="16" y="5"/>
                    </a:lnTo>
                    <a:lnTo>
                      <a:pt x="0" y="0"/>
                    </a:lnTo>
                    <a:lnTo>
                      <a:pt x="0" y="18"/>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2" name="Freeform 2519">
                <a:extLst>
                  <a:ext uri="{FF2B5EF4-FFF2-40B4-BE49-F238E27FC236}">
                    <a16:creationId xmlns:a16="http://schemas.microsoft.com/office/drawing/2014/main" id="{846FD4CB-924D-4C2F-A80F-8167A05840CF}"/>
                  </a:ext>
                </a:extLst>
              </p:cNvPr>
              <p:cNvSpPr>
                <a:spLocks/>
              </p:cNvSpPr>
              <p:nvPr/>
            </p:nvSpPr>
            <p:spPr bwMode="auto">
              <a:xfrm>
                <a:off x="1979" y="1132"/>
                <a:ext cx="18" cy="27"/>
              </a:xfrm>
              <a:custGeom>
                <a:avLst/>
                <a:gdLst>
                  <a:gd name="T0" fmla="*/ 17 w 18"/>
                  <a:gd name="T1" fmla="*/ 17 h 27"/>
                  <a:gd name="T2" fmla="*/ 0 w 18"/>
                  <a:gd name="T3" fmla="*/ 26 h 27"/>
                  <a:gd name="T4" fmla="*/ 0 w 18"/>
                  <a:gd name="T5" fmla="*/ 8 h 27"/>
                  <a:gd name="T6" fmla="*/ 16 w 18"/>
                  <a:gd name="T7" fmla="*/ 0 h 27"/>
                  <a:gd name="T8" fmla="*/ 17 w 18"/>
                  <a:gd name="T9" fmla="*/ 17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7" y="17"/>
                    </a:moveTo>
                    <a:lnTo>
                      <a:pt x="0" y="26"/>
                    </a:lnTo>
                    <a:lnTo>
                      <a:pt x="0" y="8"/>
                    </a:lnTo>
                    <a:lnTo>
                      <a:pt x="16" y="0"/>
                    </a:lnTo>
                    <a:lnTo>
                      <a:pt x="17" y="17"/>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3" name="Freeform 2520">
                <a:extLst>
                  <a:ext uri="{FF2B5EF4-FFF2-40B4-BE49-F238E27FC236}">
                    <a16:creationId xmlns:a16="http://schemas.microsoft.com/office/drawing/2014/main" id="{1007270A-4893-4064-B396-9027C27C12AE}"/>
                  </a:ext>
                </a:extLst>
              </p:cNvPr>
              <p:cNvSpPr>
                <a:spLocks/>
              </p:cNvSpPr>
              <p:nvPr/>
            </p:nvSpPr>
            <p:spPr bwMode="auto">
              <a:xfrm>
                <a:off x="1981" y="1136"/>
                <a:ext cx="19" cy="16"/>
              </a:xfrm>
              <a:custGeom>
                <a:avLst/>
                <a:gdLst>
                  <a:gd name="T0" fmla="*/ 12 w 19"/>
                  <a:gd name="T1" fmla="*/ 0 h 16"/>
                  <a:gd name="T2" fmla="*/ 18 w 19"/>
                  <a:gd name="T3" fmla="*/ 4 h 16"/>
                  <a:gd name="T4" fmla="*/ 14 w 19"/>
                  <a:gd name="T5" fmla="*/ 11 h 16"/>
                  <a:gd name="T6" fmla="*/ 6 w 19"/>
                  <a:gd name="T7" fmla="*/ 15 h 16"/>
                  <a:gd name="T8" fmla="*/ 0 w 19"/>
                  <a:gd name="T9" fmla="*/ 10 h 16"/>
                  <a:gd name="T10" fmla="*/ 12 w 19"/>
                  <a:gd name="T11" fmla="*/ 0 h 16"/>
                  <a:gd name="T12" fmla="*/ 0 60000 65536"/>
                  <a:gd name="T13" fmla="*/ 0 60000 65536"/>
                  <a:gd name="T14" fmla="*/ 0 60000 65536"/>
                  <a:gd name="T15" fmla="*/ 0 60000 65536"/>
                  <a:gd name="T16" fmla="*/ 0 60000 65536"/>
                  <a:gd name="T17" fmla="*/ 0 60000 65536"/>
                  <a:gd name="T18" fmla="*/ 0 w 19"/>
                  <a:gd name="T19" fmla="*/ 0 h 16"/>
                  <a:gd name="T20" fmla="*/ 19 w 1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9" h="16">
                    <a:moveTo>
                      <a:pt x="12" y="0"/>
                    </a:moveTo>
                    <a:lnTo>
                      <a:pt x="18" y="4"/>
                    </a:lnTo>
                    <a:lnTo>
                      <a:pt x="14" y="11"/>
                    </a:lnTo>
                    <a:lnTo>
                      <a:pt x="6" y="15"/>
                    </a:lnTo>
                    <a:lnTo>
                      <a:pt x="0" y="10"/>
                    </a:lnTo>
                    <a:lnTo>
                      <a:pt x="12"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4" name="Freeform 2521">
                <a:extLst>
                  <a:ext uri="{FF2B5EF4-FFF2-40B4-BE49-F238E27FC236}">
                    <a16:creationId xmlns:a16="http://schemas.microsoft.com/office/drawing/2014/main" id="{666140C4-1A04-4601-A3AE-F3F0B618F385}"/>
                  </a:ext>
                </a:extLst>
              </p:cNvPr>
              <p:cNvSpPr>
                <a:spLocks/>
              </p:cNvSpPr>
              <p:nvPr/>
            </p:nvSpPr>
            <p:spPr bwMode="auto">
              <a:xfrm>
                <a:off x="1980" y="1144"/>
                <a:ext cx="17" cy="19"/>
              </a:xfrm>
              <a:custGeom>
                <a:avLst/>
                <a:gdLst>
                  <a:gd name="T0" fmla="*/ 0 w 17"/>
                  <a:gd name="T1" fmla="*/ 13 h 19"/>
                  <a:gd name="T2" fmla="*/ 16 w 17"/>
                  <a:gd name="T3" fmla="*/ 18 h 19"/>
                  <a:gd name="T4" fmla="*/ 16 w 17"/>
                  <a:gd name="T5" fmla="*/ 7 h 19"/>
                  <a:gd name="T6" fmla="*/ 12 w 17"/>
                  <a:gd name="T7" fmla="*/ 3 h 19"/>
                  <a:gd name="T8" fmla="*/ 0 w 17"/>
                  <a:gd name="T9" fmla="*/ 0 h 19"/>
                  <a:gd name="T10" fmla="*/ 0 w 17"/>
                  <a:gd name="T11" fmla="*/ 1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13"/>
                    </a:moveTo>
                    <a:lnTo>
                      <a:pt x="16" y="18"/>
                    </a:lnTo>
                    <a:lnTo>
                      <a:pt x="16" y="7"/>
                    </a:lnTo>
                    <a:lnTo>
                      <a:pt x="12" y="3"/>
                    </a:lnTo>
                    <a:lnTo>
                      <a:pt x="0" y="0"/>
                    </a:lnTo>
                    <a:lnTo>
                      <a:pt x="0" y="13"/>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5" name="Freeform 2522">
                <a:extLst>
                  <a:ext uri="{FF2B5EF4-FFF2-40B4-BE49-F238E27FC236}">
                    <a16:creationId xmlns:a16="http://schemas.microsoft.com/office/drawing/2014/main" id="{62D56E2F-53FF-44D1-B5C9-A058DB8F230E}"/>
                  </a:ext>
                </a:extLst>
              </p:cNvPr>
              <p:cNvSpPr>
                <a:spLocks/>
              </p:cNvSpPr>
              <p:nvPr/>
            </p:nvSpPr>
            <p:spPr bwMode="auto">
              <a:xfrm>
                <a:off x="1990" y="1153"/>
                <a:ext cx="17" cy="15"/>
              </a:xfrm>
              <a:custGeom>
                <a:avLst/>
                <a:gdLst>
                  <a:gd name="T0" fmla="*/ 0 w 17"/>
                  <a:gd name="T1" fmla="*/ 10 h 15"/>
                  <a:gd name="T2" fmla="*/ 1 w 17"/>
                  <a:gd name="T3" fmla="*/ 7 h 15"/>
                  <a:gd name="T4" fmla="*/ 9 w 17"/>
                  <a:gd name="T5" fmla="*/ 9 h 15"/>
                  <a:gd name="T6" fmla="*/ 14 w 17"/>
                  <a:gd name="T7" fmla="*/ 14 h 15"/>
                  <a:gd name="T8" fmla="*/ 16 w 17"/>
                  <a:gd name="T9" fmla="*/ 12 h 15"/>
                  <a:gd name="T10" fmla="*/ 13 w 17"/>
                  <a:gd name="T11" fmla="*/ 5 h 15"/>
                  <a:gd name="T12" fmla="*/ 0 w 17"/>
                  <a:gd name="T13" fmla="*/ 0 h 15"/>
                  <a:gd name="T14" fmla="*/ 0 w 17"/>
                  <a:gd name="T15" fmla="*/ 10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0" y="10"/>
                    </a:moveTo>
                    <a:lnTo>
                      <a:pt x="1" y="7"/>
                    </a:lnTo>
                    <a:lnTo>
                      <a:pt x="9" y="9"/>
                    </a:lnTo>
                    <a:lnTo>
                      <a:pt x="14" y="14"/>
                    </a:lnTo>
                    <a:lnTo>
                      <a:pt x="16" y="12"/>
                    </a:lnTo>
                    <a:lnTo>
                      <a:pt x="13" y="5"/>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6" name="Freeform 2523">
                <a:extLst>
                  <a:ext uri="{FF2B5EF4-FFF2-40B4-BE49-F238E27FC236}">
                    <a16:creationId xmlns:a16="http://schemas.microsoft.com/office/drawing/2014/main" id="{C9D410D5-3A27-4515-B773-471620363D77}"/>
                  </a:ext>
                </a:extLst>
              </p:cNvPr>
              <p:cNvSpPr>
                <a:spLocks/>
              </p:cNvSpPr>
              <p:nvPr/>
            </p:nvSpPr>
            <p:spPr bwMode="auto">
              <a:xfrm>
                <a:off x="2000" y="1152"/>
                <a:ext cx="17" cy="16"/>
              </a:xfrm>
              <a:custGeom>
                <a:avLst/>
                <a:gdLst>
                  <a:gd name="T0" fmla="*/ 16 w 17"/>
                  <a:gd name="T1" fmla="*/ 11 h 16"/>
                  <a:gd name="T2" fmla="*/ 3 w 17"/>
                  <a:gd name="T3" fmla="*/ 15 h 16"/>
                  <a:gd name="T4" fmla="*/ 0 w 17"/>
                  <a:gd name="T5" fmla="*/ 6 h 16"/>
                  <a:gd name="T6" fmla="*/ 10 w 17"/>
                  <a:gd name="T7" fmla="*/ 3 h 16"/>
                  <a:gd name="T8" fmla="*/ 14 w 17"/>
                  <a:gd name="T9" fmla="*/ 0 h 16"/>
                  <a:gd name="T10" fmla="*/ 16 w 17"/>
                  <a:gd name="T11" fmla="*/ 11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1"/>
                    </a:moveTo>
                    <a:lnTo>
                      <a:pt x="3" y="15"/>
                    </a:lnTo>
                    <a:lnTo>
                      <a:pt x="0" y="6"/>
                    </a:lnTo>
                    <a:lnTo>
                      <a:pt x="10" y="3"/>
                    </a:lnTo>
                    <a:lnTo>
                      <a:pt x="14" y="0"/>
                    </a:lnTo>
                    <a:lnTo>
                      <a:pt x="16" y="11"/>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7" name="Freeform 2524">
                <a:extLst>
                  <a:ext uri="{FF2B5EF4-FFF2-40B4-BE49-F238E27FC236}">
                    <a16:creationId xmlns:a16="http://schemas.microsoft.com/office/drawing/2014/main" id="{B8AFEA99-3EDA-4E7F-B2A6-E49EEA1ACEA4}"/>
                  </a:ext>
                </a:extLst>
              </p:cNvPr>
              <p:cNvSpPr>
                <a:spLocks/>
              </p:cNvSpPr>
              <p:nvPr/>
            </p:nvSpPr>
            <p:spPr bwMode="auto">
              <a:xfrm>
                <a:off x="1982" y="1144"/>
                <a:ext cx="17" cy="15"/>
              </a:xfrm>
              <a:custGeom>
                <a:avLst/>
                <a:gdLst>
                  <a:gd name="T0" fmla="*/ 0 w 17"/>
                  <a:gd name="T1" fmla="*/ 8 h 15"/>
                  <a:gd name="T2" fmla="*/ 16 w 17"/>
                  <a:gd name="T3" fmla="*/ 14 h 15"/>
                  <a:gd name="T4" fmla="*/ 10 w 17"/>
                  <a:gd name="T5" fmla="*/ 4 h 15"/>
                  <a:gd name="T6" fmla="*/ 0 w 17"/>
                  <a:gd name="T7" fmla="*/ 0 h 15"/>
                  <a:gd name="T8" fmla="*/ 0 w 17"/>
                  <a:gd name="T9" fmla="*/ 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8"/>
                    </a:moveTo>
                    <a:lnTo>
                      <a:pt x="16" y="14"/>
                    </a:lnTo>
                    <a:lnTo>
                      <a:pt x="10" y="4"/>
                    </a:lnTo>
                    <a:lnTo>
                      <a:pt x="0" y="0"/>
                    </a:lnTo>
                    <a:lnTo>
                      <a:pt x="0" y="8"/>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8" name="Freeform 2525">
                <a:extLst>
                  <a:ext uri="{FF2B5EF4-FFF2-40B4-BE49-F238E27FC236}">
                    <a16:creationId xmlns:a16="http://schemas.microsoft.com/office/drawing/2014/main" id="{0B005A8F-59CE-4701-BB4D-AFA92DF5B8B8}"/>
                  </a:ext>
                </a:extLst>
              </p:cNvPr>
              <p:cNvSpPr>
                <a:spLocks/>
              </p:cNvSpPr>
              <p:nvPr/>
            </p:nvSpPr>
            <p:spPr bwMode="auto">
              <a:xfrm>
                <a:off x="1986" y="1146"/>
                <a:ext cx="25" cy="15"/>
              </a:xfrm>
              <a:custGeom>
                <a:avLst/>
                <a:gdLst>
                  <a:gd name="T0" fmla="*/ 24 w 25"/>
                  <a:gd name="T1" fmla="*/ 10 h 15"/>
                  <a:gd name="T2" fmla="*/ 14 w 25"/>
                  <a:gd name="T3" fmla="*/ 14 h 15"/>
                  <a:gd name="T4" fmla="*/ 0 w 25"/>
                  <a:gd name="T5" fmla="*/ 3 h 15"/>
                  <a:gd name="T6" fmla="*/ 13 w 25"/>
                  <a:gd name="T7" fmla="*/ 0 h 15"/>
                  <a:gd name="T8" fmla="*/ 24 w 25"/>
                  <a:gd name="T9" fmla="*/ 10 h 15"/>
                  <a:gd name="T10" fmla="*/ 0 60000 65536"/>
                  <a:gd name="T11" fmla="*/ 0 60000 65536"/>
                  <a:gd name="T12" fmla="*/ 0 60000 65536"/>
                  <a:gd name="T13" fmla="*/ 0 60000 65536"/>
                  <a:gd name="T14" fmla="*/ 0 60000 65536"/>
                  <a:gd name="T15" fmla="*/ 0 w 25"/>
                  <a:gd name="T16" fmla="*/ 0 h 15"/>
                  <a:gd name="T17" fmla="*/ 25 w 25"/>
                  <a:gd name="T18" fmla="*/ 15 h 15"/>
                </a:gdLst>
                <a:ahLst/>
                <a:cxnLst>
                  <a:cxn ang="T10">
                    <a:pos x="T0" y="T1"/>
                  </a:cxn>
                  <a:cxn ang="T11">
                    <a:pos x="T2" y="T3"/>
                  </a:cxn>
                  <a:cxn ang="T12">
                    <a:pos x="T4" y="T5"/>
                  </a:cxn>
                  <a:cxn ang="T13">
                    <a:pos x="T6" y="T7"/>
                  </a:cxn>
                  <a:cxn ang="T14">
                    <a:pos x="T8" y="T9"/>
                  </a:cxn>
                </a:cxnLst>
                <a:rect l="T15" t="T16" r="T17" b="T18"/>
                <a:pathLst>
                  <a:path w="25" h="15">
                    <a:moveTo>
                      <a:pt x="24" y="10"/>
                    </a:moveTo>
                    <a:lnTo>
                      <a:pt x="14" y="14"/>
                    </a:lnTo>
                    <a:lnTo>
                      <a:pt x="0" y="3"/>
                    </a:lnTo>
                    <a:lnTo>
                      <a:pt x="13" y="0"/>
                    </a:lnTo>
                    <a:lnTo>
                      <a:pt x="24" y="1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9" name="Freeform 2526">
                <a:extLst>
                  <a:ext uri="{FF2B5EF4-FFF2-40B4-BE49-F238E27FC236}">
                    <a16:creationId xmlns:a16="http://schemas.microsoft.com/office/drawing/2014/main" id="{0AD61C5C-044D-4E20-9D61-215E187EF2A4}"/>
                  </a:ext>
                </a:extLst>
              </p:cNvPr>
              <p:cNvSpPr>
                <a:spLocks/>
              </p:cNvSpPr>
              <p:nvPr/>
            </p:nvSpPr>
            <p:spPr bwMode="auto">
              <a:xfrm>
                <a:off x="1987" y="1140"/>
                <a:ext cx="17" cy="16"/>
              </a:xfrm>
              <a:custGeom>
                <a:avLst/>
                <a:gdLst>
                  <a:gd name="T0" fmla="*/ 16 w 17"/>
                  <a:gd name="T1" fmla="*/ 11 h 16"/>
                  <a:gd name="T2" fmla="*/ 3 w 17"/>
                  <a:gd name="T3" fmla="*/ 15 h 16"/>
                  <a:gd name="T4" fmla="*/ 0 w 17"/>
                  <a:gd name="T5" fmla="*/ 4 h 16"/>
                  <a:gd name="T6" fmla="*/ 12 w 17"/>
                  <a:gd name="T7" fmla="*/ 0 h 16"/>
                  <a:gd name="T8" fmla="*/ 16 w 17"/>
                  <a:gd name="T9" fmla="*/ 11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1"/>
                    </a:moveTo>
                    <a:lnTo>
                      <a:pt x="3" y="15"/>
                    </a:lnTo>
                    <a:lnTo>
                      <a:pt x="0" y="4"/>
                    </a:lnTo>
                    <a:lnTo>
                      <a:pt x="12" y="0"/>
                    </a:lnTo>
                    <a:lnTo>
                      <a:pt x="16"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0" name="Freeform 2527">
                <a:extLst>
                  <a:ext uri="{FF2B5EF4-FFF2-40B4-BE49-F238E27FC236}">
                    <a16:creationId xmlns:a16="http://schemas.microsoft.com/office/drawing/2014/main" id="{7FEB8D4A-DBEA-406F-825F-FBE36F3A9BA9}"/>
                  </a:ext>
                </a:extLst>
              </p:cNvPr>
              <p:cNvSpPr>
                <a:spLocks/>
              </p:cNvSpPr>
              <p:nvPr/>
            </p:nvSpPr>
            <p:spPr bwMode="auto">
              <a:xfrm>
                <a:off x="1982" y="1011"/>
                <a:ext cx="27" cy="47"/>
              </a:xfrm>
              <a:custGeom>
                <a:avLst/>
                <a:gdLst>
                  <a:gd name="T0" fmla="*/ 26 w 27"/>
                  <a:gd name="T1" fmla="*/ 0 h 47"/>
                  <a:gd name="T2" fmla="*/ 0 w 27"/>
                  <a:gd name="T3" fmla="*/ 13 h 47"/>
                  <a:gd name="T4" fmla="*/ 0 w 27"/>
                  <a:gd name="T5" fmla="*/ 46 h 47"/>
                  <a:gd name="T6" fmla="*/ 26 w 27"/>
                  <a:gd name="T7" fmla="*/ 33 h 47"/>
                  <a:gd name="T8" fmla="*/ 26 w 27"/>
                  <a:gd name="T9" fmla="*/ 0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0"/>
                    </a:moveTo>
                    <a:lnTo>
                      <a:pt x="0" y="13"/>
                    </a:lnTo>
                    <a:lnTo>
                      <a:pt x="0" y="46"/>
                    </a:lnTo>
                    <a:lnTo>
                      <a:pt x="26" y="33"/>
                    </a:lnTo>
                    <a:lnTo>
                      <a:pt x="26"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1" name="Freeform 2528">
                <a:extLst>
                  <a:ext uri="{FF2B5EF4-FFF2-40B4-BE49-F238E27FC236}">
                    <a16:creationId xmlns:a16="http://schemas.microsoft.com/office/drawing/2014/main" id="{3DF36F5D-A436-4BFD-9879-981290072498}"/>
                  </a:ext>
                </a:extLst>
              </p:cNvPr>
              <p:cNvSpPr>
                <a:spLocks/>
              </p:cNvSpPr>
              <p:nvPr/>
            </p:nvSpPr>
            <p:spPr bwMode="auto">
              <a:xfrm>
                <a:off x="1880" y="942"/>
                <a:ext cx="136" cy="114"/>
              </a:xfrm>
              <a:custGeom>
                <a:avLst/>
                <a:gdLst>
                  <a:gd name="T0" fmla="*/ 135 w 136"/>
                  <a:gd name="T1" fmla="*/ 41 h 114"/>
                  <a:gd name="T2" fmla="*/ 135 w 136"/>
                  <a:gd name="T3" fmla="*/ 0 h 114"/>
                  <a:gd name="T4" fmla="*/ 0 w 136"/>
                  <a:gd name="T5" fmla="*/ 69 h 114"/>
                  <a:gd name="T6" fmla="*/ 0 w 136"/>
                  <a:gd name="T7" fmla="*/ 113 h 114"/>
                  <a:gd name="T8" fmla="*/ 135 w 136"/>
                  <a:gd name="T9" fmla="*/ 41 h 114"/>
                  <a:gd name="T10" fmla="*/ 0 60000 65536"/>
                  <a:gd name="T11" fmla="*/ 0 60000 65536"/>
                  <a:gd name="T12" fmla="*/ 0 60000 65536"/>
                  <a:gd name="T13" fmla="*/ 0 60000 65536"/>
                  <a:gd name="T14" fmla="*/ 0 60000 65536"/>
                  <a:gd name="T15" fmla="*/ 0 w 136"/>
                  <a:gd name="T16" fmla="*/ 0 h 114"/>
                  <a:gd name="T17" fmla="*/ 136 w 136"/>
                  <a:gd name="T18" fmla="*/ 114 h 114"/>
                </a:gdLst>
                <a:ahLst/>
                <a:cxnLst>
                  <a:cxn ang="T10">
                    <a:pos x="T0" y="T1"/>
                  </a:cxn>
                  <a:cxn ang="T11">
                    <a:pos x="T2" y="T3"/>
                  </a:cxn>
                  <a:cxn ang="T12">
                    <a:pos x="T4" y="T5"/>
                  </a:cxn>
                  <a:cxn ang="T13">
                    <a:pos x="T6" y="T7"/>
                  </a:cxn>
                  <a:cxn ang="T14">
                    <a:pos x="T8" y="T9"/>
                  </a:cxn>
                </a:cxnLst>
                <a:rect l="T15" t="T16" r="T17" b="T18"/>
                <a:pathLst>
                  <a:path w="136" h="114">
                    <a:moveTo>
                      <a:pt x="135" y="41"/>
                    </a:moveTo>
                    <a:lnTo>
                      <a:pt x="135" y="0"/>
                    </a:lnTo>
                    <a:lnTo>
                      <a:pt x="0" y="69"/>
                    </a:lnTo>
                    <a:lnTo>
                      <a:pt x="0" y="113"/>
                    </a:lnTo>
                    <a:lnTo>
                      <a:pt x="135"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2" name="Freeform 2529">
                <a:extLst>
                  <a:ext uri="{FF2B5EF4-FFF2-40B4-BE49-F238E27FC236}">
                    <a16:creationId xmlns:a16="http://schemas.microsoft.com/office/drawing/2014/main" id="{F405A49A-0766-4D6D-A298-5E392EB54C9D}"/>
                  </a:ext>
                </a:extLst>
              </p:cNvPr>
              <p:cNvSpPr>
                <a:spLocks/>
              </p:cNvSpPr>
              <p:nvPr/>
            </p:nvSpPr>
            <p:spPr bwMode="auto">
              <a:xfrm>
                <a:off x="1748" y="873"/>
                <a:ext cx="134" cy="114"/>
              </a:xfrm>
              <a:custGeom>
                <a:avLst/>
                <a:gdLst>
                  <a:gd name="T0" fmla="*/ 133 w 134"/>
                  <a:gd name="T1" fmla="*/ 41 h 114"/>
                  <a:gd name="T2" fmla="*/ 133 w 134"/>
                  <a:gd name="T3" fmla="*/ 0 h 114"/>
                  <a:gd name="T4" fmla="*/ 0 w 134"/>
                  <a:gd name="T5" fmla="*/ 69 h 114"/>
                  <a:gd name="T6" fmla="*/ 0 w 134"/>
                  <a:gd name="T7" fmla="*/ 113 h 114"/>
                  <a:gd name="T8" fmla="*/ 133 w 134"/>
                  <a:gd name="T9" fmla="*/ 41 h 114"/>
                  <a:gd name="T10" fmla="*/ 0 60000 65536"/>
                  <a:gd name="T11" fmla="*/ 0 60000 65536"/>
                  <a:gd name="T12" fmla="*/ 0 60000 65536"/>
                  <a:gd name="T13" fmla="*/ 0 60000 65536"/>
                  <a:gd name="T14" fmla="*/ 0 60000 65536"/>
                  <a:gd name="T15" fmla="*/ 0 w 134"/>
                  <a:gd name="T16" fmla="*/ 0 h 114"/>
                  <a:gd name="T17" fmla="*/ 134 w 134"/>
                  <a:gd name="T18" fmla="*/ 114 h 114"/>
                </a:gdLst>
                <a:ahLst/>
                <a:cxnLst>
                  <a:cxn ang="T10">
                    <a:pos x="T0" y="T1"/>
                  </a:cxn>
                  <a:cxn ang="T11">
                    <a:pos x="T2" y="T3"/>
                  </a:cxn>
                  <a:cxn ang="T12">
                    <a:pos x="T4" y="T5"/>
                  </a:cxn>
                  <a:cxn ang="T13">
                    <a:pos x="T6" y="T7"/>
                  </a:cxn>
                  <a:cxn ang="T14">
                    <a:pos x="T8" y="T9"/>
                  </a:cxn>
                </a:cxnLst>
                <a:rect l="T15" t="T16" r="T17" b="T18"/>
                <a:pathLst>
                  <a:path w="134" h="114">
                    <a:moveTo>
                      <a:pt x="133" y="41"/>
                    </a:moveTo>
                    <a:lnTo>
                      <a:pt x="133" y="0"/>
                    </a:lnTo>
                    <a:lnTo>
                      <a:pt x="0" y="69"/>
                    </a:lnTo>
                    <a:lnTo>
                      <a:pt x="0" y="113"/>
                    </a:lnTo>
                    <a:lnTo>
                      <a:pt x="133"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grpSp>
          <p:nvGrpSpPr>
            <p:cNvPr id="84" name="Group 2530">
              <a:extLst>
                <a:ext uri="{FF2B5EF4-FFF2-40B4-BE49-F238E27FC236}">
                  <a16:creationId xmlns:a16="http://schemas.microsoft.com/office/drawing/2014/main" id="{2EA8C604-8020-4A93-82DF-2DBF7189C4AD}"/>
                </a:ext>
              </a:extLst>
            </p:cNvPr>
            <p:cNvGrpSpPr>
              <a:grpSpLocks/>
            </p:cNvGrpSpPr>
            <p:nvPr/>
          </p:nvGrpSpPr>
          <p:grpSpPr bwMode="auto">
            <a:xfrm>
              <a:off x="9269170" y="4507908"/>
              <a:ext cx="149210" cy="285330"/>
              <a:chOff x="1020" y="1134"/>
              <a:chExt cx="327" cy="403"/>
            </a:xfrm>
          </p:grpSpPr>
          <p:sp>
            <p:nvSpPr>
              <p:cNvPr id="135" name="Freeform 2531">
                <a:extLst>
                  <a:ext uri="{FF2B5EF4-FFF2-40B4-BE49-F238E27FC236}">
                    <a16:creationId xmlns:a16="http://schemas.microsoft.com/office/drawing/2014/main" id="{70E86E77-FEB6-4D0D-8A48-868666485635}"/>
                  </a:ext>
                </a:extLst>
              </p:cNvPr>
              <p:cNvSpPr>
                <a:spLocks/>
              </p:cNvSpPr>
              <p:nvPr/>
            </p:nvSpPr>
            <p:spPr bwMode="auto">
              <a:xfrm>
                <a:off x="1199" y="1134"/>
                <a:ext cx="51" cy="207"/>
              </a:xfrm>
              <a:custGeom>
                <a:avLst/>
                <a:gdLst>
                  <a:gd name="T0" fmla="*/ 0 w 51"/>
                  <a:gd name="T1" fmla="*/ 196 h 207"/>
                  <a:gd name="T2" fmla="*/ 12 w 51"/>
                  <a:gd name="T3" fmla="*/ 1 h 207"/>
                  <a:gd name="T4" fmla="*/ 23 w 51"/>
                  <a:gd name="T5" fmla="*/ 0 h 207"/>
                  <a:gd name="T6" fmla="*/ 33 w 51"/>
                  <a:gd name="T7" fmla="*/ 1 h 207"/>
                  <a:gd name="T8" fmla="*/ 50 w 51"/>
                  <a:gd name="T9" fmla="*/ 196 h 207"/>
                  <a:gd name="T10" fmla="*/ 48 w 51"/>
                  <a:gd name="T11" fmla="*/ 198 h 207"/>
                  <a:gd name="T12" fmla="*/ 45 w 51"/>
                  <a:gd name="T13" fmla="*/ 199 h 207"/>
                  <a:gd name="T14" fmla="*/ 42 w 51"/>
                  <a:gd name="T15" fmla="*/ 201 h 207"/>
                  <a:gd name="T16" fmla="*/ 38 w 51"/>
                  <a:gd name="T17" fmla="*/ 202 h 207"/>
                  <a:gd name="T18" fmla="*/ 34 w 51"/>
                  <a:gd name="T19" fmla="*/ 204 h 207"/>
                  <a:gd name="T20" fmla="*/ 29 w 51"/>
                  <a:gd name="T21" fmla="*/ 205 h 207"/>
                  <a:gd name="T22" fmla="*/ 26 w 51"/>
                  <a:gd name="T23" fmla="*/ 206 h 207"/>
                  <a:gd name="T24" fmla="*/ 23 w 51"/>
                  <a:gd name="T25" fmla="*/ 206 h 207"/>
                  <a:gd name="T26" fmla="*/ 20 w 51"/>
                  <a:gd name="T27" fmla="*/ 206 h 207"/>
                  <a:gd name="T28" fmla="*/ 16 w 51"/>
                  <a:gd name="T29" fmla="*/ 205 h 207"/>
                  <a:gd name="T30" fmla="*/ 14 w 51"/>
                  <a:gd name="T31" fmla="*/ 204 h 207"/>
                  <a:gd name="T32" fmla="*/ 11 w 51"/>
                  <a:gd name="T33" fmla="*/ 204 h 207"/>
                  <a:gd name="T34" fmla="*/ 9 w 51"/>
                  <a:gd name="T35" fmla="*/ 203 h 207"/>
                  <a:gd name="T36" fmla="*/ 7 w 51"/>
                  <a:gd name="T37" fmla="*/ 202 h 207"/>
                  <a:gd name="T38" fmla="*/ 4 w 51"/>
                  <a:gd name="T39" fmla="*/ 201 h 207"/>
                  <a:gd name="T40" fmla="*/ 2 w 51"/>
                  <a:gd name="T41" fmla="*/ 199 h 207"/>
                  <a:gd name="T42" fmla="*/ 1 w 51"/>
                  <a:gd name="T43" fmla="*/ 198 h 207"/>
                  <a:gd name="T44" fmla="*/ 0 w 51"/>
                  <a:gd name="T45" fmla="*/ 196 h 2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207"/>
                  <a:gd name="T71" fmla="*/ 51 w 51"/>
                  <a:gd name="T72" fmla="*/ 207 h 2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207">
                    <a:moveTo>
                      <a:pt x="0" y="196"/>
                    </a:moveTo>
                    <a:lnTo>
                      <a:pt x="12" y="1"/>
                    </a:lnTo>
                    <a:lnTo>
                      <a:pt x="23" y="0"/>
                    </a:lnTo>
                    <a:lnTo>
                      <a:pt x="33" y="1"/>
                    </a:lnTo>
                    <a:lnTo>
                      <a:pt x="50" y="196"/>
                    </a:lnTo>
                    <a:lnTo>
                      <a:pt x="48" y="198"/>
                    </a:lnTo>
                    <a:lnTo>
                      <a:pt x="45" y="199"/>
                    </a:lnTo>
                    <a:lnTo>
                      <a:pt x="42" y="201"/>
                    </a:lnTo>
                    <a:lnTo>
                      <a:pt x="38" y="202"/>
                    </a:lnTo>
                    <a:lnTo>
                      <a:pt x="34" y="204"/>
                    </a:lnTo>
                    <a:lnTo>
                      <a:pt x="29" y="205"/>
                    </a:lnTo>
                    <a:lnTo>
                      <a:pt x="26" y="206"/>
                    </a:lnTo>
                    <a:lnTo>
                      <a:pt x="23" y="206"/>
                    </a:lnTo>
                    <a:lnTo>
                      <a:pt x="20" y="206"/>
                    </a:lnTo>
                    <a:lnTo>
                      <a:pt x="16" y="205"/>
                    </a:lnTo>
                    <a:lnTo>
                      <a:pt x="14" y="204"/>
                    </a:lnTo>
                    <a:lnTo>
                      <a:pt x="11" y="204"/>
                    </a:lnTo>
                    <a:lnTo>
                      <a:pt x="9" y="203"/>
                    </a:lnTo>
                    <a:lnTo>
                      <a:pt x="7" y="202"/>
                    </a:lnTo>
                    <a:lnTo>
                      <a:pt x="4" y="201"/>
                    </a:lnTo>
                    <a:lnTo>
                      <a:pt x="2" y="199"/>
                    </a:lnTo>
                    <a:lnTo>
                      <a:pt x="1" y="198"/>
                    </a:lnTo>
                    <a:lnTo>
                      <a:pt x="0" y="196"/>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6" name="Freeform 2532">
                <a:extLst>
                  <a:ext uri="{FF2B5EF4-FFF2-40B4-BE49-F238E27FC236}">
                    <a16:creationId xmlns:a16="http://schemas.microsoft.com/office/drawing/2014/main" id="{26E59247-355E-4808-8908-59828BAA1001}"/>
                  </a:ext>
                </a:extLst>
              </p:cNvPr>
              <p:cNvSpPr>
                <a:spLocks/>
              </p:cNvSpPr>
              <p:nvPr/>
            </p:nvSpPr>
            <p:spPr bwMode="auto">
              <a:xfrm>
                <a:off x="1245" y="1158"/>
                <a:ext cx="52" cy="208"/>
              </a:xfrm>
              <a:custGeom>
                <a:avLst/>
                <a:gdLst>
                  <a:gd name="T0" fmla="*/ 0 w 52"/>
                  <a:gd name="T1" fmla="*/ 197 h 208"/>
                  <a:gd name="T2" fmla="*/ 13 w 52"/>
                  <a:gd name="T3" fmla="*/ 1 h 208"/>
                  <a:gd name="T4" fmla="*/ 23 w 52"/>
                  <a:gd name="T5" fmla="*/ 0 h 208"/>
                  <a:gd name="T6" fmla="*/ 33 w 52"/>
                  <a:gd name="T7" fmla="*/ 1 h 208"/>
                  <a:gd name="T8" fmla="*/ 51 w 52"/>
                  <a:gd name="T9" fmla="*/ 197 h 208"/>
                  <a:gd name="T10" fmla="*/ 48 w 52"/>
                  <a:gd name="T11" fmla="*/ 199 h 208"/>
                  <a:gd name="T12" fmla="*/ 46 w 52"/>
                  <a:gd name="T13" fmla="*/ 200 h 208"/>
                  <a:gd name="T14" fmla="*/ 43 w 52"/>
                  <a:gd name="T15" fmla="*/ 202 h 208"/>
                  <a:gd name="T16" fmla="*/ 39 w 52"/>
                  <a:gd name="T17" fmla="*/ 203 h 208"/>
                  <a:gd name="T18" fmla="*/ 34 w 52"/>
                  <a:gd name="T19" fmla="*/ 205 h 208"/>
                  <a:gd name="T20" fmla="*/ 30 w 52"/>
                  <a:gd name="T21" fmla="*/ 207 h 208"/>
                  <a:gd name="T22" fmla="*/ 27 w 52"/>
                  <a:gd name="T23" fmla="*/ 207 h 208"/>
                  <a:gd name="T24" fmla="*/ 24 w 52"/>
                  <a:gd name="T25" fmla="*/ 207 h 208"/>
                  <a:gd name="T26" fmla="*/ 20 w 52"/>
                  <a:gd name="T27" fmla="*/ 207 h 208"/>
                  <a:gd name="T28" fmla="*/ 17 w 52"/>
                  <a:gd name="T29" fmla="*/ 207 h 208"/>
                  <a:gd name="T30" fmla="*/ 14 w 52"/>
                  <a:gd name="T31" fmla="*/ 206 h 208"/>
                  <a:gd name="T32" fmla="*/ 11 w 52"/>
                  <a:gd name="T33" fmla="*/ 205 h 208"/>
                  <a:gd name="T34" fmla="*/ 10 w 52"/>
                  <a:gd name="T35" fmla="*/ 204 h 208"/>
                  <a:gd name="T36" fmla="*/ 7 w 52"/>
                  <a:gd name="T37" fmla="*/ 203 h 208"/>
                  <a:gd name="T38" fmla="*/ 5 w 52"/>
                  <a:gd name="T39" fmla="*/ 202 h 208"/>
                  <a:gd name="T40" fmla="*/ 2 w 52"/>
                  <a:gd name="T41" fmla="*/ 200 h 208"/>
                  <a:gd name="T42" fmla="*/ 1 w 52"/>
                  <a:gd name="T43" fmla="*/ 199 h 208"/>
                  <a:gd name="T44" fmla="*/ 0 w 52"/>
                  <a:gd name="T45" fmla="*/ 19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08"/>
                  <a:gd name="T71" fmla="*/ 52 w 52"/>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08">
                    <a:moveTo>
                      <a:pt x="0" y="197"/>
                    </a:moveTo>
                    <a:lnTo>
                      <a:pt x="13" y="1"/>
                    </a:lnTo>
                    <a:lnTo>
                      <a:pt x="23" y="0"/>
                    </a:lnTo>
                    <a:lnTo>
                      <a:pt x="33" y="1"/>
                    </a:lnTo>
                    <a:lnTo>
                      <a:pt x="51" y="197"/>
                    </a:lnTo>
                    <a:lnTo>
                      <a:pt x="48" y="199"/>
                    </a:lnTo>
                    <a:lnTo>
                      <a:pt x="46" y="200"/>
                    </a:lnTo>
                    <a:lnTo>
                      <a:pt x="43" y="202"/>
                    </a:lnTo>
                    <a:lnTo>
                      <a:pt x="39" y="203"/>
                    </a:lnTo>
                    <a:lnTo>
                      <a:pt x="34" y="205"/>
                    </a:lnTo>
                    <a:lnTo>
                      <a:pt x="30" y="207"/>
                    </a:lnTo>
                    <a:lnTo>
                      <a:pt x="27" y="207"/>
                    </a:lnTo>
                    <a:lnTo>
                      <a:pt x="24" y="207"/>
                    </a:lnTo>
                    <a:lnTo>
                      <a:pt x="20" y="207"/>
                    </a:lnTo>
                    <a:lnTo>
                      <a:pt x="17" y="207"/>
                    </a:lnTo>
                    <a:lnTo>
                      <a:pt x="14" y="206"/>
                    </a:lnTo>
                    <a:lnTo>
                      <a:pt x="11" y="205"/>
                    </a:lnTo>
                    <a:lnTo>
                      <a:pt x="10" y="204"/>
                    </a:lnTo>
                    <a:lnTo>
                      <a:pt x="7" y="203"/>
                    </a:lnTo>
                    <a:lnTo>
                      <a:pt x="5" y="202"/>
                    </a:lnTo>
                    <a:lnTo>
                      <a:pt x="2" y="200"/>
                    </a:lnTo>
                    <a:lnTo>
                      <a:pt x="1" y="199"/>
                    </a:lnTo>
                    <a:lnTo>
                      <a:pt x="0" y="197"/>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7" name="Freeform 2533">
                <a:extLst>
                  <a:ext uri="{FF2B5EF4-FFF2-40B4-BE49-F238E27FC236}">
                    <a16:creationId xmlns:a16="http://schemas.microsoft.com/office/drawing/2014/main" id="{C5ACA336-EF42-463C-9B08-133BF13261F1}"/>
                  </a:ext>
                </a:extLst>
              </p:cNvPr>
              <p:cNvSpPr>
                <a:spLocks/>
              </p:cNvSpPr>
              <p:nvPr/>
            </p:nvSpPr>
            <p:spPr bwMode="auto">
              <a:xfrm>
                <a:off x="1220" y="1134"/>
                <a:ext cx="28" cy="207"/>
              </a:xfrm>
              <a:custGeom>
                <a:avLst/>
                <a:gdLst>
                  <a:gd name="T0" fmla="*/ 5 w 28"/>
                  <a:gd name="T1" fmla="*/ 206 h 207"/>
                  <a:gd name="T2" fmla="*/ 8 w 28"/>
                  <a:gd name="T3" fmla="*/ 206 h 207"/>
                  <a:gd name="T4" fmla="*/ 11 w 28"/>
                  <a:gd name="T5" fmla="*/ 205 h 207"/>
                  <a:gd name="T6" fmla="*/ 14 w 28"/>
                  <a:gd name="T7" fmla="*/ 204 h 207"/>
                  <a:gd name="T8" fmla="*/ 16 w 28"/>
                  <a:gd name="T9" fmla="*/ 204 h 207"/>
                  <a:gd name="T10" fmla="*/ 20 w 28"/>
                  <a:gd name="T11" fmla="*/ 202 h 207"/>
                  <a:gd name="T12" fmla="*/ 21 w 28"/>
                  <a:gd name="T13" fmla="*/ 202 h 207"/>
                  <a:gd name="T14" fmla="*/ 23 w 28"/>
                  <a:gd name="T15" fmla="*/ 201 h 207"/>
                  <a:gd name="T16" fmla="*/ 24 w 28"/>
                  <a:gd name="T17" fmla="*/ 199 h 207"/>
                  <a:gd name="T18" fmla="*/ 26 w 28"/>
                  <a:gd name="T19" fmla="*/ 198 h 207"/>
                  <a:gd name="T20" fmla="*/ 27 w 28"/>
                  <a:gd name="T21" fmla="*/ 196 h 207"/>
                  <a:gd name="T22" fmla="*/ 10 w 28"/>
                  <a:gd name="T23" fmla="*/ 1 h 207"/>
                  <a:gd name="T24" fmla="*/ 0 w 28"/>
                  <a:gd name="T25" fmla="*/ 0 h 207"/>
                  <a:gd name="T26" fmla="*/ 0 w 28"/>
                  <a:gd name="T27" fmla="*/ 206 h 207"/>
                  <a:gd name="T28" fmla="*/ 5 w 28"/>
                  <a:gd name="T29" fmla="*/ 206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7"/>
                  <a:gd name="T47" fmla="*/ 28 w 28"/>
                  <a:gd name="T48" fmla="*/ 207 h 2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7">
                    <a:moveTo>
                      <a:pt x="5" y="206"/>
                    </a:moveTo>
                    <a:lnTo>
                      <a:pt x="8" y="206"/>
                    </a:lnTo>
                    <a:lnTo>
                      <a:pt x="11" y="205"/>
                    </a:lnTo>
                    <a:lnTo>
                      <a:pt x="14" y="204"/>
                    </a:lnTo>
                    <a:lnTo>
                      <a:pt x="16" y="204"/>
                    </a:lnTo>
                    <a:lnTo>
                      <a:pt x="20" y="202"/>
                    </a:lnTo>
                    <a:lnTo>
                      <a:pt x="21" y="202"/>
                    </a:lnTo>
                    <a:lnTo>
                      <a:pt x="23" y="201"/>
                    </a:lnTo>
                    <a:lnTo>
                      <a:pt x="24" y="199"/>
                    </a:lnTo>
                    <a:lnTo>
                      <a:pt x="26" y="198"/>
                    </a:lnTo>
                    <a:lnTo>
                      <a:pt x="27" y="196"/>
                    </a:lnTo>
                    <a:lnTo>
                      <a:pt x="10" y="1"/>
                    </a:lnTo>
                    <a:lnTo>
                      <a:pt x="0" y="0"/>
                    </a:lnTo>
                    <a:lnTo>
                      <a:pt x="0" y="206"/>
                    </a:lnTo>
                    <a:lnTo>
                      <a:pt x="5" y="206"/>
                    </a:lnTo>
                  </a:path>
                </a:pathLst>
              </a:custGeom>
              <a:solidFill>
                <a:srgbClr val="9966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8" name="Freeform 2534">
                <a:extLst>
                  <a:ext uri="{FF2B5EF4-FFF2-40B4-BE49-F238E27FC236}">
                    <a16:creationId xmlns:a16="http://schemas.microsoft.com/office/drawing/2014/main" id="{DE5E45A3-27F5-4884-AE8A-C05DAA213B5A}"/>
                  </a:ext>
                </a:extLst>
              </p:cNvPr>
              <p:cNvSpPr>
                <a:spLocks/>
              </p:cNvSpPr>
              <p:nvPr/>
            </p:nvSpPr>
            <p:spPr bwMode="auto">
              <a:xfrm>
                <a:off x="1198" y="1354"/>
                <a:ext cx="149" cy="146"/>
              </a:xfrm>
              <a:custGeom>
                <a:avLst/>
                <a:gdLst>
                  <a:gd name="T0" fmla="*/ 148 w 149"/>
                  <a:gd name="T1" fmla="*/ 0 h 146"/>
                  <a:gd name="T2" fmla="*/ 0 w 149"/>
                  <a:gd name="T3" fmla="*/ 77 h 146"/>
                  <a:gd name="T4" fmla="*/ 0 w 149"/>
                  <a:gd name="T5" fmla="*/ 145 h 146"/>
                  <a:gd name="T6" fmla="*/ 148 w 149"/>
                  <a:gd name="T7" fmla="*/ 67 h 146"/>
                  <a:gd name="T8" fmla="*/ 148 w 149"/>
                  <a:gd name="T9" fmla="*/ 0 h 146"/>
                  <a:gd name="T10" fmla="*/ 0 60000 65536"/>
                  <a:gd name="T11" fmla="*/ 0 60000 65536"/>
                  <a:gd name="T12" fmla="*/ 0 60000 65536"/>
                  <a:gd name="T13" fmla="*/ 0 60000 65536"/>
                  <a:gd name="T14" fmla="*/ 0 60000 65536"/>
                  <a:gd name="T15" fmla="*/ 0 w 149"/>
                  <a:gd name="T16" fmla="*/ 0 h 146"/>
                  <a:gd name="T17" fmla="*/ 149 w 149"/>
                  <a:gd name="T18" fmla="*/ 146 h 146"/>
                </a:gdLst>
                <a:ahLst/>
                <a:cxnLst>
                  <a:cxn ang="T10">
                    <a:pos x="T0" y="T1"/>
                  </a:cxn>
                  <a:cxn ang="T11">
                    <a:pos x="T2" y="T3"/>
                  </a:cxn>
                  <a:cxn ang="T12">
                    <a:pos x="T4" y="T5"/>
                  </a:cxn>
                  <a:cxn ang="T13">
                    <a:pos x="T6" y="T7"/>
                  </a:cxn>
                  <a:cxn ang="T14">
                    <a:pos x="T8" y="T9"/>
                  </a:cxn>
                </a:cxnLst>
                <a:rect l="T15" t="T16" r="T17" b="T18"/>
                <a:pathLst>
                  <a:path w="149" h="146">
                    <a:moveTo>
                      <a:pt x="148" y="0"/>
                    </a:moveTo>
                    <a:lnTo>
                      <a:pt x="0" y="77"/>
                    </a:lnTo>
                    <a:lnTo>
                      <a:pt x="0" y="145"/>
                    </a:lnTo>
                    <a:lnTo>
                      <a:pt x="148" y="67"/>
                    </a:lnTo>
                    <a:lnTo>
                      <a:pt x="148"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9" name="Freeform 2535">
                <a:extLst>
                  <a:ext uri="{FF2B5EF4-FFF2-40B4-BE49-F238E27FC236}">
                    <a16:creationId xmlns:a16="http://schemas.microsoft.com/office/drawing/2014/main" id="{3D06794F-D02A-4907-945F-886383F3D082}"/>
                  </a:ext>
                </a:extLst>
              </p:cNvPr>
              <p:cNvSpPr>
                <a:spLocks/>
              </p:cNvSpPr>
              <p:nvPr/>
            </p:nvSpPr>
            <p:spPr bwMode="auto">
              <a:xfrm>
                <a:off x="1021" y="1336"/>
                <a:ext cx="178" cy="163"/>
              </a:xfrm>
              <a:custGeom>
                <a:avLst/>
                <a:gdLst>
                  <a:gd name="T0" fmla="*/ 0 w 178"/>
                  <a:gd name="T1" fmla="*/ 0 h 163"/>
                  <a:gd name="T2" fmla="*/ 177 w 178"/>
                  <a:gd name="T3" fmla="*/ 94 h 163"/>
                  <a:gd name="T4" fmla="*/ 177 w 178"/>
                  <a:gd name="T5" fmla="*/ 162 h 163"/>
                  <a:gd name="T6" fmla="*/ 0 w 178"/>
                  <a:gd name="T7" fmla="*/ 67 h 163"/>
                  <a:gd name="T8" fmla="*/ 0 w 178"/>
                  <a:gd name="T9" fmla="*/ 0 h 163"/>
                  <a:gd name="T10" fmla="*/ 0 60000 65536"/>
                  <a:gd name="T11" fmla="*/ 0 60000 65536"/>
                  <a:gd name="T12" fmla="*/ 0 60000 65536"/>
                  <a:gd name="T13" fmla="*/ 0 60000 65536"/>
                  <a:gd name="T14" fmla="*/ 0 60000 65536"/>
                  <a:gd name="T15" fmla="*/ 0 w 178"/>
                  <a:gd name="T16" fmla="*/ 0 h 163"/>
                  <a:gd name="T17" fmla="*/ 178 w 178"/>
                  <a:gd name="T18" fmla="*/ 163 h 163"/>
                </a:gdLst>
                <a:ahLst/>
                <a:cxnLst>
                  <a:cxn ang="T10">
                    <a:pos x="T0" y="T1"/>
                  </a:cxn>
                  <a:cxn ang="T11">
                    <a:pos x="T2" y="T3"/>
                  </a:cxn>
                  <a:cxn ang="T12">
                    <a:pos x="T4" y="T5"/>
                  </a:cxn>
                  <a:cxn ang="T13">
                    <a:pos x="T6" y="T7"/>
                  </a:cxn>
                  <a:cxn ang="T14">
                    <a:pos x="T8" y="T9"/>
                  </a:cxn>
                </a:cxnLst>
                <a:rect l="T15" t="T16" r="T17" b="T18"/>
                <a:pathLst>
                  <a:path w="178" h="163">
                    <a:moveTo>
                      <a:pt x="0" y="0"/>
                    </a:moveTo>
                    <a:lnTo>
                      <a:pt x="177" y="94"/>
                    </a:lnTo>
                    <a:lnTo>
                      <a:pt x="177" y="162"/>
                    </a:lnTo>
                    <a:lnTo>
                      <a:pt x="0" y="67"/>
                    </a:lnTo>
                    <a:lnTo>
                      <a:pt x="0" y="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0" name="Freeform 2536">
                <a:extLst>
                  <a:ext uri="{FF2B5EF4-FFF2-40B4-BE49-F238E27FC236}">
                    <a16:creationId xmlns:a16="http://schemas.microsoft.com/office/drawing/2014/main" id="{5B8ACFAC-8EE1-4EF6-A93F-CAB5626EB199}"/>
                  </a:ext>
                </a:extLst>
              </p:cNvPr>
              <p:cNvSpPr>
                <a:spLocks/>
              </p:cNvSpPr>
              <p:nvPr/>
            </p:nvSpPr>
            <p:spPr bwMode="auto">
              <a:xfrm>
                <a:off x="1021" y="1259"/>
                <a:ext cx="326" cy="172"/>
              </a:xfrm>
              <a:custGeom>
                <a:avLst/>
                <a:gdLst>
                  <a:gd name="T0" fmla="*/ 325 w 326"/>
                  <a:gd name="T1" fmla="*/ 94 h 172"/>
                  <a:gd name="T2" fmla="*/ 178 w 326"/>
                  <a:gd name="T3" fmla="*/ 171 h 172"/>
                  <a:gd name="T4" fmla="*/ 0 w 326"/>
                  <a:gd name="T5" fmla="*/ 76 h 172"/>
                  <a:gd name="T6" fmla="*/ 146 w 326"/>
                  <a:gd name="T7" fmla="*/ 0 h 172"/>
                  <a:gd name="T8" fmla="*/ 325 w 326"/>
                  <a:gd name="T9" fmla="*/ 94 h 172"/>
                  <a:gd name="T10" fmla="*/ 0 60000 65536"/>
                  <a:gd name="T11" fmla="*/ 0 60000 65536"/>
                  <a:gd name="T12" fmla="*/ 0 60000 65536"/>
                  <a:gd name="T13" fmla="*/ 0 60000 65536"/>
                  <a:gd name="T14" fmla="*/ 0 60000 65536"/>
                  <a:gd name="T15" fmla="*/ 0 w 326"/>
                  <a:gd name="T16" fmla="*/ 0 h 172"/>
                  <a:gd name="T17" fmla="*/ 326 w 326"/>
                  <a:gd name="T18" fmla="*/ 172 h 172"/>
                </a:gdLst>
                <a:ahLst/>
                <a:cxnLst>
                  <a:cxn ang="T10">
                    <a:pos x="T0" y="T1"/>
                  </a:cxn>
                  <a:cxn ang="T11">
                    <a:pos x="T2" y="T3"/>
                  </a:cxn>
                  <a:cxn ang="T12">
                    <a:pos x="T4" y="T5"/>
                  </a:cxn>
                  <a:cxn ang="T13">
                    <a:pos x="T6" y="T7"/>
                  </a:cxn>
                  <a:cxn ang="T14">
                    <a:pos x="T8" y="T9"/>
                  </a:cxn>
                </a:cxnLst>
                <a:rect l="T15" t="T16" r="T17" b="T18"/>
                <a:pathLst>
                  <a:path w="326" h="172">
                    <a:moveTo>
                      <a:pt x="325" y="94"/>
                    </a:moveTo>
                    <a:lnTo>
                      <a:pt x="178" y="171"/>
                    </a:lnTo>
                    <a:lnTo>
                      <a:pt x="0" y="76"/>
                    </a:lnTo>
                    <a:lnTo>
                      <a:pt x="146" y="0"/>
                    </a:lnTo>
                    <a:lnTo>
                      <a:pt x="325" y="94"/>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1" name="Freeform 2537">
                <a:extLst>
                  <a:ext uri="{FF2B5EF4-FFF2-40B4-BE49-F238E27FC236}">
                    <a16:creationId xmlns:a16="http://schemas.microsoft.com/office/drawing/2014/main" id="{9A94A6C3-DA0D-462A-AB40-5DE45A9C3387}"/>
                  </a:ext>
                </a:extLst>
              </p:cNvPr>
              <p:cNvSpPr>
                <a:spLocks/>
              </p:cNvSpPr>
              <p:nvPr/>
            </p:nvSpPr>
            <p:spPr bwMode="auto">
              <a:xfrm>
                <a:off x="1085" y="1346"/>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2" name="Freeform 2538">
                <a:extLst>
                  <a:ext uri="{FF2B5EF4-FFF2-40B4-BE49-F238E27FC236}">
                    <a16:creationId xmlns:a16="http://schemas.microsoft.com/office/drawing/2014/main" id="{54E202BA-0080-492C-A2B0-825AA05FABBB}"/>
                  </a:ext>
                </a:extLst>
              </p:cNvPr>
              <p:cNvSpPr>
                <a:spLocks/>
              </p:cNvSpPr>
              <p:nvPr/>
            </p:nvSpPr>
            <p:spPr bwMode="auto">
              <a:xfrm>
                <a:off x="1208" y="1431"/>
                <a:ext cx="26" cy="47"/>
              </a:xfrm>
              <a:custGeom>
                <a:avLst/>
                <a:gdLst>
                  <a:gd name="T0" fmla="*/ 25 w 26"/>
                  <a:gd name="T1" fmla="*/ 0 h 47"/>
                  <a:gd name="T2" fmla="*/ 0 w 26"/>
                  <a:gd name="T3" fmla="*/ 13 h 47"/>
                  <a:gd name="T4" fmla="*/ 0 w 26"/>
                  <a:gd name="T5" fmla="*/ 46 h 47"/>
                  <a:gd name="T6" fmla="*/ 25 w 26"/>
                  <a:gd name="T7" fmla="*/ 33 h 47"/>
                  <a:gd name="T8" fmla="*/ 25 w 26"/>
                  <a:gd name="T9" fmla="*/ 0 h 47"/>
                  <a:gd name="T10" fmla="*/ 0 60000 65536"/>
                  <a:gd name="T11" fmla="*/ 0 60000 65536"/>
                  <a:gd name="T12" fmla="*/ 0 60000 65536"/>
                  <a:gd name="T13" fmla="*/ 0 60000 65536"/>
                  <a:gd name="T14" fmla="*/ 0 60000 65536"/>
                  <a:gd name="T15" fmla="*/ 0 w 26"/>
                  <a:gd name="T16" fmla="*/ 0 h 47"/>
                  <a:gd name="T17" fmla="*/ 26 w 26"/>
                  <a:gd name="T18" fmla="*/ 47 h 47"/>
                </a:gdLst>
                <a:ahLst/>
                <a:cxnLst>
                  <a:cxn ang="T10">
                    <a:pos x="T0" y="T1"/>
                  </a:cxn>
                  <a:cxn ang="T11">
                    <a:pos x="T2" y="T3"/>
                  </a:cxn>
                  <a:cxn ang="T12">
                    <a:pos x="T4" y="T5"/>
                  </a:cxn>
                  <a:cxn ang="T13">
                    <a:pos x="T6" y="T7"/>
                  </a:cxn>
                  <a:cxn ang="T14">
                    <a:pos x="T8" y="T9"/>
                  </a:cxn>
                </a:cxnLst>
                <a:rect l="T15" t="T16" r="T17" b="T18"/>
                <a:pathLst>
                  <a:path w="26" h="47">
                    <a:moveTo>
                      <a:pt x="25" y="0"/>
                    </a:moveTo>
                    <a:lnTo>
                      <a:pt x="0" y="13"/>
                    </a:lnTo>
                    <a:lnTo>
                      <a:pt x="0" y="46"/>
                    </a:lnTo>
                    <a:lnTo>
                      <a:pt x="25" y="33"/>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3" name="Freeform 2539">
                <a:extLst>
                  <a:ext uri="{FF2B5EF4-FFF2-40B4-BE49-F238E27FC236}">
                    <a16:creationId xmlns:a16="http://schemas.microsoft.com/office/drawing/2014/main" id="{9B03C161-6066-4942-8737-4F480B101C70}"/>
                  </a:ext>
                </a:extLst>
              </p:cNvPr>
              <p:cNvSpPr>
                <a:spLocks/>
              </p:cNvSpPr>
              <p:nvPr/>
            </p:nvSpPr>
            <p:spPr bwMode="auto">
              <a:xfrm>
                <a:off x="1036" y="1413"/>
                <a:ext cx="86" cy="79"/>
              </a:xfrm>
              <a:custGeom>
                <a:avLst/>
                <a:gdLst>
                  <a:gd name="T0" fmla="*/ 0 w 86"/>
                  <a:gd name="T1" fmla="*/ 0 h 79"/>
                  <a:gd name="T2" fmla="*/ 85 w 86"/>
                  <a:gd name="T3" fmla="*/ 46 h 79"/>
                  <a:gd name="T4" fmla="*/ 85 w 86"/>
                  <a:gd name="T5" fmla="*/ 78 h 79"/>
                  <a:gd name="T6" fmla="*/ 0 w 86"/>
                  <a:gd name="T7" fmla="*/ 32 h 79"/>
                  <a:gd name="T8" fmla="*/ 0 w 86"/>
                  <a:gd name="T9" fmla="*/ 0 h 79"/>
                  <a:gd name="T10" fmla="*/ 0 60000 65536"/>
                  <a:gd name="T11" fmla="*/ 0 60000 65536"/>
                  <a:gd name="T12" fmla="*/ 0 60000 65536"/>
                  <a:gd name="T13" fmla="*/ 0 60000 65536"/>
                  <a:gd name="T14" fmla="*/ 0 60000 65536"/>
                  <a:gd name="T15" fmla="*/ 0 w 86"/>
                  <a:gd name="T16" fmla="*/ 0 h 79"/>
                  <a:gd name="T17" fmla="*/ 86 w 86"/>
                  <a:gd name="T18" fmla="*/ 79 h 79"/>
                </a:gdLst>
                <a:ahLst/>
                <a:cxnLst>
                  <a:cxn ang="T10">
                    <a:pos x="T0" y="T1"/>
                  </a:cxn>
                  <a:cxn ang="T11">
                    <a:pos x="T2" y="T3"/>
                  </a:cxn>
                  <a:cxn ang="T12">
                    <a:pos x="T4" y="T5"/>
                  </a:cxn>
                  <a:cxn ang="T13">
                    <a:pos x="T6" y="T7"/>
                  </a:cxn>
                  <a:cxn ang="T14">
                    <a:pos x="T8" y="T9"/>
                  </a:cxn>
                </a:cxnLst>
                <a:rect l="T15" t="T16" r="T17" b="T18"/>
                <a:pathLst>
                  <a:path w="86" h="79">
                    <a:moveTo>
                      <a:pt x="0" y="0"/>
                    </a:moveTo>
                    <a:lnTo>
                      <a:pt x="85" y="46"/>
                    </a:lnTo>
                    <a:lnTo>
                      <a:pt x="85" y="78"/>
                    </a:lnTo>
                    <a:lnTo>
                      <a:pt x="0" y="32"/>
                    </a:lnTo>
                    <a:lnTo>
                      <a:pt x="0" y="0"/>
                    </a:lnTo>
                  </a:path>
                </a:pathLst>
              </a:custGeom>
              <a:solidFill>
                <a:srgbClr val="FF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4" name="Freeform 2540">
                <a:extLst>
                  <a:ext uri="{FF2B5EF4-FFF2-40B4-BE49-F238E27FC236}">
                    <a16:creationId xmlns:a16="http://schemas.microsoft.com/office/drawing/2014/main" id="{96E6DC2A-DE7A-487A-9AF3-9E5950F9F3CC}"/>
                  </a:ext>
                </a:extLst>
              </p:cNvPr>
              <p:cNvSpPr>
                <a:spLocks/>
              </p:cNvSpPr>
              <p:nvPr/>
            </p:nvSpPr>
            <p:spPr bwMode="auto">
              <a:xfrm>
                <a:off x="1121" y="1443"/>
                <a:ext cx="33" cy="50"/>
              </a:xfrm>
              <a:custGeom>
                <a:avLst/>
                <a:gdLst>
                  <a:gd name="T0" fmla="*/ 32 w 33"/>
                  <a:gd name="T1" fmla="*/ 0 h 50"/>
                  <a:gd name="T2" fmla="*/ 0 w 33"/>
                  <a:gd name="T3" fmla="*/ 16 h 50"/>
                  <a:gd name="T4" fmla="*/ 0 w 33"/>
                  <a:gd name="T5" fmla="*/ 49 h 50"/>
                  <a:gd name="T6" fmla="*/ 32 w 33"/>
                  <a:gd name="T7" fmla="*/ 32 h 50"/>
                  <a:gd name="T8" fmla="*/ 32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2" y="0"/>
                    </a:moveTo>
                    <a:lnTo>
                      <a:pt x="0" y="16"/>
                    </a:lnTo>
                    <a:lnTo>
                      <a:pt x="0" y="49"/>
                    </a:lnTo>
                    <a:lnTo>
                      <a:pt x="32" y="32"/>
                    </a:lnTo>
                    <a:lnTo>
                      <a:pt x="32" y="0"/>
                    </a:lnTo>
                  </a:path>
                </a:pathLst>
              </a:custGeom>
              <a:solidFill>
                <a:srgbClr val="FF33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5" name="Freeform 2541">
                <a:extLst>
                  <a:ext uri="{FF2B5EF4-FFF2-40B4-BE49-F238E27FC236}">
                    <a16:creationId xmlns:a16="http://schemas.microsoft.com/office/drawing/2014/main" id="{F34D2A33-C68D-429C-B2AD-6E7DD0CDD148}"/>
                  </a:ext>
                </a:extLst>
              </p:cNvPr>
              <p:cNvSpPr>
                <a:spLocks/>
              </p:cNvSpPr>
              <p:nvPr/>
            </p:nvSpPr>
            <p:spPr bwMode="auto">
              <a:xfrm>
                <a:off x="1036" y="1398"/>
                <a:ext cx="117" cy="63"/>
              </a:xfrm>
              <a:custGeom>
                <a:avLst/>
                <a:gdLst>
                  <a:gd name="T0" fmla="*/ 116 w 117"/>
                  <a:gd name="T1" fmla="*/ 46 h 63"/>
                  <a:gd name="T2" fmla="*/ 84 w 117"/>
                  <a:gd name="T3" fmla="*/ 62 h 63"/>
                  <a:gd name="T4" fmla="*/ 0 w 117"/>
                  <a:gd name="T5" fmla="*/ 16 h 63"/>
                  <a:gd name="T6" fmla="*/ 30 w 117"/>
                  <a:gd name="T7" fmla="*/ 0 h 63"/>
                  <a:gd name="T8" fmla="*/ 116 w 117"/>
                  <a:gd name="T9" fmla="*/ 46 h 63"/>
                  <a:gd name="T10" fmla="*/ 0 60000 65536"/>
                  <a:gd name="T11" fmla="*/ 0 60000 65536"/>
                  <a:gd name="T12" fmla="*/ 0 60000 65536"/>
                  <a:gd name="T13" fmla="*/ 0 60000 65536"/>
                  <a:gd name="T14" fmla="*/ 0 60000 65536"/>
                  <a:gd name="T15" fmla="*/ 0 w 117"/>
                  <a:gd name="T16" fmla="*/ 0 h 63"/>
                  <a:gd name="T17" fmla="*/ 117 w 117"/>
                  <a:gd name="T18" fmla="*/ 63 h 63"/>
                </a:gdLst>
                <a:ahLst/>
                <a:cxnLst>
                  <a:cxn ang="T10">
                    <a:pos x="T0" y="T1"/>
                  </a:cxn>
                  <a:cxn ang="T11">
                    <a:pos x="T2" y="T3"/>
                  </a:cxn>
                  <a:cxn ang="T12">
                    <a:pos x="T4" y="T5"/>
                  </a:cxn>
                  <a:cxn ang="T13">
                    <a:pos x="T6" y="T7"/>
                  </a:cxn>
                  <a:cxn ang="T14">
                    <a:pos x="T8" y="T9"/>
                  </a:cxn>
                </a:cxnLst>
                <a:rect l="T15" t="T16" r="T17" b="T18"/>
                <a:pathLst>
                  <a:path w="117" h="63">
                    <a:moveTo>
                      <a:pt x="116" y="46"/>
                    </a:moveTo>
                    <a:lnTo>
                      <a:pt x="84" y="62"/>
                    </a:lnTo>
                    <a:lnTo>
                      <a:pt x="0" y="16"/>
                    </a:lnTo>
                    <a:lnTo>
                      <a:pt x="30" y="0"/>
                    </a:lnTo>
                    <a:lnTo>
                      <a:pt x="116" y="46"/>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6" name="Freeform 2542">
                <a:extLst>
                  <a:ext uri="{FF2B5EF4-FFF2-40B4-BE49-F238E27FC236}">
                    <a16:creationId xmlns:a16="http://schemas.microsoft.com/office/drawing/2014/main" id="{055BD788-1057-4731-AF81-310321165581}"/>
                  </a:ext>
                </a:extLst>
              </p:cNvPr>
              <p:cNvSpPr>
                <a:spLocks/>
              </p:cNvSpPr>
              <p:nvPr/>
            </p:nvSpPr>
            <p:spPr bwMode="auto">
              <a:xfrm>
                <a:off x="1256" y="1407"/>
                <a:ext cx="26" cy="49"/>
              </a:xfrm>
              <a:custGeom>
                <a:avLst/>
                <a:gdLst>
                  <a:gd name="T0" fmla="*/ 25 w 26"/>
                  <a:gd name="T1" fmla="*/ 0 h 49"/>
                  <a:gd name="T2" fmla="*/ 0 w 26"/>
                  <a:gd name="T3" fmla="*/ 13 h 49"/>
                  <a:gd name="T4" fmla="*/ 0 w 26"/>
                  <a:gd name="T5" fmla="*/ 48 h 49"/>
                  <a:gd name="T6" fmla="*/ 25 w 26"/>
                  <a:gd name="T7" fmla="*/ 34 h 49"/>
                  <a:gd name="T8" fmla="*/ 25 w 26"/>
                  <a:gd name="T9" fmla="*/ 0 h 49"/>
                  <a:gd name="T10" fmla="*/ 0 60000 65536"/>
                  <a:gd name="T11" fmla="*/ 0 60000 65536"/>
                  <a:gd name="T12" fmla="*/ 0 60000 65536"/>
                  <a:gd name="T13" fmla="*/ 0 60000 65536"/>
                  <a:gd name="T14" fmla="*/ 0 60000 65536"/>
                  <a:gd name="T15" fmla="*/ 0 w 26"/>
                  <a:gd name="T16" fmla="*/ 0 h 49"/>
                  <a:gd name="T17" fmla="*/ 26 w 26"/>
                  <a:gd name="T18" fmla="*/ 49 h 49"/>
                </a:gdLst>
                <a:ahLst/>
                <a:cxnLst>
                  <a:cxn ang="T10">
                    <a:pos x="T0" y="T1"/>
                  </a:cxn>
                  <a:cxn ang="T11">
                    <a:pos x="T2" y="T3"/>
                  </a:cxn>
                  <a:cxn ang="T12">
                    <a:pos x="T4" y="T5"/>
                  </a:cxn>
                  <a:cxn ang="T13">
                    <a:pos x="T6" y="T7"/>
                  </a:cxn>
                  <a:cxn ang="T14">
                    <a:pos x="T8" y="T9"/>
                  </a:cxn>
                </a:cxnLst>
                <a:rect l="T15" t="T16" r="T17" b="T18"/>
                <a:pathLst>
                  <a:path w="26" h="49">
                    <a:moveTo>
                      <a:pt x="25" y="0"/>
                    </a:moveTo>
                    <a:lnTo>
                      <a:pt x="0" y="13"/>
                    </a:lnTo>
                    <a:lnTo>
                      <a:pt x="0" y="48"/>
                    </a:lnTo>
                    <a:lnTo>
                      <a:pt x="25" y="34"/>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7" name="Freeform 2543">
                <a:extLst>
                  <a:ext uri="{FF2B5EF4-FFF2-40B4-BE49-F238E27FC236}">
                    <a16:creationId xmlns:a16="http://schemas.microsoft.com/office/drawing/2014/main" id="{9AA75E9E-17E2-45ED-B73E-85284BFBA3BB}"/>
                  </a:ext>
                </a:extLst>
              </p:cNvPr>
              <p:cNvSpPr>
                <a:spLocks/>
              </p:cNvSpPr>
              <p:nvPr/>
            </p:nvSpPr>
            <p:spPr bwMode="auto">
              <a:xfrm>
                <a:off x="1020" y="1309"/>
                <a:ext cx="48" cy="53"/>
              </a:xfrm>
              <a:custGeom>
                <a:avLst/>
                <a:gdLst>
                  <a:gd name="T0" fmla="*/ 47 w 48"/>
                  <a:gd name="T1" fmla="*/ 0 h 53"/>
                  <a:gd name="T2" fmla="*/ 47 w 48"/>
                  <a:gd name="T3" fmla="*/ 52 h 53"/>
                  <a:gd name="T4" fmla="*/ 0 w 48"/>
                  <a:gd name="T5" fmla="*/ 26 h 53"/>
                  <a:gd name="T6" fmla="*/ 47 w 48"/>
                  <a:gd name="T7" fmla="*/ 0 h 53"/>
                  <a:gd name="T8" fmla="*/ 0 60000 65536"/>
                  <a:gd name="T9" fmla="*/ 0 60000 65536"/>
                  <a:gd name="T10" fmla="*/ 0 60000 65536"/>
                  <a:gd name="T11" fmla="*/ 0 60000 65536"/>
                  <a:gd name="T12" fmla="*/ 0 w 48"/>
                  <a:gd name="T13" fmla="*/ 0 h 53"/>
                  <a:gd name="T14" fmla="*/ 48 w 48"/>
                  <a:gd name="T15" fmla="*/ 53 h 53"/>
                </a:gdLst>
                <a:ahLst/>
                <a:cxnLst>
                  <a:cxn ang="T8">
                    <a:pos x="T0" y="T1"/>
                  </a:cxn>
                  <a:cxn ang="T9">
                    <a:pos x="T2" y="T3"/>
                  </a:cxn>
                  <a:cxn ang="T10">
                    <a:pos x="T4" y="T5"/>
                  </a:cxn>
                  <a:cxn ang="T11">
                    <a:pos x="T6" y="T7"/>
                  </a:cxn>
                </a:cxnLst>
                <a:rect l="T12" t="T13" r="T14" b="T15"/>
                <a:pathLst>
                  <a:path w="48" h="53">
                    <a:moveTo>
                      <a:pt x="47" y="0"/>
                    </a:moveTo>
                    <a:lnTo>
                      <a:pt x="47" y="52"/>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8" name="Freeform 2544">
                <a:extLst>
                  <a:ext uri="{FF2B5EF4-FFF2-40B4-BE49-F238E27FC236}">
                    <a16:creationId xmlns:a16="http://schemas.microsoft.com/office/drawing/2014/main" id="{44751273-FE3E-4E83-9F5B-913C886F7CFE}"/>
                  </a:ext>
                </a:extLst>
              </p:cNvPr>
              <p:cNvSpPr>
                <a:spLocks/>
              </p:cNvSpPr>
              <p:nvPr/>
            </p:nvSpPr>
            <p:spPr bwMode="auto">
              <a:xfrm>
                <a:off x="1068" y="1233"/>
                <a:ext cx="147" cy="129"/>
              </a:xfrm>
              <a:custGeom>
                <a:avLst/>
                <a:gdLst>
                  <a:gd name="T0" fmla="*/ 146 w 147"/>
                  <a:gd name="T1" fmla="*/ 50 h 129"/>
                  <a:gd name="T2" fmla="*/ 0 w 147"/>
                  <a:gd name="T3" fmla="*/ 128 h 129"/>
                  <a:gd name="T4" fmla="*/ 0 w 147"/>
                  <a:gd name="T5" fmla="*/ 76 h 129"/>
                  <a:gd name="T6" fmla="*/ 146 w 147"/>
                  <a:gd name="T7" fmla="*/ 0 h 129"/>
                  <a:gd name="T8" fmla="*/ 146 w 147"/>
                  <a:gd name="T9" fmla="*/ 50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0"/>
                    </a:moveTo>
                    <a:lnTo>
                      <a:pt x="0" y="128"/>
                    </a:lnTo>
                    <a:lnTo>
                      <a:pt x="0" y="76"/>
                    </a:lnTo>
                    <a:lnTo>
                      <a:pt x="146" y="0"/>
                    </a:lnTo>
                    <a:lnTo>
                      <a:pt x="146" y="50"/>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9" name="Freeform 2545">
                <a:extLst>
                  <a:ext uri="{FF2B5EF4-FFF2-40B4-BE49-F238E27FC236}">
                    <a16:creationId xmlns:a16="http://schemas.microsoft.com/office/drawing/2014/main" id="{DFB2174C-020B-4B7C-B1C9-936CC2D039F3}"/>
                  </a:ext>
                </a:extLst>
              </p:cNvPr>
              <p:cNvSpPr>
                <a:spLocks/>
              </p:cNvSpPr>
              <p:nvPr/>
            </p:nvSpPr>
            <p:spPr bwMode="auto">
              <a:xfrm>
                <a:off x="1085" y="1346"/>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0" name="Freeform 2546">
                <a:extLst>
                  <a:ext uri="{FF2B5EF4-FFF2-40B4-BE49-F238E27FC236}">
                    <a16:creationId xmlns:a16="http://schemas.microsoft.com/office/drawing/2014/main" id="{1C155C0A-4F1D-424C-9977-F756E1FE2EE6}"/>
                  </a:ext>
                </a:extLst>
              </p:cNvPr>
              <p:cNvSpPr>
                <a:spLocks/>
              </p:cNvSpPr>
              <p:nvPr/>
            </p:nvSpPr>
            <p:spPr bwMode="auto">
              <a:xfrm>
                <a:off x="1133" y="1268"/>
                <a:ext cx="147" cy="129"/>
              </a:xfrm>
              <a:custGeom>
                <a:avLst/>
                <a:gdLst>
                  <a:gd name="T0" fmla="*/ 146 w 147"/>
                  <a:gd name="T1" fmla="*/ 51 h 129"/>
                  <a:gd name="T2" fmla="*/ 0 w 147"/>
                  <a:gd name="T3" fmla="*/ 128 h 129"/>
                  <a:gd name="T4" fmla="*/ 0 w 147"/>
                  <a:gd name="T5" fmla="*/ 77 h 129"/>
                  <a:gd name="T6" fmla="*/ 146 w 147"/>
                  <a:gd name="T7" fmla="*/ 0 h 129"/>
                  <a:gd name="T8" fmla="*/ 146 w 147"/>
                  <a:gd name="T9" fmla="*/ 51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1"/>
                    </a:moveTo>
                    <a:lnTo>
                      <a:pt x="0" y="128"/>
                    </a:lnTo>
                    <a:lnTo>
                      <a:pt x="0" y="77"/>
                    </a:lnTo>
                    <a:lnTo>
                      <a:pt x="146" y="0"/>
                    </a:lnTo>
                    <a:lnTo>
                      <a:pt x="146"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1" name="Freeform 2547">
                <a:extLst>
                  <a:ext uri="{FF2B5EF4-FFF2-40B4-BE49-F238E27FC236}">
                    <a16:creationId xmlns:a16="http://schemas.microsoft.com/office/drawing/2014/main" id="{85B4434F-F786-4D70-BE27-81C1F73A5147}"/>
                  </a:ext>
                </a:extLst>
              </p:cNvPr>
              <p:cNvSpPr>
                <a:spLocks/>
              </p:cNvSpPr>
              <p:nvPr/>
            </p:nvSpPr>
            <p:spPr bwMode="auto">
              <a:xfrm>
                <a:off x="1152" y="1380"/>
                <a:ext cx="47" cy="51"/>
              </a:xfrm>
              <a:custGeom>
                <a:avLst/>
                <a:gdLst>
                  <a:gd name="T0" fmla="*/ 46 w 47"/>
                  <a:gd name="T1" fmla="*/ 0 h 51"/>
                  <a:gd name="T2" fmla="*/ 46 w 47"/>
                  <a:gd name="T3" fmla="*/ 50 h 51"/>
                  <a:gd name="T4" fmla="*/ 0 w 47"/>
                  <a:gd name="T5" fmla="*/ 25 h 51"/>
                  <a:gd name="T6" fmla="*/ 46 w 47"/>
                  <a:gd name="T7" fmla="*/ 0 h 51"/>
                  <a:gd name="T8" fmla="*/ 0 60000 65536"/>
                  <a:gd name="T9" fmla="*/ 0 60000 65536"/>
                  <a:gd name="T10" fmla="*/ 0 60000 65536"/>
                  <a:gd name="T11" fmla="*/ 0 60000 65536"/>
                  <a:gd name="T12" fmla="*/ 0 w 47"/>
                  <a:gd name="T13" fmla="*/ 0 h 51"/>
                  <a:gd name="T14" fmla="*/ 47 w 47"/>
                  <a:gd name="T15" fmla="*/ 51 h 51"/>
                </a:gdLst>
                <a:ahLst/>
                <a:cxnLst>
                  <a:cxn ang="T8">
                    <a:pos x="T0" y="T1"/>
                  </a:cxn>
                  <a:cxn ang="T9">
                    <a:pos x="T2" y="T3"/>
                  </a:cxn>
                  <a:cxn ang="T10">
                    <a:pos x="T4" y="T5"/>
                  </a:cxn>
                  <a:cxn ang="T11">
                    <a:pos x="T6" y="T7"/>
                  </a:cxn>
                </a:cxnLst>
                <a:rect l="T12" t="T13" r="T14" b="T15"/>
                <a:pathLst>
                  <a:path w="47" h="51">
                    <a:moveTo>
                      <a:pt x="46" y="0"/>
                    </a:moveTo>
                    <a:lnTo>
                      <a:pt x="46" y="50"/>
                    </a:lnTo>
                    <a:lnTo>
                      <a:pt x="0" y="25"/>
                    </a:lnTo>
                    <a:lnTo>
                      <a:pt x="46"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2" name="Freeform 2548">
                <a:extLst>
                  <a:ext uri="{FF2B5EF4-FFF2-40B4-BE49-F238E27FC236}">
                    <a16:creationId xmlns:a16="http://schemas.microsoft.com/office/drawing/2014/main" id="{30D4CB8A-27CC-4E86-B8BC-4886364FA6D9}"/>
                  </a:ext>
                </a:extLst>
              </p:cNvPr>
              <p:cNvSpPr>
                <a:spLocks/>
              </p:cNvSpPr>
              <p:nvPr/>
            </p:nvSpPr>
            <p:spPr bwMode="auto">
              <a:xfrm>
                <a:off x="1198" y="1302"/>
                <a:ext cx="149" cy="130"/>
              </a:xfrm>
              <a:custGeom>
                <a:avLst/>
                <a:gdLst>
                  <a:gd name="T0" fmla="*/ 148 w 149"/>
                  <a:gd name="T1" fmla="*/ 51 h 130"/>
                  <a:gd name="T2" fmla="*/ 0 w 149"/>
                  <a:gd name="T3" fmla="*/ 129 h 130"/>
                  <a:gd name="T4" fmla="*/ 0 w 149"/>
                  <a:gd name="T5" fmla="*/ 77 h 130"/>
                  <a:gd name="T6" fmla="*/ 148 w 149"/>
                  <a:gd name="T7" fmla="*/ 0 h 130"/>
                  <a:gd name="T8" fmla="*/ 148 w 149"/>
                  <a:gd name="T9" fmla="*/ 51 h 130"/>
                  <a:gd name="T10" fmla="*/ 0 60000 65536"/>
                  <a:gd name="T11" fmla="*/ 0 60000 65536"/>
                  <a:gd name="T12" fmla="*/ 0 60000 65536"/>
                  <a:gd name="T13" fmla="*/ 0 60000 65536"/>
                  <a:gd name="T14" fmla="*/ 0 60000 65536"/>
                  <a:gd name="T15" fmla="*/ 0 w 149"/>
                  <a:gd name="T16" fmla="*/ 0 h 130"/>
                  <a:gd name="T17" fmla="*/ 149 w 149"/>
                  <a:gd name="T18" fmla="*/ 130 h 130"/>
                </a:gdLst>
                <a:ahLst/>
                <a:cxnLst>
                  <a:cxn ang="T10">
                    <a:pos x="T0" y="T1"/>
                  </a:cxn>
                  <a:cxn ang="T11">
                    <a:pos x="T2" y="T3"/>
                  </a:cxn>
                  <a:cxn ang="T12">
                    <a:pos x="T4" y="T5"/>
                  </a:cxn>
                  <a:cxn ang="T13">
                    <a:pos x="T6" y="T7"/>
                  </a:cxn>
                  <a:cxn ang="T14">
                    <a:pos x="T8" y="T9"/>
                  </a:cxn>
                </a:cxnLst>
                <a:rect l="T15" t="T16" r="T17" b="T18"/>
                <a:pathLst>
                  <a:path w="149" h="130">
                    <a:moveTo>
                      <a:pt x="148" y="51"/>
                    </a:moveTo>
                    <a:lnTo>
                      <a:pt x="0" y="129"/>
                    </a:lnTo>
                    <a:lnTo>
                      <a:pt x="0" y="77"/>
                    </a:lnTo>
                    <a:lnTo>
                      <a:pt x="148" y="0"/>
                    </a:lnTo>
                    <a:lnTo>
                      <a:pt x="148"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3" name="Freeform 2549">
                <a:extLst>
                  <a:ext uri="{FF2B5EF4-FFF2-40B4-BE49-F238E27FC236}">
                    <a16:creationId xmlns:a16="http://schemas.microsoft.com/office/drawing/2014/main" id="{972574F8-C18B-46BF-84C4-E71D2CC10326}"/>
                  </a:ext>
                </a:extLst>
              </p:cNvPr>
              <p:cNvSpPr>
                <a:spLocks/>
              </p:cNvSpPr>
              <p:nvPr/>
            </p:nvSpPr>
            <p:spPr bwMode="auto">
              <a:xfrm>
                <a:off x="1138" y="1275"/>
                <a:ext cx="135" cy="115"/>
              </a:xfrm>
              <a:custGeom>
                <a:avLst/>
                <a:gdLst>
                  <a:gd name="T0" fmla="*/ 134 w 135"/>
                  <a:gd name="T1" fmla="*/ 41 h 115"/>
                  <a:gd name="T2" fmla="*/ 134 w 135"/>
                  <a:gd name="T3" fmla="*/ 0 h 115"/>
                  <a:gd name="T4" fmla="*/ 0 w 135"/>
                  <a:gd name="T5" fmla="*/ 70 h 115"/>
                  <a:gd name="T6" fmla="*/ 0 w 135"/>
                  <a:gd name="T7" fmla="*/ 114 h 115"/>
                  <a:gd name="T8" fmla="*/ 134 w 135"/>
                  <a:gd name="T9" fmla="*/ 41 h 115"/>
                  <a:gd name="T10" fmla="*/ 0 60000 65536"/>
                  <a:gd name="T11" fmla="*/ 0 60000 65536"/>
                  <a:gd name="T12" fmla="*/ 0 60000 65536"/>
                  <a:gd name="T13" fmla="*/ 0 60000 65536"/>
                  <a:gd name="T14" fmla="*/ 0 60000 65536"/>
                  <a:gd name="T15" fmla="*/ 0 w 135"/>
                  <a:gd name="T16" fmla="*/ 0 h 115"/>
                  <a:gd name="T17" fmla="*/ 135 w 135"/>
                  <a:gd name="T18" fmla="*/ 115 h 115"/>
                </a:gdLst>
                <a:ahLst/>
                <a:cxnLst>
                  <a:cxn ang="T10">
                    <a:pos x="T0" y="T1"/>
                  </a:cxn>
                  <a:cxn ang="T11">
                    <a:pos x="T2" y="T3"/>
                  </a:cxn>
                  <a:cxn ang="T12">
                    <a:pos x="T4" y="T5"/>
                  </a:cxn>
                  <a:cxn ang="T13">
                    <a:pos x="T6" y="T7"/>
                  </a:cxn>
                  <a:cxn ang="T14">
                    <a:pos x="T8" y="T9"/>
                  </a:cxn>
                </a:cxnLst>
                <a:rect l="T15" t="T16" r="T17" b="T18"/>
                <a:pathLst>
                  <a:path w="135" h="115">
                    <a:moveTo>
                      <a:pt x="134" y="41"/>
                    </a:moveTo>
                    <a:lnTo>
                      <a:pt x="134" y="0"/>
                    </a:lnTo>
                    <a:lnTo>
                      <a:pt x="0" y="70"/>
                    </a:lnTo>
                    <a:lnTo>
                      <a:pt x="0" y="114"/>
                    </a:lnTo>
                    <a:lnTo>
                      <a:pt x="134"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4" name="Line 2550">
                <a:extLst>
                  <a:ext uri="{FF2B5EF4-FFF2-40B4-BE49-F238E27FC236}">
                    <a16:creationId xmlns:a16="http://schemas.microsoft.com/office/drawing/2014/main" id="{7B779782-8DCA-4523-B158-83B260AC60E1}"/>
                  </a:ext>
                </a:extLst>
              </p:cNvPr>
              <p:cNvSpPr>
                <a:spLocks noChangeShapeType="1"/>
              </p:cNvSpPr>
              <p:nvPr/>
            </p:nvSpPr>
            <p:spPr bwMode="auto">
              <a:xfrm flipV="1">
                <a:off x="1275" y="1504"/>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155" name="Freeform 2551">
                <a:extLst>
                  <a:ext uri="{FF2B5EF4-FFF2-40B4-BE49-F238E27FC236}">
                    <a16:creationId xmlns:a16="http://schemas.microsoft.com/office/drawing/2014/main" id="{CCA57C66-3A53-450A-8004-CCD6C28732EC}"/>
                  </a:ext>
                </a:extLst>
              </p:cNvPr>
              <p:cNvSpPr>
                <a:spLocks/>
              </p:cNvSpPr>
              <p:nvPr/>
            </p:nvSpPr>
            <p:spPr bwMode="auto">
              <a:xfrm>
                <a:off x="1279" y="1511"/>
                <a:ext cx="17" cy="15"/>
              </a:xfrm>
              <a:custGeom>
                <a:avLst/>
                <a:gdLst>
                  <a:gd name="T0" fmla="*/ 10 w 17"/>
                  <a:gd name="T1" fmla="*/ 13 h 15"/>
                  <a:gd name="T2" fmla="*/ 13 w 17"/>
                  <a:gd name="T3" fmla="*/ 12 h 15"/>
                  <a:gd name="T4" fmla="*/ 14 w 17"/>
                  <a:gd name="T5" fmla="*/ 11 h 15"/>
                  <a:gd name="T6" fmla="*/ 16 w 17"/>
                  <a:gd name="T7" fmla="*/ 9 h 15"/>
                  <a:gd name="T8" fmla="*/ 14 w 17"/>
                  <a:gd name="T9" fmla="*/ 6 h 15"/>
                  <a:gd name="T10" fmla="*/ 13 w 17"/>
                  <a:gd name="T11" fmla="*/ 4 h 15"/>
                  <a:gd name="T12" fmla="*/ 11 w 17"/>
                  <a:gd name="T13" fmla="*/ 2 h 15"/>
                  <a:gd name="T14" fmla="*/ 9 w 17"/>
                  <a:gd name="T15" fmla="*/ 1 h 15"/>
                  <a:gd name="T16" fmla="*/ 7 w 17"/>
                  <a:gd name="T17" fmla="*/ 0 h 15"/>
                  <a:gd name="T18" fmla="*/ 6 w 17"/>
                  <a:gd name="T19" fmla="*/ 0 h 15"/>
                  <a:gd name="T20" fmla="*/ 5 w 17"/>
                  <a:gd name="T21" fmla="*/ 1 h 15"/>
                  <a:gd name="T22" fmla="*/ 1 w 17"/>
                  <a:gd name="T23" fmla="*/ 2 h 15"/>
                  <a:gd name="T24" fmla="*/ 1 w 17"/>
                  <a:gd name="T25" fmla="*/ 3 h 15"/>
                  <a:gd name="T26" fmla="*/ 1 w 17"/>
                  <a:gd name="T27" fmla="*/ 4 h 15"/>
                  <a:gd name="T28" fmla="*/ 0 w 17"/>
                  <a:gd name="T29" fmla="*/ 5 h 15"/>
                  <a:gd name="T30" fmla="*/ 1 w 17"/>
                  <a:gd name="T31" fmla="*/ 7 h 15"/>
                  <a:gd name="T32" fmla="*/ 1 w 17"/>
                  <a:gd name="T33" fmla="*/ 10 h 15"/>
                  <a:gd name="T34" fmla="*/ 4 w 17"/>
                  <a:gd name="T35" fmla="*/ 12 h 15"/>
                  <a:gd name="T36" fmla="*/ 5 w 17"/>
                  <a:gd name="T37" fmla="*/ 13 h 15"/>
                  <a:gd name="T38" fmla="*/ 8 w 17"/>
                  <a:gd name="T39" fmla="*/ 14 h 15"/>
                  <a:gd name="T40" fmla="*/ 9 w 17"/>
                  <a:gd name="T41" fmla="*/ 14 h 15"/>
                  <a:gd name="T42" fmla="*/ 10 w 17"/>
                  <a:gd name="T43" fmla="*/ 13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10" y="13"/>
                    </a:moveTo>
                    <a:lnTo>
                      <a:pt x="13" y="12"/>
                    </a:lnTo>
                    <a:lnTo>
                      <a:pt x="14" y="11"/>
                    </a:lnTo>
                    <a:lnTo>
                      <a:pt x="16" y="9"/>
                    </a:lnTo>
                    <a:lnTo>
                      <a:pt x="14" y="6"/>
                    </a:lnTo>
                    <a:lnTo>
                      <a:pt x="13" y="4"/>
                    </a:lnTo>
                    <a:lnTo>
                      <a:pt x="11" y="2"/>
                    </a:lnTo>
                    <a:lnTo>
                      <a:pt x="9" y="1"/>
                    </a:lnTo>
                    <a:lnTo>
                      <a:pt x="7" y="0"/>
                    </a:lnTo>
                    <a:lnTo>
                      <a:pt x="6" y="0"/>
                    </a:lnTo>
                    <a:lnTo>
                      <a:pt x="5" y="1"/>
                    </a:lnTo>
                    <a:lnTo>
                      <a:pt x="1" y="2"/>
                    </a:lnTo>
                    <a:lnTo>
                      <a:pt x="1" y="3"/>
                    </a:lnTo>
                    <a:lnTo>
                      <a:pt x="1" y="4"/>
                    </a:lnTo>
                    <a:lnTo>
                      <a:pt x="0" y="5"/>
                    </a:lnTo>
                    <a:lnTo>
                      <a:pt x="1" y="7"/>
                    </a:lnTo>
                    <a:lnTo>
                      <a:pt x="1" y="10"/>
                    </a:lnTo>
                    <a:lnTo>
                      <a:pt x="4" y="12"/>
                    </a:lnTo>
                    <a:lnTo>
                      <a:pt x="5"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6" name="Freeform 2552">
                <a:extLst>
                  <a:ext uri="{FF2B5EF4-FFF2-40B4-BE49-F238E27FC236}">
                    <a16:creationId xmlns:a16="http://schemas.microsoft.com/office/drawing/2014/main" id="{D65C2657-EEC9-499A-8728-1BFC49B9FFCF}"/>
                  </a:ext>
                </a:extLst>
              </p:cNvPr>
              <p:cNvSpPr>
                <a:spLocks/>
              </p:cNvSpPr>
              <p:nvPr/>
            </p:nvSpPr>
            <p:spPr bwMode="auto">
              <a:xfrm>
                <a:off x="1279" y="1513"/>
                <a:ext cx="17" cy="15"/>
              </a:xfrm>
              <a:custGeom>
                <a:avLst/>
                <a:gdLst>
                  <a:gd name="T0" fmla="*/ 1 w 17"/>
                  <a:gd name="T1" fmla="*/ 9 h 15"/>
                  <a:gd name="T2" fmla="*/ 1 w 17"/>
                  <a:gd name="T3" fmla="*/ 5 h 15"/>
                  <a:gd name="T4" fmla="*/ 0 w 17"/>
                  <a:gd name="T5" fmla="*/ 4 h 15"/>
                  <a:gd name="T6" fmla="*/ 1 w 17"/>
                  <a:gd name="T7" fmla="*/ 2 h 15"/>
                  <a:gd name="T8" fmla="*/ 1 w 17"/>
                  <a:gd name="T9" fmla="*/ 1 h 15"/>
                  <a:gd name="T10" fmla="*/ 1 w 17"/>
                  <a:gd name="T11" fmla="*/ 0 h 15"/>
                  <a:gd name="T12" fmla="*/ 5 w 17"/>
                  <a:gd name="T13" fmla="*/ 0 h 15"/>
                  <a:gd name="T14" fmla="*/ 7 w 17"/>
                  <a:gd name="T15" fmla="*/ 1 h 15"/>
                  <a:gd name="T16" fmla="*/ 11 w 17"/>
                  <a:gd name="T17" fmla="*/ 3 h 15"/>
                  <a:gd name="T18" fmla="*/ 14 w 17"/>
                  <a:gd name="T19" fmla="*/ 4 h 15"/>
                  <a:gd name="T20" fmla="*/ 14 w 17"/>
                  <a:gd name="T21" fmla="*/ 8 h 15"/>
                  <a:gd name="T22" fmla="*/ 16 w 17"/>
                  <a:gd name="T23" fmla="*/ 10 h 15"/>
                  <a:gd name="T24" fmla="*/ 14 w 17"/>
                  <a:gd name="T25" fmla="*/ 12 h 15"/>
                  <a:gd name="T26" fmla="*/ 11 w 17"/>
                  <a:gd name="T27" fmla="*/ 14 h 15"/>
                  <a:gd name="T28" fmla="*/ 7 w 17"/>
                  <a:gd name="T29" fmla="*/ 12 h 15"/>
                  <a:gd name="T30" fmla="*/ 5 w 17"/>
                  <a:gd name="T31" fmla="*/ 11 h 15"/>
                  <a:gd name="T32" fmla="*/ 1 w 17"/>
                  <a:gd name="T33" fmla="*/ 9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 y="9"/>
                    </a:moveTo>
                    <a:lnTo>
                      <a:pt x="1" y="5"/>
                    </a:lnTo>
                    <a:lnTo>
                      <a:pt x="0" y="4"/>
                    </a:lnTo>
                    <a:lnTo>
                      <a:pt x="1" y="2"/>
                    </a:lnTo>
                    <a:lnTo>
                      <a:pt x="1" y="1"/>
                    </a:lnTo>
                    <a:lnTo>
                      <a:pt x="1" y="0"/>
                    </a:lnTo>
                    <a:lnTo>
                      <a:pt x="5" y="0"/>
                    </a:lnTo>
                    <a:lnTo>
                      <a:pt x="7" y="1"/>
                    </a:lnTo>
                    <a:lnTo>
                      <a:pt x="11" y="3"/>
                    </a:lnTo>
                    <a:lnTo>
                      <a:pt x="14" y="4"/>
                    </a:lnTo>
                    <a:lnTo>
                      <a:pt x="14" y="8"/>
                    </a:lnTo>
                    <a:lnTo>
                      <a:pt x="16" y="10"/>
                    </a:lnTo>
                    <a:lnTo>
                      <a:pt x="14" y="12"/>
                    </a:lnTo>
                    <a:lnTo>
                      <a:pt x="11" y="14"/>
                    </a:lnTo>
                    <a:lnTo>
                      <a:pt x="7" y="12"/>
                    </a:lnTo>
                    <a:lnTo>
                      <a:pt x="5" y="11"/>
                    </a:lnTo>
                    <a:lnTo>
                      <a:pt x="1"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7" name="Freeform 2553">
                <a:extLst>
                  <a:ext uri="{FF2B5EF4-FFF2-40B4-BE49-F238E27FC236}">
                    <a16:creationId xmlns:a16="http://schemas.microsoft.com/office/drawing/2014/main" id="{97A20834-42E6-4027-902F-08EEC663E220}"/>
                  </a:ext>
                </a:extLst>
              </p:cNvPr>
              <p:cNvSpPr>
                <a:spLocks/>
              </p:cNvSpPr>
              <p:nvPr/>
            </p:nvSpPr>
            <p:spPr bwMode="auto">
              <a:xfrm>
                <a:off x="1280" y="1512"/>
                <a:ext cx="17" cy="15"/>
              </a:xfrm>
              <a:custGeom>
                <a:avLst/>
                <a:gdLst>
                  <a:gd name="T0" fmla="*/ 3 w 17"/>
                  <a:gd name="T1" fmla="*/ 8 h 15"/>
                  <a:gd name="T2" fmla="*/ 0 w 17"/>
                  <a:gd name="T3" fmla="*/ 5 h 15"/>
                  <a:gd name="T4" fmla="*/ 0 w 17"/>
                  <a:gd name="T5" fmla="*/ 2 h 15"/>
                  <a:gd name="T6" fmla="*/ 0 w 17"/>
                  <a:gd name="T7" fmla="*/ 0 h 15"/>
                  <a:gd name="T8" fmla="*/ 3 w 17"/>
                  <a:gd name="T9" fmla="*/ 0 h 15"/>
                  <a:gd name="T10" fmla="*/ 6 w 17"/>
                  <a:gd name="T11" fmla="*/ 0 h 15"/>
                  <a:gd name="T12" fmla="*/ 12 w 17"/>
                  <a:gd name="T13" fmla="*/ 4 h 15"/>
                  <a:gd name="T14" fmla="*/ 16 w 17"/>
                  <a:gd name="T15" fmla="*/ 8 h 15"/>
                  <a:gd name="T16" fmla="*/ 16 w 17"/>
                  <a:gd name="T17" fmla="*/ 11 h 15"/>
                  <a:gd name="T18" fmla="*/ 12 w 17"/>
                  <a:gd name="T19" fmla="*/ 11 h 15"/>
                  <a:gd name="T20" fmla="*/ 9 w 17"/>
                  <a:gd name="T21" fmla="*/ 14 h 15"/>
                  <a:gd name="T22" fmla="*/ 6 w 17"/>
                  <a:gd name="T23" fmla="*/ 11 h 15"/>
                  <a:gd name="T24" fmla="*/ 3 w 17"/>
                  <a:gd name="T25" fmla="*/ 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8"/>
                    </a:moveTo>
                    <a:lnTo>
                      <a:pt x="0" y="5"/>
                    </a:lnTo>
                    <a:lnTo>
                      <a:pt x="0" y="2"/>
                    </a:lnTo>
                    <a:lnTo>
                      <a:pt x="0" y="0"/>
                    </a:lnTo>
                    <a:lnTo>
                      <a:pt x="3" y="0"/>
                    </a:lnTo>
                    <a:lnTo>
                      <a:pt x="6" y="0"/>
                    </a:lnTo>
                    <a:lnTo>
                      <a:pt x="12" y="4"/>
                    </a:lnTo>
                    <a:lnTo>
                      <a:pt x="16" y="8"/>
                    </a:lnTo>
                    <a:lnTo>
                      <a:pt x="16" y="11"/>
                    </a:lnTo>
                    <a:lnTo>
                      <a:pt x="12" y="11"/>
                    </a:lnTo>
                    <a:lnTo>
                      <a:pt x="9" y="14"/>
                    </a:lnTo>
                    <a:lnTo>
                      <a:pt x="6" y="11"/>
                    </a:lnTo>
                    <a:lnTo>
                      <a:pt x="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8" name="Freeform 2554">
                <a:extLst>
                  <a:ext uri="{FF2B5EF4-FFF2-40B4-BE49-F238E27FC236}">
                    <a16:creationId xmlns:a16="http://schemas.microsoft.com/office/drawing/2014/main" id="{532AEF60-07A4-43D1-A99E-D2C1BDCB02DD}"/>
                  </a:ext>
                </a:extLst>
              </p:cNvPr>
              <p:cNvSpPr>
                <a:spLocks/>
              </p:cNvSpPr>
              <p:nvPr/>
            </p:nvSpPr>
            <p:spPr bwMode="auto">
              <a:xfrm>
                <a:off x="1287" y="1514"/>
                <a:ext cx="17" cy="15"/>
              </a:xfrm>
              <a:custGeom>
                <a:avLst/>
                <a:gdLst>
                  <a:gd name="T0" fmla="*/ 10 w 17"/>
                  <a:gd name="T1" fmla="*/ 13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2 h 15"/>
                  <a:gd name="T28" fmla="*/ 0 w 17"/>
                  <a:gd name="T29" fmla="*/ 3 h 15"/>
                  <a:gd name="T30" fmla="*/ 0 w 17"/>
                  <a:gd name="T31" fmla="*/ 4 h 15"/>
                  <a:gd name="T32" fmla="*/ 0 w 17"/>
                  <a:gd name="T33" fmla="*/ 6 h 15"/>
                  <a:gd name="T34" fmla="*/ 2 w 17"/>
                  <a:gd name="T35" fmla="*/ 10 h 15"/>
                  <a:gd name="T36" fmla="*/ 3 w 17"/>
                  <a:gd name="T37" fmla="*/ 11 h 15"/>
                  <a:gd name="T38" fmla="*/ 6 w 17"/>
                  <a:gd name="T39" fmla="*/ 13 h 15"/>
                  <a:gd name="T40" fmla="*/ 8 w 17"/>
                  <a:gd name="T41" fmla="*/ 14 h 15"/>
                  <a:gd name="T42" fmla="*/ 9 w 17"/>
                  <a:gd name="T43" fmla="*/ 14 h 15"/>
                  <a:gd name="T44" fmla="*/ 10 w 17"/>
                  <a:gd name="T45" fmla="*/ 13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10" y="13"/>
                    </a:moveTo>
                    <a:lnTo>
                      <a:pt x="13" y="11"/>
                    </a:lnTo>
                    <a:lnTo>
                      <a:pt x="14" y="11"/>
                    </a:lnTo>
                    <a:lnTo>
                      <a:pt x="16" y="11"/>
                    </a:lnTo>
                    <a:lnTo>
                      <a:pt x="16" y="8"/>
                    </a:lnTo>
                    <a:lnTo>
                      <a:pt x="16" y="6"/>
                    </a:lnTo>
                    <a:lnTo>
                      <a:pt x="13" y="4"/>
                    </a:lnTo>
                    <a:lnTo>
                      <a:pt x="12" y="2"/>
                    </a:lnTo>
                    <a:lnTo>
                      <a:pt x="10" y="0"/>
                    </a:lnTo>
                    <a:lnTo>
                      <a:pt x="8" y="0"/>
                    </a:lnTo>
                    <a:lnTo>
                      <a:pt x="6" y="0"/>
                    </a:lnTo>
                    <a:lnTo>
                      <a:pt x="5" y="0"/>
                    </a:lnTo>
                    <a:lnTo>
                      <a:pt x="2" y="2"/>
                    </a:lnTo>
                    <a:lnTo>
                      <a:pt x="1" y="2"/>
                    </a:lnTo>
                    <a:lnTo>
                      <a:pt x="0" y="3"/>
                    </a:lnTo>
                    <a:lnTo>
                      <a:pt x="0" y="4"/>
                    </a:lnTo>
                    <a:lnTo>
                      <a:pt x="0" y="6"/>
                    </a:lnTo>
                    <a:lnTo>
                      <a:pt x="2" y="10"/>
                    </a:lnTo>
                    <a:lnTo>
                      <a:pt x="3" y="11"/>
                    </a:lnTo>
                    <a:lnTo>
                      <a:pt x="6"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9" name="Freeform 2555">
                <a:extLst>
                  <a:ext uri="{FF2B5EF4-FFF2-40B4-BE49-F238E27FC236}">
                    <a16:creationId xmlns:a16="http://schemas.microsoft.com/office/drawing/2014/main" id="{0EF35E35-5B03-4AAB-AC3B-01C10583C129}"/>
                  </a:ext>
                </a:extLst>
              </p:cNvPr>
              <p:cNvSpPr>
                <a:spLocks/>
              </p:cNvSpPr>
              <p:nvPr/>
            </p:nvSpPr>
            <p:spPr bwMode="auto">
              <a:xfrm>
                <a:off x="1287" y="1514"/>
                <a:ext cx="17" cy="15"/>
              </a:xfrm>
              <a:custGeom>
                <a:avLst/>
                <a:gdLst>
                  <a:gd name="T0" fmla="*/ 2 w 17"/>
                  <a:gd name="T1" fmla="*/ 9 h 15"/>
                  <a:gd name="T2" fmla="*/ 0 w 17"/>
                  <a:gd name="T3" fmla="*/ 4 h 15"/>
                  <a:gd name="T4" fmla="*/ 0 w 17"/>
                  <a:gd name="T5" fmla="*/ 3 h 15"/>
                  <a:gd name="T6" fmla="*/ 0 w 17"/>
                  <a:gd name="T7" fmla="*/ 1 h 15"/>
                  <a:gd name="T8" fmla="*/ 1 w 17"/>
                  <a:gd name="T9" fmla="*/ 0 h 15"/>
                  <a:gd name="T10" fmla="*/ 2 w 17"/>
                  <a:gd name="T11" fmla="*/ 0 h 15"/>
                  <a:gd name="T12" fmla="*/ 4 w 17"/>
                  <a:gd name="T13" fmla="*/ 0 h 15"/>
                  <a:gd name="T14" fmla="*/ 7 w 17"/>
                  <a:gd name="T15" fmla="*/ 0 h 15"/>
                  <a:gd name="T16" fmla="*/ 10 w 17"/>
                  <a:gd name="T17" fmla="*/ 1 h 15"/>
                  <a:gd name="T18" fmla="*/ 13 w 17"/>
                  <a:gd name="T19" fmla="*/ 4 h 15"/>
                  <a:gd name="T20" fmla="*/ 16 w 17"/>
                  <a:gd name="T21" fmla="*/ 7 h 15"/>
                  <a:gd name="T22" fmla="*/ 16 w 17"/>
                  <a:gd name="T23" fmla="*/ 10 h 15"/>
                  <a:gd name="T24" fmla="*/ 16 w 17"/>
                  <a:gd name="T25" fmla="*/ 11 h 15"/>
                  <a:gd name="T26" fmla="*/ 14 w 17"/>
                  <a:gd name="T27" fmla="*/ 11 h 15"/>
                  <a:gd name="T28" fmla="*/ 13 w 17"/>
                  <a:gd name="T29" fmla="*/ 12 h 15"/>
                  <a:gd name="T30" fmla="*/ 10 w 17"/>
                  <a:gd name="T31" fmla="*/ 14 h 15"/>
                  <a:gd name="T32" fmla="*/ 8 w 17"/>
                  <a:gd name="T33" fmla="*/ 12 h 15"/>
                  <a:gd name="T34" fmla="*/ 4 w 17"/>
                  <a:gd name="T35" fmla="*/ 11 h 15"/>
                  <a:gd name="T36" fmla="*/ 2 w 17"/>
                  <a:gd name="T37" fmla="*/ 9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2" y="9"/>
                    </a:moveTo>
                    <a:lnTo>
                      <a:pt x="0" y="4"/>
                    </a:lnTo>
                    <a:lnTo>
                      <a:pt x="0" y="3"/>
                    </a:lnTo>
                    <a:lnTo>
                      <a:pt x="0" y="1"/>
                    </a:lnTo>
                    <a:lnTo>
                      <a:pt x="1" y="0"/>
                    </a:lnTo>
                    <a:lnTo>
                      <a:pt x="2" y="0"/>
                    </a:lnTo>
                    <a:lnTo>
                      <a:pt x="4" y="0"/>
                    </a:lnTo>
                    <a:lnTo>
                      <a:pt x="7" y="0"/>
                    </a:lnTo>
                    <a:lnTo>
                      <a:pt x="10" y="1"/>
                    </a:lnTo>
                    <a:lnTo>
                      <a:pt x="13" y="4"/>
                    </a:lnTo>
                    <a:lnTo>
                      <a:pt x="16" y="7"/>
                    </a:lnTo>
                    <a:lnTo>
                      <a:pt x="16" y="10"/>
                    </a:lnTo>
                    <a:lnTo>
                      <a:pt x="16" y="11"/>
                    </a:lnTo>
                    <a:lnTo>
                      <a:pt x="14" y="11"/>
                    </a:lnTo>
                    <a:lnTo>
                      <a:pt x="13" y="12"/>
                    </a:lnTo>
                    <a:lnTo>
                      <a:pt x="10" y="14"/>
                    </a:lnTo>
                    <a:lnTo>
                      <a:pt x="8" y="12"/>
                    </a:lnTo>
                    <a:lnTo>
                      <a:pt x="4" y="11"/>
                    </a:lnTo>
                    <a:lnTo>
                      <a:pt x="2"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0" name="Freeform 2556">
                <a:extLst>
                  <a:ext uri="{FF2B5EF4-FFF2-40B4-BE49-F238E27FC236}">
                    <a16:creationId xmlns:a16="http://schemas.microsoft.com/office/drawing/2014/main" id="{A1220240-034A-48D2-A66B-01EA6FDCB6C0}"/>
                  </a:ext>
                </a:extLst>
              </p:cNvPr>
              <p:cNvSpPr>
                <a:spLocks/>
              </p:cNvSpPr>
              <p:nvPr/>
            </p:nvSpPr>
            <p:spPr bwMode="auto">
              <a:xfrm>
                <a:off x="1288" y="1518"/>
                <a:ext cx="17" cy="16"/>
              </a:xfrm>
              <a:custGeom>
                <a:avLst/>
                <a:gdLst>
                  <a:gd name="T0" fmla="*/ 2 w 17"/>
                  <a:gd name="T1" fmla="*/ 10 h 16"/>
                  <a:gd name="T2" fmla="*/ 0 w 17"/>
                  <a:gd name="T3" fmla="*/ 6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4 h 16"/>
                  <a:gd name="T16" fmla="*/ 16 w 17"/>
                  <a:gd name="T17" fmla="*/ 8 h 16"/>
                  <a:gd name="T18" fmla="*/ 16 w 17"/>
                  <a:gd name="T19" fmla="*/ 10 h 16"/>
                  <a:gd name="T20" fmla="*/ 16 w 17"/>
                  <a:gd name="T21" fmla="*/ 12 h 16"/>
                  <a:gd name="T22" fmla="*/ 13 w 17"/>
                  <a:gd name="T23" fmla="*/ 15 h 16"/>
                  <a:gd name="T24" fmla="*/ 8 w 17"/>
                  <a:gd name="T25" fmla="*/ 15 h 16"/>
                  <a:gd name="T26" fmla="*/ 2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2" y="10"/>
                    </a:moveTo>
                    <a:lnTo>
                      <a:pt x="0" y="6"/>
                    </a:lnTo>
                    <a:lnTo>
                      <a:pt x="0" y="4"/>
                    </a:lnTo>
                    <a:lnTo>
                      <a:pt x="0" y="2"/>
                    </a:lnTo>
                    <a:lnTo>
                      <a:pt x="2" y="0"/>
                    </a:lnTo>
                    <a:lnTo>
                      <a:pt x="5" y="0"/>
                    </a:lnTo>
                    <a:lnTo>
                      <a:pt x="8" y="0"/>
                    </a:lnTo>
                    <a:lnTo>
                      <a:pt x="13" y="4"/>
                    </a:lnTo>
                    <a:lnTo>
                      <a:pt x="16" y="8"/>
                    </a:lnTo>
                    <a:lnTo>
                      <a:pt x="16" y="10"/>
                    </a:lnTo>
                    <a:lnTo>
                      <a:pt x="16" y="12"/>
                    </a:lnTo>
                    <a:lnTo>
                      <a:pt x="13"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1" name="Freeform 2557">
                <a:extLst>
                  <a:ext uri="{FF2B5EF4-FFF2-40B4-BE49-F238E27FC236}">
                    <a16:creationId xmlns:a16="http://schemas.microsoft.com/office/drawing/2014/main" id="{15A0BE10-4DEE-462B-BB9D-39B80098C63F}"/>
                  </a:ext>
                </a:extLst>
              </p:cNvPr>
              <p:cNvSpPr>
                <a:spLocks/>
              </p:cNvSpPr>
              <p:nvPr/>
            </p:nvSpPr>
            <p:spPr bwMode="auto">
              <a:xfrm>
                <a:off x="1274" y="1513"/>
                <a:ext cx="17" cy="15"/>
              </a:xfrm>
              <a:custGeom>
                <a:avLst/>
                <a:gdLst>
                  <a:gd name="T0" fmla="*/ 10 w 17"/>
                  <a:gd name="T1" fmla="*/ 13 h 15"/>
                  <a:gd name="T2" fmla="*/ 13 w 17"/>
                  <a:gd name="T3" fmla="*/ 11 h 15"/>
                  <a:gd name="T4" fmla="*/ 14 w 17"/>
                  <a:gd name="T5" fmla="*/ 11 h 15"/>
                  <a:gd name="T6" fmla="*/ 14 w 17"/>
                  <a:gd name="T7" fmla="*/ 10 h 15"/>
                  <a:gd name="T8" fmla="*/ 16 w 17"/>
                  <a:gd name="T9" fmla="*/ 9 h 15"/>
                  <a:gd name="T10" fmla="*/ 14 w 17"/>
                  <a:gd name="T11" fmla="*/ 5 h 15"/>
                  <a:gd name="T12" fmla="*/ 13 w 17"/>
                  <a:gd name="T13" fmla="*/ 4 h 15"/>
                  <a:gd name="T14" fmla="*/ 11 w 17"/>
                  <a:gd name="T15" fmla="*/ 2 h 15"/>
                  <a:gd name="T16" fmla="*/ 9 w 17"/>
                  <a:gd name="T17" fmla="*/ 0 h 15"/>
                  <a:gd name="T18" fmla="*/ 7 w 17"/>
                  <a:gd name="T19" fmla="*/ 0 h 15"/>
                  <a:gd name="T20" fmla="*/ 6 w 17"/>
                  <a:gd name="T21" fmla="*/ 0 h 15"/>
                  <a:gd name="T22" fmla="*/ 2 w 17"/>
                  <a:gd name="T23" fmla="*/ 2 h 15"/>
                  <a:gd name="T24" fmla="*/ 1 w 17"/>
                  <a:gd name="T25" fmla="*/ 3 h 15"/>
                  <a:gd name="T26" fmla="*/ 0 w 17"/>
                  <a:gd name="T27" fmla="*/ 4 h 15"/>
                  <a:gd name="T28" fmla="*/ 1 w 17"/>
                  <a:gd name="T29" fmla="*/ 7 h 15"/>
                  <a:gd name="T30" fmla="*/ 2 w 17"/>
                  <a:gd name="T31" fmla="*/ 10 h 15"/>
                  <a:gd name="T32" fmla="*/ 4 w 17"/>
                  <a:gd name="T33" fmla="*/ 11 h 15"/>
                  <a:gd name="T34" fmla="*/ 6 w 17"/>
                  <a:gd name="T35" fmla="*/ 13 h 15"/>
                  <a:gd name="T36" fmla="*/ 7 w 17"/>
                  <a:gd name="T37" fmla="*/ 14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3" y="11"/>
                    </a:lnTo>
                    <a:lnTo>
                      <a:pt x="14" y="11"/>
                    </a:lnTo>
                    <a:lnTo>
                      <a:pt x="14" y="10"/>
                    </a:lnTo>
                    <a:lnTo>
                      <a:pt x="16" y="9"/>
                    </a:lnTo>
                    <a:lnTo>
                      <a:pt x="14" y="5"/>
                    </a:lnTo>
                    <a:lnTo>
                      <a:pt x="13" y="4"/>
                    </a:lnTo>
                    <a:lnTo>
                      <a:pt x="11" y="2"/>
                    </a:lnTo>
                    <a:lnTo>
                      <a:pt x="9" y="0"/>
                    </a:lnTo>
                    <a:lnTo>
                      <a:pt x="7" y="0"/>
                    </a:lnTo>
                    <a:lnTo>
                      <a:pt x="6" y="0"/>
                    </a:lnTo>
                    <a:lnTo>
                      <a:pt x="2" y="2"/>
                    </a:lnTo>
                    <a:lnTo>
                      <a:pt x="1" y="3"/>
                    </a:lnTo>
                    <a:lnTo>
                      <a:pt x="0" y="4"/>
                    </a:lnTo>
                    <a:lnTo>
                      <a:pt x="1" y="7"/>
                    </a:lnTo>
                    <a:lnTo>
                      <a:pt x="2" y="10"/>
                    </a:lnTo>
                    <a:lnTo>
                      <a:pt x="4" y="11"/>
                    </a:lnTo>
                    <a:lnTo>
                      <a:pt x="6" y="13"/>
                    </a:lnTo>
                    <a:lnTo>
                      <a:pt x="7"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2" name="Freeform 2558">
                <a:extLst>
                  <a:ext uri="{FF2B5EF4-FFF2-40B4-BE49-F238E27FC236}">
                    <a16:creationId xmlns:a16="http://schemas.microsoft.com/office/drawing/2014/main" id="{EE87E583-9274-4EB7-AC02-5EF957254255}"/>
                  </a:ext>
                </a:extLst>
              </p:cNvPr>
              <p:cNvSpPr>
                <a:spLocks/>
              </p:cNvSpPr>
              <p:nvPr/>
            </p:nvSpPr>
            <p:spPr bwMode="auto">
              <a:xfrm>
                <a:off x="1283" y="1514"/>
                <a:ext cx="17" cy="15"/>
              </a:xfrm>
              <a:custGeom>
                <a:avLst/>
                <a:gdLst>
                  <a:gd name="T0" fmla="*/ 10 w 17"/>
                  <a:gd name="T1" fmla="*/ 13 h 15"/>
                  <a:gd name="T2" fmla="*/ 14 w 17"/>
                  <a:gd name="T3" fmla="*/ 12 h 15"/>
                  <a:gd name="T4" fmla="*/ 14 w 17"/>
                  <a:gd name="T5" fmla="*/ 11 h 15"/>
                  <a:gd name="T6" fmla="*/ 16 w 17"/>
                  <a:gd name="T7" fmla="*/ 11 h 15"/>
                  <a:gd name="T8" fmla="*/ 16 w 17"/>
                  <a:gd name="T9" fmla="*/ 9 h 15"/>
                  <a:gd name="T10" fmla="*/ 16 w 17"/>
                  <a:gd name="T11" fmla="*/ 6 h 15"/>
                  <a:gd name="T12" fmla="*/ 14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2 h 15"/>
                  <a:gd name="T36" fmla="*/ 5 w 17"/>
                  <a:gd name="T37" fmla="*/ 13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4" y="12"/>
                    </a:lnTo>
                    <a:lnTo>
                      <a:pt x="14" y="11"/>
                    </a:lnTo>
                    <a:lnTo>
                      <a:pt x="16" y="11"/>
                    </a:lnTo>
                    <a:lnTo>
                      <a:pt x="16" y="9"/>
                    </a:lnTo>
                    <a:lnTo>
                      <a:pt x="16" y="6"/>
                    </a:lnTo>
                    <a:lnTo>
                      <a:pt x="14" y="4"/>
                    </a:lnTo>
                    <a:lnTo>
                      <a:pt x="12" y="2"/>
                    </a:lnTo>
                    <a:lnTo>
                      <a:pt x="10" y="0"/>
                    </a:lnTo>
                    <a:lnTo>
                      <a:pt x="8" y="0"/>
                    </a:lnTo>
                    <a:lnTo>
                      <a:pt x="6" y="0"/>
                    </a:lnTo>
                    <a:lnTo>
                      <a:pt x="5" y="0"/>
                    </a:lnTo>
                    <a:lnTo>
                      <a:pt x="2" y="2"/>
                    </a:lnTo>
                    <a:lnTo>
                      <a:pt x="1" y="3"/>
                    </a:lnTo>
                    <a:lnTo>
                      <a:pt x="0" y="4"/>
                    </a:lnTo>
                    <a:lnTo>
                      <a:pt x="0" y="7"/>
                    </a:lnTo>
                    <a:lnTo>
                      <a:pt x="2" y="10"/>
                    </a:lnTo>
                    <a:lnTo>
                      <a:pt x="3" y="12"/>
                    </a:lnTo>
                    <a:lnTo>
                      <a:pt x="5" y="13"/>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3" name="Freeform 2559">
                <a:extLst>
                  <a:ext uri="{FF2B5EF4-FFF2-40B4-BE49-F238E27FC236}">
                    <a16:creationId xmlns:a16="http://schemas.microsoft.com/office/drawing/2014/main" id="{BF59AAB9-41EB-4AF4-BCA1-B16D4B7E322E}"/>
                  </a:ext>
                </a:extLst>
              </p:cNvPr>
              <p:cNvSpPr>
                <a:spLocks/>
              </p:cNvSpPr>
              <p:nvPr/>
            </p:nvSpPr>
            <p:spPr bwMode="auto">
              <a:xfrm>
                <a:off x="1285" y="1486"/>
                <a:ext cx="19" cy="30"/>
              </a:xfrm>
              <a:custGeom>
                <a:avLst/>
                <a:gdLst>
                  <a:gd name="T0" fmla="*/ 0 w 19"/>
                  <a:gd name="T1" fmla="*/ 9 h 30"/>
                  <a:gd name="T2" fmla="*/ 18 w 19"/>
                  <a:gd name="T3" fmla="*/ 0 h 30"/>
                  <a:gd name="T4" fmla="*/ 18 w 19"/>
                  <a:gd name="T5" fmla="*/ 19 h 30"/>
                  <a:gd name="T6" fmla="*/ 0 w 19"/>
                  <a:gd name="T7" fmla="*/ 29 h 30"/>
                  <a:gd name="T8" fmla="*/ 0 w 19"/>
                  <a:gd name="T9" fmla="*/ 9 h 30"/>
                  <a:gd name="T10" fmla="*/ 0 60000 65536"/>
                  <a:gd name="T11" fmla="*/ 0 60000 65536"/>
                  <a:gd name="T12" fmla="*/ 0 60000 65536"/>
                  <a:gd name="T13" fmla="*/ 0 60000 65536"/>
                  <a:gd name="T14" fmla="*/ 0 60000 65536"/>
                  <a:gd name="T15" fmla="*/ 0 w 19"/>
                  <a:gd name="T16" fmla="*/ 0 h 30"/>
                  <a:gd name="T17" fmla="*/ 19 w 19"/>
                  <a:gd name="T18" fmla="*/ 30 h 30"/>
                </a:gdLst>
                <a:ahLst/>
                <a:cxnLst>
                  <a:cxn ang="T10">
                    <a:pos x="T0" y="T1"/>
                  </a:cxn>
                  <a:cxn ang="T11">
                    <a:pos x="T2" y="T3"/>
                  </a:cxn>
                  <a:cxn ang="T12">
                    <a:pos x="T4" y="T5"/>
                  </a:cxn>
                  <a:cxn ang="T13">
                    <a:pos x="T6" y="T7"/>
                  </a:cxn>
                  <a:cxn ang="T14">
                    <a:pos x="T8" y="T9"/>
                  </a:cxn>
                </a:cxnLst>
                <a:rect l="T15" t="T16" r="T17" b="T18"/>
                <a:pathLst>
                  <a:path w="19" h="30">
                    <a:moveTo>
                      <a:pt x="0" y="9"/>
                    </a:moveTo>
                    <a:lnTo>
                      <a:pt x="18" y="0"/>
                    </a:lnTo>
                    <a:lnTo>
                      <a:pt x="18" y="19"/>
                    </a:lnTo>
                    <a:lnTo>
                      <a:pt x="0" y="29"/>
                    </a:lnTo>
                    <a:lnTo>
                      <a:pt x="0" y="9"/>
                    </a:lnTo>
                  </a:path>
                </a:pathLst>
              </a:custGeom>
              <a:solidFill>
                <a:srgbClr val="7F7F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4" name="Freeform 2560">
                <a:extLst>
                  <a:ext uri="{FF2B5EF4-FFF2-40B4-BE49-F238E27FC236}">
                    <a16:creationId xmlns:a16="http://schemas.microsoft.com/office/drawing/2014/main" id="{487BB7AA-1BD4-4E8D-80E2-910E3EE489AE}"/>
                  </a:ext>
                </a:extLst>
              </p:cNvPr>
              <p:cNvSpPr>
                <a:spLocks/>
              </p:cNvSpPr>
              <p:nvPr/>
            </p:nvSpPr>
            <p:spPr bwMode="auto">
              <a:xfrm>
                <a:off x="1213" y="1448"/>
                <a:ext cx="90" cy="48"/>
              </a:xfrm>
              <a:custGeom>
                <a:avLst/>
                <a:gdLst>
                  <a:gd name="T0" fmla="*/ 0 w 90"/>
                  <a:gd name="T1" fmla="*/ 9 h 48"/>
                  <a:gd name="T2" fmla="*/ 18 w 90"/>
                  <a:gd name="T3" fmla="*/ 0 h 48"/>
                  <a:gd name="T4" fmla="*/ 89 w 90"/>
                  <a:gd name="T5" fmla="*/ 37 h 48"/>
                  <a:gd name="T6" fmla="*/ 70 w 90"/>
                  <a:gd name="T7" fmla="*/ 47 h 48"/>
                  <a:gd name="T8" fmla="*/ 0 w 90"/>
                  <a:gd name="T9" fmla="*/ 9 h 48"/>
                  <a:gd name="T10" fmla="*/ 0 60000 65536"/>
                  <a:gd name="T11" fmla="*/ 0 60000 65536"/>
                  <a:gd name="T12" fmla="*/ 0 60000 65536"/>
                  <a:gd name="T13" fmla="*/ 0 60000 65536"/>
                  <a:gd name="T14" fmla="*/ 0 60000 65536"/>
                  <a:gd name="T15" fmla="*/ 0 w 90"/>
                  <a:gd name="T16" fmla="*/ 0 h 48"/>
                  <a:gd name="T17" fmla="*/ 90 w 90"/>
                  <a:gd name="T18" fmla="*/ 48 h 48"/>
                </a:gdLst>
                <a:ahLst/>
                <a:cxnLst>
                  <a:cxn ang="T10">
                    <a:pos x="T0" y="T1"/>
                  </a:cxn>
                  <a:cxn ang="T11">
                    <a:pos x="T2" y="T3"/>
                  </a:cxn>
                  <a:cxn ang="T12">
                    <a:pos x="T4" y="T5"/>
                  </a:cxn>
                  <a:cxn ang="T13">
                    <a:pos x="T6" y="T7"/>
                  </a:cxn>
                  <a:cxn ang="T14">
                    <a:pos x="T8" y="T9"/>
                  </a:cxn>
                </a:cxnLst>
                <a:rect l="T15" t="T16" r="T17" b="T18"/>
                <a:pathLst>
                  <a:path w="90" h="48">
                    <a:moveTo>
                      <a:pt x="0" y="9"/>
                    </a:moveTo>
                    <a:lnTo>
                      <a:pt x="18" y="0"/>
                    </a:lnTo>
                    <a:lnTo>
                      <a:pt x="89" y="37"/>
                    </a:lnTo>
                    <a:lnTo>
                      <a:pt x="70" y="47"/>
                    </a:lnTo>
                    <a:lnTo>
                      <a:pt x="0" y="9"/>
                    </a:lnTo>
                  </a:path>
                </a:pathLst>
              </a:custGeom>
              <a:solidFill>
                <a:srgbClr val="E6E6E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5" name="Freeform 2561">
                <a:extLst>
                  <a:ext uri="{FF2B5EF4-FFF2-40B4-BE49-F238E27FC236}">
                    <a16:creationId xmlns:a16="http://schemas.microsoft.com/office/drawing/2014/main" id="{B3EBE374-13D9-4877-BA56-49AE576EF453}"/>
                  </a:ext>
                </a:extLst>
              </p:cNvPr>
              <p:cNvSpPr>
                <a:spLocks/>
              </p:cNvSpPr>
              <p:nvPr/>
            </p:nvSpPr>
            <p:spPr bwMode="auto">
              <a:xfrm>
                <a:off x="1213" y="1459"/>
                <a:ext cx="72" cy="57"/>
              </a:xfrm>
              <a:custGeom>
                <a:avLst/>
                <a:gdLst>
                  <a:gd name="T0" fmla="*/ 0 w 72"/>
                  <a:gd name="T1" fmla="*/ 0 h 57"/>
                  <a:gd name="T2" fmla="*/ 71 w 72"/>
                  <a:gd name="T3" fmla="*/ 36 h 57"/>
                  <a:gd name="T4" fmla="*/ 71 w 72"/>
                  <a:gd name="T5" fmla="*/ 56 h 57"/>
                  <a:gd name="T6" fmla="*/ 0 w 72"/>
                  <a:gd name="T7" fmla="*/ 18 h 57"/>
                  <a:gd name="T8" fmla="*/ 0 w 72"/>
                  <a:gd name="T9" fmla="*/ 0 h 57"/>
                  <a:gd name="T10" fmla="*/ 0 60000 65536"/>
                  <a:gd name="T11" fmla="*/ 0 60000 65536"/>
                  <a:gd name="T12" fmla="*/ 0 60000 65536"/>
                  <a:gd name="T13" fmla="*/ 0 60000 65536"/>
                  <a:gd name="T14" fmla="*/ 0 60000 65536"/>
                  <a:gd name="T15" fmla="*/ 0 w 72"/>
                  <a:gd name="T16" fmla="*/ 0 h 57"/>
                  <a:gd name="T17" fmla="*/ 72 w 72"/>
                  <a:gd name="T18" fmla="*/ 57 h 57"/>
                </a:gdLst>
                <a:ahLst/>
                <a:cxnLst>
                  <a:cxn ang="T10">
                    <a:pos x="T0" y="T1"/>
                  </a:cxn>
                  <a:cxn ang="T11">
                    <a:pos x="T2" y="T3"/>
                  </a:cxn>
                  <a:cxn ang="T12">
                    <a:pos x="T4" y="T5"/>
                  </a:cxn>
                  <a:cxn ang="T13">
                    <a:pos x="T6" y="T7"/>
                  </a:cxn>
                  <a:cxn ang="T14">
                    <a:pos x="T8" y="T9"/>
                  </a:cxn>
                </a:cxnLst>
                <a:rect l="T15" t="T16" r="T17" b="T18"/>
                <a:pathLst>
                  <a:path w="72" h="57">
                    <a:moveTo>
                      <a:pt x="0" y="0"/>
                    </a:moveTo>
                    <a:lnTo>
                      <a:pt x="71" y="36"/>
                    </a:lnTo>
                    <a:lnTo>
                      <a:pt x="71" y="56"/>
                    </a:lnTo>
                    <a:lnTo>
                      <a:pt x="0" y="18"/>
                    </a:lnTo>
                    <a:lnTo>
                      <a:pt x="0"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6" name="Freeform 2562">
                <a:extLst>
                  <a:ext uri="{FF2B5EF4-FFF2-40B4-BE49-F238E27FC236}">
                    <a16:creationId xmlns:a16="http://schemas.microsoft.com/office/drawing/2014/main" id="{AC893161-996E-438D-AD1C-5E13652C1A60}"/>
                  </a:ext>
                </a:extLst>
              </p:cNvPr>
              <p:cNvSpPr>
                <a:spLocks/>
              </p:cNvSpPr>
              <p:nvPr/>
            </p:nvSpPr>
            <p:spPr bwMode="auto">
              <a:xfrm>
                <a:off x="1290" y="1495"/>
                <a:ext cx="26" cy="16"/>
              </a:xfrm>
              <a:custGeom>
                <a:avLst/>
                <a:gdLst>
                  <a:gd name="T0" fmla="*/ 16 w 26"/>
                  <a:gd name="T1" fmla="*/ 0 h 16"/>
                  <a:gd name="T2" fmla="*/ 25 w 26"/>
                  <a:gd name="T3" fmla="*/ 5 h 16"/>
                  <a:gd name="T4" fmla="*/ 8 w 26"/>
                  <a:gd name="T5" fmla="*/ 15 h 16"/>
                  <a:gd name="T6" fmla="*/ 0 w 26"/>
                  <a:gd name="T7" fmla="*/ 9 h 16"/>
                  <a:gd name="T8" fmla="*/ 16 w 26"/>
                  <a:gd name="T9" fmla="*/ 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16" y="0"/>
                    </a:moveTo>
                    <a:lnTo>
                      <a:pt x="25" y="5"/>
                    </a:lnTo>
                    <a:lnTo>
                      <a:pt x="8" y="15"/>
                    </a:lnTo>
                    <a:lnTo>
                      <a:pt x="0" y="9"/>
                    </a:lnTo>
                    <a:lnTo>
                      <a:pt x="16"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7" name="Freeform 2563">
                <a:extLst>
                  <a:ext uri="{FF2B5EF4-FFF2-40B4-BE49-F238E27FC236}">
                    <a16:creationId xmlns:a16="http://schemas.microsoft.com/office/drawing/2014/main" id="{CEDA1DDF-6491-425A-91BF-B9C04E433CC2}"/>
                  </a:ext>
                </a:extLst>
              </p:cNvPr>
              <p:cNvSpPr>
                <a:spLocks/>
              </p:cNvSpPr>
              <p:nvPr/>
            </p:nvSpPr>
            <p:spPr bwMode="auto">
              <a:xfrm>
                <a:off x="1289" y="1504"/>
                <a:ext cx="17" cy="24"/>
              </a:xfrm>
              <a:custGeom>
                <a:avLst/>
                <a:gdLst>
                  <a:gd name="T0" fmla="*/ 0 w 17"/>
                  <a:gd name="T1" fmla="*/ 18 h 24"/>
                  <a:gd name="T2" fmla="*/ 16 w 17"/>
                  <a:gd name="T3" fmla="*/ 23 h 24"/>
                  <a:gd name="T4" fmla="*/ 16 w 17"/>
                  <a:gd name="T5" fmla="*/ 5 h 24"/>
                  <a:gd name="T6" fmla="*/ 0 w 17"/>
                  <a:gd name="T7" fmla="*/ 0 h 24"/>
                  <a:gd name="T8" fmla="*/ 0 w 17"/>
                  <a:gd name="T9" fmla="*/ 18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6" y="23"/>
                    </a:lnTo>
                    <a:lnTo>
                      <a:pt x="16" y="5"/>
                    </a:lnTo>
                    <a:lnTo>
                      <a:pt x="0" y="0"/>
                    </a:lnTo>
                    <a:lnTo>
                      <a:pt x="0" y="18"/>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8" name="Freeform 2564">
                <a:extLst>
                  <a:ext uri="{FF2B5EF4-FFF2-40B4-BE49-F238E27FC236}">
                    <a16:creationId xmlns:a16="http://schemas.microsoft.com/office/drawing/2014/main" id="{432B3C2A-92C9-4BF0-8FBC-84E27C8324A4}"/>
                  </a:ext>
                </a:extLst>
              </p:cNvPr>
              <p:cNvSpPr>
                <a:spLocks/>
              </p:cNvSpPr>
              <p:nvPr/>
            </p:nvSpPr>
            <p:spPr bwMode="auto">
              <a:xfrm>
                <a:off x="1300" y="1501"/>
                <a:ext cx="18" cy="27"/>
              </a:xfrm>
              <a:custGeom>
                <a:avLst/>
                <a:gdLst>
                  <a:gd name="T0" fmla="*/ 17 w 18"/>
                  <a:gd name="T1" fmla="*/ 17 h 27"/>
                  <a:gd name="T2" fmla="*/ 0 w 18"/>
                  <a:gd name="T3" fmla="*/ 26 h 27"/>
                  <a:gd name="T4" fmla="*/ 0 w 18"/>
                  <a:gd name="T5" fmla="*/ 8 h 27"/>
                  <a:gd name="T6" fmla="*/ 16 w 18"/>
                  <a:gd name="T7" fmla="*/ 0 h 27"/>
                  <a:gd name="T8" fmla="*/ 17 w 18"/>
                  <a:gd name="T9" fmla="*/ 17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7" y="17"/>
                    </a:moveTo>
                    <a:lnTo>
                      <a:pt x="0" y="26"/>
                    </a:lnTo>
                    <a:lnTo>
                      <a:pt x="0" y="8"/>
                    </a:lnTo>
                    <a:lnTo>
                      <a:pt x="16" y="0"/>
                    </a:lnTo>
                    <a:lnTo>
                      <a:pt x="17" y="17"/>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9" name="Freeform 2565">
                <a:extLst>
                  <a:ext uri="{FF2B5EF4-FFF2-40B4-BE49-F238E27FC236}">
                    <a16:creationId xmlns:a16="http://schemas.microsoft.com/office/drawing/2014/main" id="{0991E554-EB2A-41C0-9EF9-3B56D2D17551}"/>
                  </a:ext>
                </a:extLst>
              </p:cNvPr>
              <p:cNvSpPr>
                <a:spLocks/>
              </p:cNvSpPr>
              <p:nvPr/>
            </p:nvSpPr>
            <p:spPr bwMode="auto">
              <a:xfrm>
                <a:off x="1302" y="1505"/>
                <a:ext cx="19" cy="16"/>
              </a:xfrm>
              <a:custGeom>
                <a:avLst/>
                <a:gdLst>
                  <a:gd name="T0" fmla="*/ 12 w 19"/>
                  <a:gd name="T1" fmla="*/ 0 h 16"/>
                  <a:gd name="T2" fmla="*/ 18 w 19"/>
                  <a:gd name="T3" fmla="*/ 4 h 16"/>
                  <a:gd name="T4" fmla="*/ 14 w 19"/>
                  <a:gd name="T5" fmla="*/ 11 h 16"/>
                  <a:gd name="T6" fmla="*/ 6 w 19"/>
                  <a:gd name="T7" fmla="*/ 15 h 16"/>
                  <a:gd name="T8" fmla="*/ 0 w 19"/>
                  <a:gd name="T9" fmla="*/ 10 h 16"/>
                  <a:gd name="T10" fmla="*/ 12 w 19"/>
                  <a:gd name="T11" fmla="*/ 0 h 16"/>
                  <a:gd name="T12" fmla="*/ 0 60000 65536"/>
                  <a:gd name="T13" fmla="*/ 0 60000 65536"/>
                  <a:gd name="T14" fmla="*/ 0 60000 65536"/>
                  <a:gd name="T15" fmla="*/ 0 60000 65536"/>
                  <a:gd name="T16" fmla="*/ 0 60000 65536"/>
                  <a:gd name="T17" fmla="*/ 0 60000 65536"/>
                  <a:gd name="T18" fmla="*/ 0 w 19"/>
                  <a:gd name="T19" fmla="*/ 0 h 16"/>
                  <a:gd name="T20" fmla="*/ 19 w 1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9" h="16">
                    <a:moveTo>
                      <a:pt x="12" y="0"/>
                    </a:moveTo>
                    <a:lnTo>
                      <a:pt x="18" y="4"/>
                    </a:lnTo>
                    <a:lnTo>
                      <a:pt x="14" y="11"/>
                    </a:lnTo>
                    <a:lnTo>
                      <a:pt x="6" y="15"/>
                    </a:lnTo>
                    <a:lnTo>
                      <a:pt x="0" y="10"/>
                    </a:lnTo>
                    <a:lnTo>
                      <a:pt x="12"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0" name="Freeform 2566">
                <a:extLst>
                  <a:ext uri="{FF2B5EF4-FFF2-40B4-BE49-F238E27FC236}">
                    <a16:creationId xmlns:a16="http://schemas.microsoft.com/office/drawing/2014/main" id="{0A88C097-375E-4CE2-8D26-3878ACAD0921}"/>
                  </a:ext>
                </a:extLst>
              </p:cNvPr>
              <p:cNvSpPr>
                <a:spLocks/>
              </p:cNvSpPr>
              <p:nvPr/>
            </p:nvSpPr>
            <p:spPr bwMode="auto">
              <a:xfrm>
                <a:off x="1301" y="1513"/>
                <a:ext cx="17" cy="19"/>
              </a:xfrm>
              <a:custGeom>
                <a:avLst/>
                <a:gdLst>
                  <a:gd name="T0" fmla="*/ 0 w 17"/>
                  <a:gd name="T1" fmla="*/ 13 h 19"/>
                  <a:gd name="T2" fmla="*/ 16 w 17"/>
                  <a:gd name="T3" fmla="*/ 18 h 19"/>
                  <a:gd name="T4" fmla="*/ 16 w 17"/>
                  <a:gd name="T5" fmla="*/ 7 h 19"/>
                  <a:gd name="T6" fmla="*/ 12 w 17"/>
                  <a:gd name="T7" fmla="*/ 3 h 19"/>
                  <a:gd name="T8" fmla="*/ 0 w 17"/>
                  <a:gd name="T9" fmla="*/ 0 h 19"/>
                  <a:gd name="T10" fmla="*/ 0 w 17"/>
                  <a:gd name="T11" fmla="*/ 1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13"/>
                    </a:moveTo>
                    <a:lnTo>
                      <a:pt x="16" y="18"/>
                    </a:lnTo>
                    <a:lnTo>
                      <a:pt x="16" y="7"/>
                    </a:lnTo>
                    <a:lnTo>
                      <a:pt x="12" y="3"/>
                    </a:lnTo>
                    <a:lnTo>
                      <a:pt x="0" y="0"/>
                    </a:lnTo>
                    <a:lnTo>
                      <a:pt x="0" y="13"/>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1" name="Freeform 2567">
                <a:extLst>
                  <a:ext uri="{FF2B5EF4-FFF2-40B4-BE49-F238E27FC236}">
                    <a16:creationId xmlns:a16="http://schemas.microsoft.com/office/drawing/2014/main" id="{6DAD72F0-034C-41A3-AF32-A013E2B23BA9}"/>
                  </a:ext>
                </a:extLst>
              </p:cNvPr>
              <p:cNvSpPr>
                <a:spLocks/>
              </p:cNvSpPr>
              <p:nvPr/>
            </p:nvSpPr>
            <p:spPr bwMode="auto">
              <a:xfrm>
                <a:off x="1311" y="1522"/>
                <a:ext cx="17" cy="15"/>
              </a:xfrm>
              <a:custGeom>
                <a:avLst/>
                <a:gdLst>
                  <a:gd name="T0" fmla="*/ 0 w 17"/>
                  <a:gd name="T1" fmla="*/ 10 h 15"/>
                  <a:gd name="T2" fmla="*/ 1 w 17"/>
                  <a:gd name="T3" fmla="*/ 7 h 15"/>
                  <a:gd name="T4" fmla="*/ 9 w 17"/>
                  <a:gd name="T5" fmla="*/ 9 h 15"/>
                  <a:gd name="T6" fmla="*/ 14 w 17"/>
                  <a:gd name="T7" fmla="*/ 14 h 15"/>
                  <a:gd name="T8" fmla="*/ 16 w 17"/>
                  <a:gd name="T9" fmla="*/ 12 h 15"/>
                  <a:gd name="T10" fmla="*/ 13 w 17"/>
                  <a:gd name="T11" fmla="*/ 5 h 15"/>
                  <a:gd name="T12" fmla="*/ 0 w 17"/>
                  <a:gd name="T13" fmla="*/ 0 h 15"/>
                  <a:gd name="T14" fmla="*/ 0 w 17"/>
                  <a:gd name="T15" fmla="*/ 10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0" y="10"/>
                    </a:moveTo>
                    <a:lnTo>
                      <a:pt x="1" y="7"/>
                    </a:lnTo>
                    <a:lnTo>
                      <a:pt x="9" y="9"/>
                    </a:lnTo>
                    <a:lnTo>
                      <a:pt x="14" y="14"/>
                    </a:lnTo>
                    <a:lnTo>
                      <a:pt x="16" y="12"/>
                    </a:lnTo>
                    <a:lnTo>
                      <a:pt x="13" y="5"/>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2" name="Freeform 2568">
                <a:extLst>
                  <a:ext uri="{FF2B5EF4-FFF2-40B4-BE49-F238E27FC236}">
                    <a16:creationId xmlns:a16="http://schemas.microsoft.com/office/drawing/2014/main" id="{4EBDC4E4-062C-4D5C-BBED-094D0FDDF423}"/>
                  </a:ext>
                </a:extLst>
              </p:cNvPr>
              <p:cNvSpPr>
                <a:spLocks/>
              </p:cNvSpPr>
              <p:nvPr/>
            </p:nvSpPr>
            <p:spPr bwMode="auto">
              <a:xfrm>
                <a:off x="1321" y="1521"/>
                <a:ext cx="17" cy="16"/>
              </a:xfrm>
              <a:custGeom>
                <a:avLst/>
                <a:gdLst>
                  <a:gd name="T0" fmla="*/ 16 w 17"/>
                  <a:gd name="T1" fmla="*/ 11 h 16"/>
                  <a:gd name="T2" fmla="*/ 3 w 17"/>
                  <a:gd name="T3" fmla="*/ 15 h 16"/>
                  <a:gd name="T4" fmla="*/ 0 w 17"/>
                  <a:gd name="T5" fmla="*/ 6 h 16"/>
                  <a:gd name="T6" fmla="*/ 10 w 17"/>
                  <a:gd name="T7" fmla="*/ 3 h 16"/>
                  <a:gd name="T8" fmla="*/ 14 w 17"/>
                  <a:gd name="T9" fmla="*/ 0 h 16"/>
                  <a:gd name="T10" fmla="*/ 16 w 17"/>
                  <a:gd name="T11" fmla="*/ 11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1"/>
                    </a:moveTo>
                    <a:lnTo>
                      <a:pt x="3" y="15"/>
                    </a:lnTo>
                    <a:lnTo>
                      <a:pt x="0" y="6"/>
                    </a:lnTo>
                    <a:lnTo>
                      <a:pt x="10" y="3"/>
                    </a:lnTo>
                    <a:lnTo>
                      <a:pt x="14" y="0"/>
                    </a:lnTo>
                    <a:lnTo>
                      <a:pt x="16" y="11"/>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3" name="Freeform 2569">
                <a:extLst>
                  <a:ext uri="{FF2B5EF4-FFF2-40B4-BE49-F238E27FC236}">
                    <a16:creationId xmlns:a16="http://schemas.microsoft.com/office/drawing/2014/main" id="{36988C94-959B-47EA-B60E-463A671541AE}"/>
                  </a:ext>
                </a:extLst>
              </p:cNvPr>
              <p:cNvSpPr>
                <a:spLocks/>
              </p:cNvSpPr>
              <p:nvPr/>
            </p:nvSpPr>
            <p:spPr bwMode="auto">
              <a:xfrm>
                <a:off x="1303" y="1513"/>
                <a:ext cx="17" cy="15"/>
              </a:xfrm>
              <a:custGeom>
                <a:avLst/>
                <a:gdLst>
                  <a:gd name="T0" fmla="*/ 0 w 17"/>
                  <a:gd name="T1" fmla="*/ 8 h 15"/>
                  <a:gd name="T2" fmla="*/ 16 w 17"/>
                  <a:gd name="T3" fmla="*/ 14 h 15"/>
                  <a:gd name="T4" fmla="*/ 10 w 17"/>
                  <a:gd name="T5" fmla="*/ 4 h 15"/>
                  <a:gd name="T6" fmla="*/ 0 w 17"/>
                  <a:gd name="T7" fmla="*/ 0 h 15"/>
                  <a:gd name="T8" fmla="*/ 0 w 17"/>
                  <a:gd name="T9" fmla="*/ 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8"/>
                    </a:moveTo>
                    <a:lnTo>
                      <a:pt x="16" y="14"/>
                    </a:lnTo>
                    <a:lnTo>
                      <a:pt x="10" y="4"/>
                    </a:lnTo>
                    <a:lnTo>
                      <a:pt x="0" y="0"/>
                    </a:lnTo>
                    <a:lnTo>
                      <a:pt x="0" y="8"/>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4" name="Freeform 2570">
                <a:extLst>
                  <a:ext uri="{FF2B5EF4-FFF2-40B4-BE49-F238E27FC236}">
                    <a16:creationId xmlns:a16="http://schemas.microsoft.com/office/drawing/2014/main" id="{F9BB64C6-F951-479C-87AA-46483510EBDA}"/>
                  </a:ext>
                </a:extLst>
              </p:cNvPr>
              <p:cNvSpPr>
                <a:spLocks/>
              </p:cNvSpPr>
              <p:nvPr/>
            </p:nvSpPr>
            <p:spPr bwMode="auto">
              <a:xfrm>
                <a:off x="1307" y="1515"/>
                <a:ext cx="25" cy="15"/>
              </a:xfrm>
              <a:custGeom>
                <a:avLst/>
                <a:gdLst>
                  <a:gd name="T0" fmla="*/ 24 w 25"/>
                  <a:gd name="T1" fmla="*/ 10 h 15"/>
                  <a:gd name="T2" fmla="*/ 14 w 25"/>
                  <a:gd name="T3" fmla="*/ 14 h 15"/>
                  <a:gd name="T4" fmla="*/ 0 w 25"/>
                  <a:gd name="T5" fmla="*/ 3 h 15"/>
                  <a:gd name="T6" fmla="*/ 13 w 25"/>
                  <a:gd name="T7" fmla="*/ 0 h 15"/>
                  <a:gd name="T8" fmla="*/ 24 w 25"/>
                  <a:gd name="T9" fmla="*/ 10 h 15"/>
                  <a:gd name="T10" fmla="*/ 0 60000 65536"/>
                  <a:gd name="T11" fmla="*/ 0 60000 65536"/>
                  <a:gd name="T12" fmla="*/ 0 60000 65536"/>
                  <a:gd name="T13" fmla="*/ 0 60000 65536"/>
                  <a:gd name="T14" fmla="*/ 0 60000 65536"/>
                  <a:gd name="T15" fmla="*/ 0 w 25"/>
                  <a:gd name="T16" fmla="*/ 0 h 15"/>
                  <a:gd name="T17" fmla="*/ 25 w 25"/>
                  <a:gd name="T18" fmla="*/ 15 h 15"/>
                </a:gdLst>
                <a:ahLst/>
                <a:cxnLst>
                  <a:cxn ang="T10">
                    <a:pos x="T0" y="T1"/>
                  </a:cxn>
                  <a:cxn ang="T11">
                    <a:pos x="T2" y="T3"/>
                  </a:cxn>
                  <a:cxn ang="T12">
                    <a:pos x="T4" y="T5"/>
                  </a:cxn>
                  <a:cxn ang="T13">
                    <a:pos x="T6" y="T7"/>
                  </a:cxn>
                  <a:cxn ang="T14">
                    <a:pos x="T8" y="T9"/>
                  </a:cxn>
                </a:cxnLst>
                <a:rect l="T15" t="T16" r="T17" b="T18"/>
                <a:pathLst>
                  <a:path w="25" h="15">
                    <a:moveTo>
                      <a:pt x="24" y="10"/>
                    </a:moveTo>
                    <a:lnTo>
                      <a:pt x="14" y="14"/>
                    </a:lnTo>
                    <a:lnTo>
                      <a:pt x="0" y="3"/>
                    </a:lnTo>
                    <a:lnTo>
                      <a:pt x="13" y="0"/>
                    </a:lnTo>
                    <a:lnTo>
                      <a:pt x="24" y="1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5" name="Freeform 2571">
                <a:extLst>
                  <a:ext uri="{FF2B5EF4-FFF2-40B4-BE49-F238E27FC236}">
                    <a16:creationId xmlns:a16="http://schemas.microsoft.com/office/drawing/2014/main" id="{E98E9959-91C7-434B-90C1-DF6BE8E72C31}"/>
                  </a:ext>
                </a:extLst>
              </p:cNvPr>
              <p:cNvSpPr>
                <a:spLocks/>
              </p:cNvSpPr>
              <p:nvPr/>
            </p:nvSpPr>
            <p:spPr bwMode="auto">
              <a:xfrm>
                <a:off x="1308" y="1509"/>
                <a:ext cx="17" cy="16"/>
              </a:xfrm>
              <a:custGeom>
                <a:avLst/>
                <a:gdLst>
                  <a:gd name="T0" fmla="*/ 16 w 17"/>
                  <a:gd name="T1" fmla="*/ 11 h 16"/>
                  <a:gd name="T2" fmla="*/ 3 w 17"/>
                  <a:gd name="T3" fmla="*/ 15 h 16"/>
                  <a:gd name="T4" fmla="*/ 0 w 17"/>
                  <a:gd name="T5" fmla="*/ 4 h 16"/>
                  <a:gd name="T6" fmla="*/ 12 w 17"/>
                  <a:gd name="T7" fmla="*/ 0 h 16"/>
                  <a:gd name="T8" fmla="*/ 16 w 17"/>
                  <a:gd name="T9" fmla="*/ 11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1"/>
                    </a:moveTo>
                    <a:lnTo>
                      <a:pt x="3" y="15"/>
                    </a:lnTo>
                    <a:lnTo>
                      <a:pt x="0" y="4"/>
                    </a:lnTo>
                    <a:lnTo>
                      <a:pt x="12" y="0"/>
                    </a:lnTo>
                    <a:lnTo>
                      <a:pt x="16"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6" name="Freeform 2572">
                <a:extLst>
                  <a:ext uri="{FF2B5EF4-FFF2-40B4-BE49-F238E27FC236}">
                    <a16:creationId xmlns:a16="http://schemas.microsoft.com/office/drawing/2014/main" id="{E1F04C3D-36B1-48FA-961E-5BCB18A76FED}"/>
                  </a:ext>
                </a:extLst>
              </p:cNvPr>
              <p:cNvSpPr>
                <a:spLocks/>
              </p:cNvSpPr>
              <p:nvPr/>
            </p:nvSpPr>
            <p:spPr bwMode="auto">
              <a:xfrm>
                <a:off x="1303" y="1380"/>
                <a:ext cx="27" cy="47"/>
              </a:xfrm>
              <a:custGeom>
                <a:avLst/>
                <a:gdLst>
                  <a:gd name="T0" fmla="*/ 26 w 27"/>
                  <a:gd name="T1" fmla="*/ 0 h 47"/>
                  <a:gd name="T2" fmla="*/ 0 w 27"/>
                  <a:gd name="T3" fmla="*/ 13 h 47"/>
                  <a:gd name="T4" fmla="*/ 0 w 27"/>
                  <a:gd name="T5" fmla="*/ 46 h 47"/>
                  <a:gd name="T6" fmla="*/ 26 w 27"/>
                  <a:gd name="T7" fmla="*/ 33 h 47"/>
                  <a:gd name="T8" fmla="*/ 26 w 27"/>
                  <a:gd name="T9" fmla="*/ 0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0"/>
                    </a:moveTo>
                    <a:lnTo>
                      <a:pt x="0" y="13"/>
                    </a:lnTo>
                    <a:lnTo>
                      <a:pt x="0" y="46"/>
                    </a:lnTo>
                    <a:lnTo>
                      <a:pt x="26" y="33"/>
                    </a:lnTo>
                    <a:lnTo>
                      <a:pt x="26"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7" name="Freeform 2573">
                <a:extLst>
                  <a:ext uri="{FF2B5EF4-FFF2-40B4-BE49-F238E27FC236}">
                    <a16:creationId xmlns:a16="http://schemas.microsoft.com/office/drawing/2014/main" id="{24BFF2AB-C4BC-43B2-81B9-E51D6FE692A6}"/>
                  </a:ext>
                </a:extLst>
              </p:cNvPr>
              <p:cNvSpPr>
                <a:spLocks/>
              </p:cNvSpPr>
              <p:nvPr/>
            </p:nvSpPr>
            <p:spPr bwMode="auto">
              <a:xfrm>
                <a:off x="1201" y="1311"/>
                <a:ext cx="136" cy="114"/>
              </a:xfrm>
              <a:custGeom>
                <a:avLst/>
                <a:gdLst>
                  <a:gd name="T0" fmla="*/ 135 w 136"/>
                  <a:gd name="T1" fmla="*/ 41 h 114"/>
                  <a:gd name="T2" fmla="*/ 135 w 136"/>
                  <a:gd name="T3" fmla="*/ 0 h 114"/>
                  <a:gd name="T4" fmla="*/ 0 w 136"/>
                  <a:gd name="T5" fmla="*/ 69 h 114"/>
                  <a:gd name="T6" fmla="*/ 0 w 136"/>
                  <a:gd name="T7" fmla="*/ 113 h 114"/>
                  <a:gd name="T8" fmla="*/ 135 w 136"/>
                  <a:gd name="T9" fmla="*/ 41 h 114"/>
                  <a:gd name="T10" fmla="*/ 0 60000 65536"/>
                  <a:gd name="T11" fmla="*/ 0 60000 65536"/>
                  <a:gd name="T12" fmla="*/ 0 60000 65536"/>
                  <a:gd name="T13" fmla="*/ 0 60000 65536"/>
                  <a:gd name="T14" fmla="*/ 0 60000 65536"/>
                  <a:gd name="T15" fmla="*/ 0 w 136"/>
                  <a:gd name="T16" fmla="*/ 0 h 114"/>
                  <a:gd name="T17" fmla="*/ 136 w 136"/>
                  <a:gd name="T18" fmla="*/ 114 h 114"/>
                </a:gdLst>
                <a:ahLst/>
                <a:cxnLst>
                  <a:cxn ang="T10">
                    <a:pos x="T0" y="T1"/>
                  </a:cxn>
                  <a:cxn ang="T11">
                    <a:pos x="T2" y="T3"/>
                  </a:cxn>
                  <a:cxn ang="T12">
                    <a:pos x="T4" y="T5"/>
                  </a:cxn>
                  <a:cxn ang="T13">
                    <a:pos x="T6" y="T7"/>
                  </a:cxn>
                  <a:cxn ang="T14">
                    <a:pos x="T8" y="T9"/>
                  </a:cxn>
                </a:cxnLst>
                <a:rect l="T15" t="T16" r="T17" b="T18"/>
                <a:pathLst>
                  <a:path w="136" h="114">
                    <a:moveTo>
                      <a:pt x="135" y="41"/>
                    </a:moveTo>
                    <a:lnTo>
                      <a:pt x="135" y="0"/>
                    </a:lnTo>
                    <a:lnTo>
                      <a:pt x="0" y="69"/>
                    </a:lnTo>
                    <a:lnTo>
                      <a:pt x="0" y="113"/>
                    </a:lnTo>
                    <a:lnTo>
                      <a:pt x="135"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8" name="Freeform 2574">
                <a:extLst>
                  <a:ext uri="{FF2B5EF4-FFF2-40B4-BE49-F238E27FC236}">
                    <a16:creationId xmlns:a16="http://schemas.microsoft.com/office/drawing/2014/main" id="{B27BF890-7A75-4A66-BF4A-DF9D83BFBE3A}"/>
                  </a:ext>
                </a:extLst>
              </p:cNvPr>
              <p:cNvSpPr>
                <a:spLocks/>
              </p:cNvSpPr>
              <p:nvPr/>
            </p:nvSpPr>
            <p:spPr bwMode="auto">
              <a:xfrm>
                <a:off x="1069" y="1242"/>
                <a:ext cx="134" cy="114"/>
              </a:xfrm>
              <a:custGeom>
                <a:avLst/>
                <a:gdLst>
                  <a:gd name="T0" fmla="*/ 133 w 134"/>
                  <a:gd name="T1" fmla="*/ 41 h 114"/>
                  <a:gd name="T2" fmla="*/ 133 w 134"/>
                  <a:gd name="T3" fmla="*/ 0 h 114"/>
                  <a:gd name="T4" fmla="*/ 0 w 134"/>
                  <a:gd name="T5" fmla="*/ 69 h 114"/>
                  <a:gd name="T6" fmla="*/ 0 w 134"/>
                  <a:gd name="T7" fmla="*/ 113 h 114"/>
                  <a:gd name="T8" fmla="*/ 133 w 134"/>
                  <a:gd name="T9" fmla="*/ 41 h 114"/>
                  <a:gd name="T10" fmla="*/ 0 60000 65536"/>
                  <a:gd name="T11" fmla="*/ 0 60000 65536"/>
                  <a:gd name="T12" fmla="*/ 0 60000 65536"/>
                  <a:gd name="T13" fmla="*/ 0 60000 65536"/>
                  <a:gd name="T14" fmla="*/ 0 60000 65536"/>
                  <a:gd name="T15" fmla="*/ 0 w 134"/>
                  <a:gd name="T16" fmla="*/ 0 h 114"/>
                  <a:gd name="T17" fmla="*/ 134 w 134"/>
                  <a:gd name="T18" fmla="*/ 114 h 114"/>
                </a:gdLst>
                <a:ahLst/>
                <a:cxnLst>
                  <a:cxn ang="T10">
                    <a:pos x="T0" y="T1"/>
                  </a:cxn>
                  <a:cxn ang="T11">
                    <a:pos x="T2" y="T3"/>
                  </a:cxn>
                  <a:cxn ang="T12">
                    <a:pos x="T4" y="T5"/>
                  </a:cxn>
                  <a:cxn ang="T13">
                    <a:pos x="T6" y="T7"/>
                  </a:cxn>
                  <a:cxn ang="T14">
                    <a:pos x="T8" y="T9"/>
                  </a:cxn>
                </a:cxnLst>
                <a:rect l="T15" t="T16" r="T17" b="T18"/>
                <a:pathLst>
                  <a:path w="134" h="114">
                    <a:moveTo>
                      <a:pt x="133" y="41"/>
                    </a:moveTo>
                    <a:lnTo>
                      <a:pt x="133" y="0"/>
                    </a:lnTo>
                    <a:lnTo>
                      <a:pt x="0" y="69"/>
                    </a:lnTo>
                    <a:lnTo>
                      <a:pt x="0" y="113"/>
                    </a:lnTo>
                    <a:lnTo>
                      <a:pt x="133"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grpSp>
          <p:nvGrpSpPr>
            <p:cNvPr id="85" name="Group 2575">
              <a:extLst>
                <a:ext uri="{FF2B5EF4-FFF2-40B4-BE49-F238E27FC236}">
                  <a16:creationId xmlns:a16="http://schemas.microsoft.com/office/drawing/2014/main" id="{87E87E41-2D63-4017-B240-D9DA159550A4}"/>
                </a:ext>
              </a:extLst>
            </p:cNvPr>
            <p:cNvGrpSpPr>
              <a:grpSpLocks/>
            </p:cNvGrpSpPr>
            <p:nvPr/>
          </p:nvGrpSpPr>
          <p:grpSpPr bwMode="auto">
            <a:xfrm>
              <a:off x="8967111" y="4773413"/>
              <a:ext cx="148604" cy="285329"/>
              <a:chOff x="355" y="1509"/>
              <a:chExt cx="327" cy="403"/>
            </a:xfrm>
          </p:grpSpPr>
          <p:sp>
            <p:nvSpPr>
              <p:cNvPr id="91" name="Freeform 2576">
                <a:extLst>
                  <a:ext uri="{FF2B5EF4-FFF2-40B4-BE49-F238E27FC236}">
                    <a16:creationId xmlns:a16="http://schemas.microsoft.com/office/drawing/2014/main" id="{CF3E3630-1200-4C13-AE72-B058497D7D58}"/>
                  </a:ext>
                </a:extLst>
              </p:cNvPr>
              <p:cNvSpPr>
                <a:spLocks/>
              </p:cNvSpPr>
              <p:nvPr/>
            </p:nvSpPr>
            <p:spPr bwMode="auto">
              <a:xfrm>
                <a:off x="534" y="1509"/>
                <a:ext cx="51" cy="207"/>
              </a:xfrm>
              <a:custGeom>
                <a:avLst/>
                <a:gdLst>
                  <a:gd name="T0" fmla="*/ 0 w 51"/>
                  <a:gd name="T1" fmla="*/ 196 h 207"/>
                  <a:gd name="T2" fmla="*/ 12 w 51"/>
                  <a:gd name="T3" fmla="*/ 1 h 207"/>
                  <a:gd name="T4" fmla="*/ 23 w 51"/>
                  <a:gd name="T5" fmla="*/ 0 h 207"/>
                  <a:gd name="T6" fmla="*/ 33 w 51"/>
                  <a:gd name="T7" fmla="*/ 1 h 207"/>
                  <a:gd name="T8" fmla="*/ 50 w 51"/>
                  <a:gd name="T9" fmla="*/ 196 h 207"/>
                  <a:gd name="T10" fmla="*/ 48 w 51"/>
                  <a:gd name="T11" fmla="*/ 198 h 207"/>
                  <a:gd name="T12" fmla="*/ 45 w 51"/>
                  <a:gd name="T13" fmla="*/ 199 h 207"/>
                  <a:gd name="T14" fmla="*/ 42 w 51"/>
                  <a:gd name="T15" fmla="*/ 201 h 207"/>
                  <a:gd name="T16" fmla="*/ 38 w 51"/>
                  <a:gd name="T17" fmla="*/ 202 h 207"/>
                  <a:gd name="T18" fmla="*/ 34 w 51"/>
                  <a:gd name="T19" fmla="*/ 204 h 207"/>
                  <a:gd name="T20" fmla="*/ 29 w 51"/>
                  <a:gd name="T21" fmla="*/ 205 h 207"/>
                  <a:gd name="T22" fmla="*/ 26 w 51"/>
                  <a:gd name="T23" fmla="*/ 206 h 207"/>
                  <a:gd name="T24" fmla="*/ 23 w 51"/>
                  <a:gd name="T25" fmla="*/ 206 h 207"/>
                  <a:gd name="T26" fmla="*/ 20 w 51"/>
                  <a:gd name="T27" fmla="*/ 206 h 207"/>
                  <a:gd name="T28" fmla="*/ 16 w 51"/>
                  <a:gd name="T29" fmla="*/ 205 h 207"/>
                  <a:gd name="T30" fmla="*/ 14 w 51"/>
                  <a:gd name="T31" fmla="*/ 204 h 207"/>
                  <a:gd name="T32" fmla="*/ 11 w 51"/>
                  <a:gd name="T33" fmla="*/ 204 h 207"/>
                  <a:gd name="T34" fmla="*/ 9 w 51"/>
                  <a:gd name="T35" fmla="*/ 203 h 207"/>
                  <a:gd name="T36" fmla="*/ 7 w 51"/>
                  <a:gd name="T37" fmla="*/ 202 h 207"/>
                  <a:gd name="T38" fmla="*/ 4 w 51"/>
                  <a:gd name="T39" fmla="*/ 201 h 207"/>
                  <a:gd name="T40" fmla="*/ 2 w 51"/>
                  <a:gd name="T41" fmla="*/ 199 h 207"/>
                  <a:gd name="T42" fmla="*/ 1 w 51"/>
                  <a:gd name="T43" fmla="*/ 198 h 207"/>
                  <a:gd name="T44" fmla="*/ 0 w 51"/>
                  <a:gd name="T45" fmla="*/ 196 h 2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207"/>
                  <a:gd name="T71" fmla="*/ 51 w 51"/>
                  <a:gd name="T72" fmla="*/ 207 h 2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207">
                    <a:moveTo>
                      <a:pt x="0" y="196"/>
                    </a:moveTo>
                    <a:lnTo>
                      <a:pt x="12" y="1"/>
                    </a:lnTo>
                    <a:lnTo>
                      <a:pt x="23" y="0"/>
                    </a:lnTo>
                    <a:lnTo>
                      <a:pt x="33" y="1"/>
                    </a:lnTo>
                    <a:lnTo>
                      <a:pt x="50" y="196"/>
                    </a:lnTo>
                    <a:lnTo>
                      <a:pt x="48" y="198"/>
                    </a:lnTo>
                    <a:lnTo>
                      <a:pt x="45" y="199"/>
                    </a:lnTo>
                    <a:lnTo>
                      <a:pt x="42" y="201"/>
                    </a:lnTo>
                    <a:lnTo>
                      <a:pt x="38" y="202"/>
                    </a:lnTo>
                    <a:lnTo>
                      <a:pt x="34" y="204"/>
                    </a:lnTo>
                    <a:lnTo>
                      <a:pt x="29" y="205"/>
                    </a:lnTo>
                    <a:lnTo>
                      <a:pt x="26" y="206"/>
                    </a:lnTo>
                    <a:lnTo>
                      <a:pt x="23" y="206"/>
                    </a:lnTo>
                    <a:lnTo>
                      <a:pt x="20" y="206"/>
                    </a:lnTo>
                    <a:lnTo>
                      <a:pt x="16" y="205"/>
                    </a:lnTo>
                    <a:lnTo>
                      <a:pt x="14" y="204"/>
                    </a:lnTo>
                    <a:lnTo>
                      <a:pt x="11" y="204"/>
                    </a:lnTo>
                    <a:lnTo>
                      <a:pt x="9" y="203"/>
                    </a:lnTo>
                    <a:lnTo>
                      <a:pt x="7" y="202"/>
                    </a:lnTo>
                    <a:lnTo>
                      <a:pt x="4" y="201"/>
                    </a:lnTo>
                    <a:lnTo>
                      <a:pt x="2" y="199"/>
                    </a:lnTo>
                    <a:lnTo>
                      <a:pt x="1" y="198"/>
                    </a:lnTo>
                    <a:lnTo>
                      <a:pt x="0" y="196"/>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2" name="Freeform 2577">
                <a:extLst>
                  <a:ext uri="{FF2B5EF4-FFF2-40B4-BE49-F238E27FC236}">
                    <a16:creationId xmlns:a16="http://schemas.microsoft.com/office/drawing/2014/main" id="{B59C05D5-E1D2-49F5-AC5C-39A6CEA118C3}"/>
                  </a:ext>
                </a:extLst>
              </p:cNvPr>
              <p:cNvSpPr>
                <a:spLocks/>
              </p:cNvSpPr>
              <p:nvPr/>
            </p:nvSpPr>
            <p:spPr bwMode="auto">
              <a:xfrm>
                <a:off x="580" y="1533"/>
                <a:ext cx="52" cy="208"/>
              </a:xfrm>
              <a:custGeom>
                <a:avLst/>
                <a:gdLst>
                  <a:gd name="T0" fmla="*/ 0 w 52"/>
                  <a:gd name="T1" fmla="*/ 197 h 208"/>
                  <a:gd name="T2" fmla="*/ 13 w 52"/>
                  <a:gd name="T3" fmla="*/ 1 h 208"/>
                  <a:gd name="T4" fmla="*/ 23 w 52"/>
                  <a:gd name="T5" fmla="*/ 0 h 208"/>
                  <a:gd name="T6" fmla="*/ 33 w 52"/>
                  <a:gd name="T7" fmla="*/ 1 h 208"/>
                  <a:gd name="T8" fmla="*/ 51 w 52"/>
                  <a:gd name="T9" fmla="*/ 197 h 208"/>
                  <a:gd name="T10" fmla="*/ 48 w 52"/>
                  <a:gd name="T11" fmla="*/ 199 h 208"/>
                  <a:gd name="T12" fmla="*/ 46 w 52"/>
                  <a:gd name="T13" fmla="*/ 200 h 208"/>
                  <a:gd name="T14" fmla="*/ 43 w 52"/>
                  <a:gd name="T15" fmla="*/ 202 h 208"/>
                  <a:gd name="T16" fmla="*/ 39 w 52"/>
                  <a:gd name="T17" fmla="*/ 203 h 208"/>
                  <a:gd name="T18" fmla="*/ 34 w 52"/>
                  <a:gd name="T19" fmla="*/ 205 h 208"/>
                  <a:gd name="T20" fmla="*/ 30 w 52"/>
                  <a:gd name="T21" fmla="*/ 207 h 208"/>
                  <a:gd name="T22" fmla="*/ 27 w 52"/>
                  <a:gd name="T23" fmla="*/ 207 h 208"/>
                  <a:gd name="T24" fmla="*/ 24 w 52"/>
                  <a:gd name="T25" fmla="*/ 207 h 208"/>
                  <a:gd name="T26" fmla="*/ 20 w 52"/>
                  <a:gd name="T27" fmla="*/ 207 h 208"/>
                  <a:gd name="T28" fmla="*/ 17 w 52"/>
                  <a:gd name="T29" fmla="*/ 207 h 208"/>
                  <a:gd name="T30" fmla="*/ 14 w 52"/>
                  <a:gd name="T31" fmla="*/ 206 h 208"/>
                  <a:gd name="T32" fmla="*/ 11 w 52"/>
                  <a:gd name="T33" fmla="*/ 205 h 208"/>
                  <a:gd name="T34" fmla="*/ 10 w 52"/>
                  <a:gd name="T35" fmla="*/ 204 h 208"/>
                  <a:gd name="T36" fmla="*/ 7 w 52"/>
                  <a:gd name="T37" fmla="*/ 203 h 208"/>
                  <a:gd name="T38" fmla="*/ 5 w 52"/>
                  <a:gd name="T39" fmla="*/ 202 h 208"/>
                  <a:gd name="T40" fmla="*/ 2 w 52"/>
                  <a:gd name="T41" fmla="*/ 200 h 208"/>
                  <a:gd name="T42" fmla="*/ 1 w 52"/>
                  <a:gd name="T43" fmla="*/ 199 h 208"/>
                  <a:gd name="T44" fmla="*/ 0 w 52"/>
                  <a:gd name="T45" fmla="*/ 19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08"/>
                  <a:gd name="T71" fmla="*/ 52 w 52"/>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08">
                    <a:moveTo>
                      <a:pt x="0" y="197"/>
                    </a:moveTo>
                    <a:lnTo>
                      <a:pt x="13" y="1"/>
                    </a:lnTo>
                    <a:lnTo>
                      <a:pt x="23" y="0"/>
                    </a:lnTo>
                    <a:lnTo>
                      <a:pt x="33" y="1"/>
                    </a:lnTo>
                    <a:lnTo>
                      <a:pt x="51" y="197"/>
                    </a:lnTo>
                    <a:lnTo>
                      <a:pt x="48" y="199"/>
                    </a:lnTo>
                    <a:lnTo>
                      <a:pt x="46" y="200"/>
                    </a:lnTo>
                    <a:lnTo>
                      <a:pt x="43" y="202"/>
                    </a:lnTo>
                    <a:lnTo>
                      <a:pt x="39" y="203"/>
                    </a:lnTo>
                    <a:lnTo>
                      <a:pt x="34" y="205"/>
                    </a:lnTo>
                    <a:lnTo>
                      <a:pt x="30" y="207"/>
                    </a:lnTo>
                    <a:lnTo>
                      <a:pt x="27" y="207"/>
                    </a:lnTo>
                    <a:lnTo>
                      <a:pt x="24" y="207"/>
                    </a:lnTo>
                    <a:lnTo>
                      <a:pt x="20" y="207"/>
                    </a:lnTo>
                    <a:lnTo>
                      <a:pt x="17" y="207"/>
                    </a:lnTo>
                    <a:lnTo>
                      <a:pt x="14" y="206"/>
                    </a:lnTo>
                    <a:lnTo>
                      <a:pt x="11" y="205"/>
                    </a:lnTo>
                    <a:lnTo>
                      <a:pt x="10" y="204"/>
                    </a:lnTo>
                    <a:lnTo>
                      <a:pt x="7" y="203"/>
                    </a:lnTo>
                    <a:lnTo>
                      <a:pt x="5" y="202"/>
                    </a:lnTo>
                    <a:lnTo>
                      <a:pt x="2" y="200"/>
                    </a:lnTo>
                    <a:lnTo>
                      <a:pt x="1" y="199"/>
                    </a:lnTo>
                    <a:lnTo>
                      <a:pt x="0" y="197"/>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3" name="Freeform 2578">
                <a:extLst>
                  <a:ext uri="{FF2B5EF4-FFF2-40B4-BE49-F238E27FC236}">
                    <a16:creationId xmlns:a16="http://schemas.microsoft.com/office/drawing/2014/main" id="{492F9E4F-C09F-4531-A02D-DD693C21555F}"/>
                  </a:ext>
                </a:extLst>
              </p:cNvPr>
              <p:cNvSpPr>
                <a:spLocks/>
              </p:cNvSpPr>
              <p:nvPr/>
            </p:nvSpPr>
            <p:spPr bwMode="auto">
              <a:xfrm>
                <a:off x="555" y="1509"/>
                <a:ext cx="28" cy="207"/>
              </a:xfrm>
              <a:custGeom>
                <a:avLst/>
                <a:gdLst>
                  <a:gd name="T0" fmla="*/ 5 w 28"/>
                  <a:gd name="T1" fmla="*/ 206 h 207"/>
                  <a:gd name="T2" fmla="*/ 8 w 28"/>
                  <a:gd name="T3" fmla="*/ 206 h 207"/>
                  <a:gd name="T4" fmla="*/ 11 w 28"/>
                  <a:gd name="T5" fmla="*/ 205 h 207"/>
                  <a:gd name="T6" fmla="*/ 14 w 28"/>
                  <a:gd name="T7" fmla="*/ 204 h 207"/>
                  <a:gd name="T8" fmla="*/ 16 w 28"/>
                  <a:gd name="T9" fmla="*/ 204 h 207"/>
                  <a:gd name="T10" fmla="*/ 20 w 28"/>
                  <a:gd name="T11" fmla="*/ 202 h 207"/>
                  <a:gd name="T12" fmla="*/ 21 w 28"/>
                  <a:gd name="T13" fmla="*/ 202 h 207"/>
                  <a:gd name="T14" fmla="*/ 23 w 28"/>
                  <a:gd name="T15" fmla="*/ 201 h 207"/>
                  <a:gd name="T16" fmla="*/ 24 w 28"/>
                  <a:gd name="T17" fmla="*/ 199 h 207"/>
                  <a:gd name="T18" fmla="*/ 26 w 28"/>
                  <a:gd name="T19" fmla="*/ 198 h 207"/>
                  <a:gd name="T20" fmla="*/ 27 w 28"/>
                  <a:gd name="T21" fmla="*/ 196 h 207"/>
                  <a:gd name="T22" fmla="*/ 10 w 28"/>
                  <a:gd name="T23" fmla="*/ 1 h 207"/>
                  <a:gd name="T24" fmla="*/ 0 w 28"/>
                  <a:gd name="T25" fmla="*/ 0 h 207"/>
                  <a:gd name="T26" fmla="*/ 0 w 28"/>
                  <a:gd name="T27" fmla="*/ 206 h 207"/>
                  <a:gd name="T28" fmla="*/ 5 w 28"/>
                  <a:gd name="T29" fmla="*/ 206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7"/>
                  <a:gd name="T47" fmla="*/ 28 w 28"/>
                  <a:gd name="T48" fmla="*/ 207 h 2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7">
                    <a:moveTo>
                      <a:pt x="5" y="206"/>
                    </a:moveTo>
                    <a:lnTo>
                      <a:pt x="8" y="206"/>
                    </a:lnTo>
                    <a:lnTo>
                      <a:pt x="11" y="205"/>
                    </a:lnTo>
                    <a:lnTo>
                      <a:pt x="14" y="204"/>
                    </a:lnTo>
                    <a:lnTo>
                      <a:pt x="16" y="204"/>
                    </a:lnTo>
                    <a:lnTo>
                      <a:pt x="20" y="202"/>
                    </a:lnTo>
                    <a:lnTo>
                      <a:pt x="21" y="202"/>
                    </a:lnTo>
                    <a:lnTo>
                      <a:pt x="23" y="201"/>
                    </a:lnTo>
                    <a:lnTo>
                      <a:pt x="24" y="199"/>
                    </a:lnTo>
                    <a:lnTo>
                      <a:pt x="26" y="198"/>
                    </a:lnTo>
                    <a:lnTo>
                      <a:pt x="27" y="196"/>
                    </a:lnTo>
                    <a:lnTo>
                      <a:pt x="10" y="1"/>
                    </a:lnTo>
                    <a:lnTo>
                      <a:pt x="0" y="0"/>
                    </a:lnTo>
                    <a:lnTo>
                      <a:pt x="0" y="206"/>
                    </a:lnTo>
                    <a:lnTo>
                      <a:pt x="5" y="206"/>
                    </a:lnTo>
                  </a:path>
                </a:pathLst>
              </a:custGeom>
              <a:solidFill>
                <a:srgbClr val="9966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4" name="Freeform 2579">
                <a:extLst>
                  <a:ext uri="{FF2B5EF4-FFF2-40B4-BE49-F238E27FC236}">
                    <a16:creationId xmlns:a16="http://schemas.microsoft.com/office/drawing/2014/main" id="{5E926E81-4085-4035-B2CF-23ED6CE1F334}"/>
                  </a:ext>
                </a:extLst>
              </p:cNvPr>
              <p:cNvSpPr>
                <a:spLocks/>
              </p:cNvSpPr>
              <p:nvPr/>
            </p:nvSpPr>
            <p:spPr bwMode="auto">
              <a:xfrm>
                <a:off x="533" y="1729"/>
                <a:ext cx="149" cy="146"/>
              </a:xfrm>
              <a:custGeom>
                <a:avLst/>
                <a:gdLst>
                  <a:gd name="T0" fmla="*/ 148 w 149"/>
                  <a:gd name="T1" fmla="*/ 0 h 146"/>
                  <a:gd name="T2" fmla="*/ 0 w 149"/>
                  <a:gd name="T3" fmla="*/ 77 h 146"/>
                  <a:gd name="T4" fmla="*/ 0 w 149"/>
                  <a:gd name="T5" fmla="*/ 145 h 146"/>
                  <a:gd name="T6" fmla="*/ 148 w 149"/>
                  <a:gd name="T7" fmla="*/ 67 h 146"/>
                  <a:gd name="T8" fmla="*/ 148 w 149"/>
                  <a:gd name="T9" fmla="*/ 0 h 146"/>
                  <a:gd name="T10" fmla="*/ 0 60000 65536"/>
                  <a:gd name="T11" fmla="*/ 0 60000 65536"/>
                  <a:gd name="T12" fmla="*/ 0 60000 65536"/>
                  <a:gd name="T13" fmla="*/ 0 60000 65536"/>
                  <a:gd name="T14" fmla="*/ 0 60000 65536"/>
                  <a:gd name="T15" fmla="*/ 0 w 149"/>
                  <a:gd name="T16" fmla="*/ 0 h 146"/>
                  <a:gd name="T17" fmla="*/ 149 w 149"/>
                  <a:gd name="T18" fmla="*/ 146 h 146"/>
                </a:gdLst>
                <a:ahLst/>
                <a:cxnLst>
                  <a:cxn ang="T10">
                    <a:pos x="T0" y="T1"/>
                  </a:cxn>
                  <a:cxn ang="T11">
                    <a:pos x="T2" y="T3"/>
                  </a:cxn>
                  <a:cxn ang="T12">
                    <a:pos x="T4" y="T5"/>
                  </a:cxn>
                  <a:cxn ang="T13">
                    <a:pos x="T6" y="T7"/>
                  </a:cxn>
                  <a:cxn ang="T14">
                    <a:pos x="T8" y="T9"/>
                  </a:cxn>
                </a:cxnLst>
                <a:rect l="T15" t="T16" r="T17" b="T18"/>
                <a:pathLst>
                  <a:path w="149" h="146">
                    <a:moveTo>
                      <a:pt x="148" y="0"/>
                    </a:moveTo>
                    <a:lnTo>
                      <a:pt x="0" y="77"/>
                    </a:lnTo>
                    <a:lnTo>
                      <a:pt x="0" y="145"/>
                    </a:lnTo>
                    <a:lnTo>
                      <a:pt x="148" y="67"/>
                    </a:lnTo>
                    <a:lnTo>
                      <a:pt x="148"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5" name="Freeform 2580">
                <a:extLst>
                  <a:ext uri="{FF2B5EF4-FFF2-40B4-BE49-F238E27FC236}">
                    <a16:creationId xmlns:a16="http://schemas.microsoft.com/office/drawing/2014/main" id="{61FF64FB-571E-4099-B8F2-955ADCF60959}"/>
                  </a:ext>
                </a:extLst>
              </p:cNvPr>
              <p:cNvSpPr>
                <a:spLocks/>
              </p:cNvSpPr>
              <p:nvPr/>
            </p:nvSpPr>
            <p:spPr bwMode="auto">
              <a:xfrm>
                <a:off x="356" y="1711"/>
                <a:ext cx="178" cy="163"/>
              </a:xfrm>
              <a:custGeom>
                <a:avLst/>
                <a:gdLst>
                  <a:gd name="T0" fmla="*/ 0 w 178"/>
                  <a:gd name="T1" fmla="*/ 0 h 163"/>
                  <a:gd name="T2" fmla="*/ 177 w 178"/>
                  <a:gd name="T3" fmla="*/ 94 h 163"/>
                  <a:gd name="T4" fmla="*/ 177 w 178"/>
                  <a:gd name="T5" fmla="*/ 162 h 163"/>
                  <a:gd name="T6" fmla="*/ 0 w 178"/>
                  <a:gd name="T7" fmla="*/ 67 h 163"/>
                  <a:gd name="T8" fmla="*/ 0 w 178"/>
                  <a:gd name="T9" fmla="*/ 0 h 163"/>
                  <a:gd name="T10" fmla="*/ 0 60000 65536"/>
                  <a:gd name="T11" fmla="*/ 0 60000 65536"/>
                  <a:gd name="T12" fmla="*/ 0 60000 65536"/>
                  <a:gd name="T13" fmla="*/ 0 60000 65536"/>
                  <a:gd name="T14" fmla="*/ 0 60000 65536"/>
                  <a:gd name="T15" fmla="*/ 0 w 178"/>
                  <a:gd name="T16" fmla="*/ 0 h 163"/>
                  <a:gd name="T17" fmla="*/ 178 w 178"/>
                  <a:gd name="T18" fmla="*/ 163 h 163"/>
                </a:gdLst>
                <a:ahLst/>
                <a:cxnLst>
                  <a:cxn ang="T10">
                    <a:pos x="T0" y="T1"/>
                  </a:cxn>
                  <a:cxn ang="T11">
                    <a:pos x="T2" y="T3"/>
                  </a:cxn>
                  <a:cxn ang="T12">
                    <a:pos x="T4" y="T5"/>
                  </a:cxn>
                  <a:cxn ang="T13">
                    <a:pos x="T6" y="T7"/>
                  </a:cxn>
                  <a:cxn ang="T14">
                    <a:pos x="T8" y="T9"/>
                  </a:cxn>
                </a:cxnLst>
                <a:rect l="T15" t="T16" r="T17" b="T18"/>
                <a:pathLst>
                  <a:path w="178" h="163">
                    <a:moveTo>
                      <a:pt x="0" y="0"/>
                    </a:moveTo>
                    <a:lnTo>
                      <a:pt x="177" y="94"/>
                    </a:lnTo>
                    <a:lnTo>
                      <a:pt x="177" y="162"/>
                    </a:lnTo>
                    <a:lnTo>
                      <a:pt x="0" y="67"/>
                    </a:lnTo>
                    <a:lnTo>
                      <a:pt x="0" y="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6" name="Freeform 2581">
                <a:extLst>
                  <a:ext uri="{FF2B5EF4-FFF2-40B4-BE49-F238E27FC236}">
                    <a16:creationId xmlns:a16="http://schemas.microsoft.com/office/drawing/2014/main" id="{14838EED-0841-4AA8-9436-C6396AE4A4AE}"/>
                  </a:ext>
                </a:extLst>
              </p:cNvPr>
              <p:cNvSpPr>
                <a:spLocks/>
              </p:cNvSpPr>
              <p:nvPr/>
            </p:nvSpPr>
            <p:spPr bwMode="auto">
              <a:xfrm>
                <a:off x="356" y="1634"/>
                <a:ext cx="326" cy="172"/>
              </a:xfrm>
              <a:custGeom>
                <a:avLst/>
                <a:gdLst>
                  <a:gd name="T0" fmla="*/ 325 w 326"/>
                  <a:gd name="T1" fmla="*/ 94 h 172"/>
                  <a:gd name="T2" fmla="*/ 178 w 326"/>
                  <a:gd name="T3" fmla="*/ 171 h 172"/>
                  <a:gd name="T4" fmla="*/ 0 w 326"/>
                  <a:gd name="T5" fmla="*/ 76 h 172"/>
                  <a:gd name="T6" fmla="*/ 146 w 326"/>
                  <a:gd name="T7" fmla="*/ 0 h 172"/>
                  <a:gd name="T8" fmla="*/ 325 w 326"/>
                  <a:gd name="T9" fmla="*/ 94 h 172"/>
                  <a:gd name="T10" fmla="*/ 0 60000 65536"/>
                  <a:gd name="T11" fmla="*/ 0 60000 65536"/>
                  <a:gd name="T12" fmla="*/ 0 60000 65536"/>
                  <a:gd name="T13" fmla="*/ 0 60000 65536"/>
                  <a:gd name="T14" fmla="*/ 0 60000 65536"/>
                  <a:gd name="T15" fmla="*/ 0 w 326"/>
                  <a:gd name="T16" fmla="*/ 0 h 172"/>
                  <a:gd name="T17" fmla="*/ 326 w 326"/>
                  <a:gd name="T18" fmla="*/ 172 h 172"/>
                </a:gdLst>
                <a:ahLst/>
                <a:cxnLst>
                  <a:cxn ang="T10">
                    <a:pos x="T0" y="T1"/>
                  </a:cxn>
                  <a:cxn ang="T11">
                    <a:pos x="T2" y="T3"/>
                  </a:cxn>
                  <a:cxn ang="T12">
                    <a:pos x="T4" y="T5"/>
                  </a:cxn>
                  <a:cxn ang="T13">
                    <a:pos x="T6" y="T7"/>
                  </a:cxn>
                  <a:cxn ang="T14">
                    <a:pos x="T8" y="T9"/>
                  </a:cxn>
                </a:cxnLst>
                <a:rect l="T15" t="T16" r="T17" b="T18"/>
                <a:pathLst>
                  <a:path w="326" h="172">
                    <a:moveTo>
                      <a:pt x="325" y="94"/>
                    </a:moveTo>
                    <a:lnTo>
                      <a:pt x="178" y="171"/>
                    </a:lnTo>
                    <a:lnTo>
                      <a:pt x="0" y="76"/>
                    </a:lnTo>
                    <a:lnTo>
                      <a:pt x="146" y="0"/>
                    </a:lnTo>
                    <a:lnTo>
                      <a:pt x="325" y="94"/>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7" name="Freeform 2582">
                <a:extLst>
                  <a:ext uri="{FF2B5EF4-FFF2-40B4-BE49-F238E27FC236}">
                    <a16:creationId xmlns:a16="http://schemas.microsoft.com/office/drawing/2014/main" id="{F5BCA8B8-BDE4-45B1-A175-8583472C6132}"/>
                  </a:ext>
                </a:extLst>
              </p:cNvPr>
              <p:cNvSpPr>
                <a:spLocks/>
              </p:cNvSpPr>
              <p:nvPr/>
            </p:nvSpPr>
            <p:spPr bwMode="auto">
              <a:xfrm>
                <a:off x="420" y="1721"/>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8" name="Freeform 2583">
                <a:extLst>
                  <a:ext uri="{FF2B5EF4-FFF2-40B4-BE49-F238E27FC236}">
                    <a16:creationId xmlns:a16="http://schemas.microsoft.com/office/drawing/2014/main" id="{638F7018-C80B-4721-976F-1AC7E0B5444E}"/>
                  </a:ext>
                </a:extLst>
              </p:cNvPr>
              <p:cNvSpPr>
                <a:spLocks/>
              </p:cNvSpPr>
              <p:nvPr/>
            </p:nvSpPr>
            <p:spPr bwMode="auto">
              <a:xfrm>
                <a:off x="543" y="1806"/>
                <a:ext cx="26" cy="47"/>
              </a:xfrm>
              <a:custGeom>
                <a:avLst/>
                <a:gdLst>
                  <a:gd name="T0" fmla="*/ 25 w 26"/>
                  <a:gd name="T1" fmla="*/ 0 h 47"/>
                  <a:gd name="T2" fmla="*/ 0 w 26"/>
                  <a:gd name="T3" fmla="*/ 13 h 47"/>
                  <a:gd name="T4" fmla="*/ 0 w 26"/>
                  <a:gd name="T5" fmla="*/ 46 h 47"/>
                  <a:gd name="T6" fmla="*/ 25 w 26"/>
                  <a:gd name="T7" fmla="*/ 33 h 47"/>
                  <a:gd name="T8" fmla="*/ 25 w 26"/>
                  <a:gd name="T9" fmla="*/ 0 h 47"/>
                  <a:gd name="T10" fmla="*/ 0 60000 65536"/>
                  <a:gd name="T11" fmla="*/ 0 60000 65536"/>
                  <a:gd name="T12" fmla="*/ 0 60000 65536"/>
                  <a:gd name="T13" fmla="*/ 0 60000 65536"/>
                  <a:gd name="T14" fmla="*/ 0 60000 65536"/>
                  <a:gd name="T15" fmla="*/ 0 w 26"/>
                  <a:gd name="T16" fmla="*/ 0 h 47"/>
                  <a:gd name="T17" fmla="*/ 26 w 26"/>
                  <a:gd name="T18" fmla="*/ 47 h 47"/>
                </a:gdLst>
                <a:ahLst/>
                <a:cxnLst>
                  <a:cxn ang="T10">
                    <a:pos x="T0" y="T1"/>
                  </a:cxn>
                  <a:cxn ang="T11">
                    <a:pos x="T2" y="T3"/>
                  </a:cxn>
                  <a:cxn ang="T12">
                    <a:pos x="T4" y="T5"/>
                  </a:cxn>
                  <a:cxn ang="T13">
                    <a:pos x="T6" y="T7"/>
                  </a:cxn>
                  <a:cxn ang="T14">
                    <a:pos x="T8" y="T9"/>
                  </a:cxn>
                </a:cxnLst>
                <a:rect l="T15" t="T16" r="T17" b="T18"/>
                <a:pathLst>
                  <a:path w="26" h="47">
                    <a:moveTo>
                      <a:pt x="25" y="0"/>
                    </a:moveTo>
                    <a:lnTo>
                      <a:pt x="0" y="13"/>
                    </a:lnTo>
                    <a:lnTo>
                      <a:pt x="0" y="46"/>
                    </a:lnTo>
                    <a:lnTo>
                      <a:pt x="25" y="33"/>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9" name="Freeform 2584">
                <a:extLst>
                  <a:ext uri="{FF2B5EF4-FFF2-40B4-BE49-F238E27FC236}">
                    <a16:creationId xmlns:a16="http://schemas.microsoft.com/office/drawing/2014/main" id="{9ABF8055-34B7-4C29-88D0-5E6DF50DE4A5}"/>
                  </a:ext>
                </a:extLst>
              </p:cNvPr>
              <p:cNvSpPr>
                <a:spLocks/>
              </p:cNvSpPr>
              <p:nvPr/>
            </p:nvSpPr>
            <p:spPr bwMode="auto">
              <a:xfrm>
                <a:off x="371" y="1788"/>
                <a:ext cx="86" cy="79"/>
              </a:xfrm>
              <a:custGeom>
                <a:avLst/>
                <a:gdLst>
                  <a:gd name="T0" fmla="*/ 0 w 86"/>
                  <a:gd name="T1" fmla="*/ 0 h 79"/>
                  <a:gd name="T2" fmla="*/ 85 w 86"/>
                  <a:gd name="T3" fmla="*/ 46 h 79"/>
                  <a:gd name="T4" fmla="*/ 85 w 86"/>
                  <a:gd name="T5" fmla="*/ 78 h 79"/>
                  <a:gd name="T6" fmla="*/ 0 w 86"/>
                  <a:gd name="T7" fmla="*/ 32 h 79"/>
                  <a:gd name="T8" fmla="*/ 0 w 86"/>
                  <a:gd name="T9" fmla="*/ 0 h 79"/>
                  <a:gd name="T10" fmla="*/ 0 60000 65536"/>
                  <a:gd name="T11" fmla="*/ 0 60000 65536"/>
                  <a:gd name="T12" fmla="*/ 0 60000 65536"/>
                  <a:gd name="T13" fmla="*/ 0 60000 65536"/>
                  <a:gd name="T14" fmla="*/ 0 60000 65536"/>
                  <a:gd name="T15" fmla="*/ 0 w 86"/>
                  <a:gd name="T16" fmla="*/ 0 h 79"/>
                  <a:gd name="T17" fmla="*/ 86 w 86"/>
                  <a:gd name="T18" fmla="*/ 79 h 79"/>
                </a:gdLst>
                <a:ahLst/>
                <a:cxnLst>
                  <a:cxn ang="T10">
                    <a:pos x="T0" y="T1"/>
                  </a:cxn>
                  <a:cxn ang="T11">
                    <a:pos x="T2" y="T3"/>
                  </a:cxn>
                  <a:cxn ang="T12">
                    <a:pos x="T4" y="T5"/>
                  </a:cxn>
                  <a:cxn ang="T13">
                    <a:pos x="T6" y="T7"/>
                  </a:cxn>
                  <a:cxn ang="T14">
                    <a:pos x="T8" y="T9"/>
                  </a:cxn>
                </a:cxnLst>
                <a:rect l="T15" t="T16" r="T17" b="T18"/>
                <a:pathLst>
                  <a:path w="86" h="79">
                    <a:moveTo>
                      <a:pt x="0" y="0"/>
                    </a:moveTo>
                    <a:lnTo>
                      <a:pt x="85" y="46"/>
                    </a:lnTo>
                    <a:lnTo>
                      <a:pt x="85" y="78"/>
                    </a:lnTo>
                    <a:lnTo>
                      <a:pt x="0" y="32"/>
                    </a:lnTo>
                    <a:lnTo>
                      <a:pt x="0" y="0"/>
                    </a:lnTo>
                  </a:path>
                </a:pathLst>
              </a:custGeom>
              <a:solidFill>
                <a:srgbClr val="FF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0" name="Freeform 2585">
                <a:extLst>
                  <a:ext uri="{FF2B5EF4-FFF2-40B4-BE49-F238E27FC236}">
                    <a16:creationId xmlns:a16="http://schemas.microsoft.com/office/drawing/2014/main" id="{4B6FFF0B-630B-4FCC-B5D4-48583FE4AE9E}"/>
                  </a:ext>
                </a:extLst>
              </p:cNvPr>
              <p:cNvSpPr>
                <a:spLocks/>
              </p:cNvSpPr>
              <p:nvPr/>
            </p:nvSpPr>
            <p:spPr bwMode="auto">
              <a:xfrm>
                <a:off x="456" y="1818"/>
                <a:ext cx="33" cy="50"/>
              </a:xfrm>
              <a:custGeom>
                <a:avLst/>
                <a:gdLst>
                  <a:gd name="T0" fmla="*/ 32 w 33"/>
                  <a:gd name="T1" fmla="*/ 0 h 50"/>
                  <a:gd name="T2" fmla="*/ 0 w 33"/>
                  <a:gd name="T3" fmla="*/ 16 h 50"/>
                  <a:gd name="T4" fmla="*/ 0 w 33"/>
                  <a:gd name="T5" fmla="*/ 49 h 50"/>
                  <a:gd name="T6" fmla="*/ 32 w 33"/>
                  <a:gd name="T7" fmla="*/ 32 h 50"/>
                  <a:gd name="T8" fmla="*/ 32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2" y="0"/>
                    </a:moveTo>
                    <a:lnTo>
                      <a:pt x="0" y="16"/>
                    </a:lnTo>
                    <a:lnTo>
                      <a:pt x="0" y="49"/>
                    </a:lnTo>
                    <a:lnTo>
                      <a:pt x="32" y="32"/>
                    </a:lnTo>
                    <a:lnTo>
                      <a:pt x="32" y="0"/>
                    </a:lnTo>
                  </a:path>
                </a:pathLst>
              </a:custGeom>
              <a:solidFill>
                <a:srgbClr val="FF33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1" name="Freeform 2586">
                <a:extLst>
                  <a:ext uri="{FF2B5EF4-FFF2-40B4-BE49-F238E27FC236}">
                    <a16:creationId xmlns:a16="http://schemas.microsoft.com/office/drawing/2014/main" id="{DCE5F4F8-8BC3-4D4F-A7F9-4BBCF14A96B4}"/>
                  </a:ext>
                </a:extLst>
              </p:cNvPr>
              <p:cNvSpPr>
                <a:spLocks/>
              </p:cNvSpPr>
              <p:nvPr/>
            </p:nvSpPr>
            <p:spPr bwMode="auto">
              <a:xfrm>
                <a:off x="371" y="1773"/>
                <a:ext cx="117" cy="63"/>
              </a:xfrm>
              <a:custGeom>
                <a:avLst/>
                <a:gdLst>
                  <a:gd name="T0" fmla="*/ 116 w 117"/>
                  <a:gd name="T1" fmla="*/ 46 h 63"/>
                  <a:gd name="T2" fmla="*/ 84 w 117"/>
                  <a:gd name="T3" fmla="*/ 62 h 63"/>
                  <a:gd name="T4" fmla="*/ 0 w 117"/>
                  <a:gd name="T5" fmla="*/ 16 h 63"/>
                  <a:gd name="T6" fmla="*/ 30 w 117"/>
                  <a:gd name="T7" fmla="*/ 0 h 63"/>
                  <a:gd name="T8" fmla="*/ 116 w 117"/>
                  <a:gd name="T9" fmla="*/ 46 h 63"/>
                  <a:gd name="T10" fmla="*/ 0 60000 65536"/>
                  <a:gd name="T11" fmla="*/ 0 60000 65536"/>
                  <a:gd name="T12" fmla="*/ 0 60000 65536"/>
                  <a:gd name="T13" fmla="*/ 0 60000 65536"/>
                  <a:gd name="T14" fmla="*/ 0 60000 65536"/>
                  <a:gd name="T15" fmla="*/ 0 w 117"/>
                  <a:gd name="T16" fmla="*/ 0 h 63"/>
                  <a:gd name="T17" fmla="*/ 117 w 117"/>
                  <a:gd name="T18" fmla="*/ 63 h 63"/>
                </a:gdLst>
                <a:ahLst/>
                <a:cxnLst>
                  <a:cxn ang="T10">
                    <a:pos x="T0" y="T1"/>
                  </a:cxn>
                  <a:cxn ang="T11">
                    <a:pos x="T2" y="T3"/>
                  </a:cxn>
                  <a:cxn ang="T12">
                    <a:pos x="T4" y="T5"/>
                  </a:cxn>
                  <a:cxn ang="T13">
                    <a:pos x="T6" y="T7"/>
                  </a:cxn>
                  <a:cxn ang="T14">
                    <a:pos x="T8" y="T9"/>
                  </a:cxn>
                </a:cxnLst>
                <a:rect l="T15" t="T16" r="T17" b="T18"/>
                <a:pathLst>
                  <a:path w="117" h="63">
                    <a:moveTo>
                      <a:pt x="116" y="46"/>
                    </a:moveTo>
                    <a:lnTo>
                      <a:pt x="84" y="62"/>
                    </a:lnTo>
                    <a:lnTo>
                      <a:pt x="0" y="16"/>
                    </a:lnTo>
                    <a:lnTo>
                      <a:pt x="30" y="0"/>
                    </a:lnTo>
                    <a:lnTo>
                      <a:pt x="116" y="46"/>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2" name="Freeform 2587">
                <a:extLst>
                  <a:ext uri="{FF2B5EF4-FFF2-40B4-BE49-F238E27FC236}">
                    <a16:creationId xmlns:a16="http://schemas.microsoft.com/office/drawing/2014/main" id="{DE267CEA-CC99-48AC-9FAB-79E850670595}"/>
                  </a:ext>
                </a:extLst>
              </p:cNvPr>
              <p:cNvSpPr>
                <a:spLocks/>
              </p:cNvSpPr>
              <p:nvPr/>
            </p:nvSpPr>
            <p:spPr bwMode="auto">
              <a:xfrm>
                <a:off x="591" y="1782"/>
                <a:ext cx="26" cy="49"/>
              </a:xfrm>
              <a:custGeom>
                <a:avLst/>
                <a:gdLst>
                  <a:gd name="T0" fmla="*/ 25 w 26"/>
                  <a:gd name="T1" fmla="*/ 0 h 49"/>
                  <a:gd name="T2" fmla="*/ 0 w 26"/>
                  <a:gd name="T3" fmla="*/ 13 h 49"/>
                  <a:gd name="T4" fmla="*/ 0 w 26"/>
                  <a:gd name="T5" fmla="*/ 48 h 49"/>
                  <a:gd name="T6" fmla="*/ 25 w 26"/>
                  <a:gd name="T7" fmla="*/ 34 h 49"/>
                  <a:gd name="T8" fmla="*/ 25 w 26"/>
                  <a:gd name="T9" fmla="*/ 0 h 49"/>
                  <a:gd name="T10" fmla="*/ 0 60000 65536"/>
                  <a:gd name="T11" fmla="*/ 0 60000 65536"/>
                  <a:gd name="T12" fmla="*/ 0 60000 65536"/>
                  <a:gd name="T13" fmla="*/ 0 60000 65536"/>
                  <a:gd name="T14" fmla="*/ 0 60000 65536"/>
                  <a:gd name="T15" fmla="*/ 0 w 26"/>
                  <a:gd name="T16" fmla="*/ 0 h 49"/>
                  <a:gd name="T17" fmla="*/ 26 w 26"/>
                  <a:gd name="T18" fmla="*/ 49 h 49"/>
                </a:gdLst>
                <a:ahLst/>
                <a:cxnLst>
                  <a:cxn ang="T10">
                    <a:pos x="T0" y="T1"/>
                  </a:cxn>
                  <a:cxn ang="T11">
                    <a:pos x="T2" y="T3"/>
                  </a:cxn>
                  <a:cxn ang="T12">
                    <a:pos x="T4" y="T5"/>
                  </a:cxn>
                  <a:cxn ang="T13">
                    <a:pos x="T6" y="T7"/>
                  </a:cxn>
                  <a:cxn ang="T14">
                    <a:pos x="T8" y="T9"/>
                  </a:cxn>
                </a:cxnLst>
                <a:rect l="T15" t="T16" r="T17" b="T18"/>
                <a:pathLst>
                  <a:path w="26" h="49">
                    <a:moveTo>
                      <a:pt x="25" y="0"/>
                    </a:moveTo>
                    <a:lnTo>
                      <a:pt x="0" y="13"/>
                    </a:lnTo>
                    <a:lnTo>
                      <a:pt x="0" y="48"/>
                    </a:lnTo>
                    <a:lnTo>
                      <a:pt x="25" y="34"/>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3" name="Freeform 2588">
                <a:extLst>
                  <a:ext uri="{FF2B5EF4-FFF2-40B4-BE49-F238E27FC236}">
                    <a16:creationId xmlns:a16="http://schemas.microsoft.com/office/drawing/2014/main" id="{7ABF249A-6590-4390-BC5A-242309696AE2}"/>
                  </a:ext>
                </a:extLst>
              </p:cNvPr>
              <p:cNvSpPr>
                <a:spLocks/>
              </p:cNvSpPr>
              <p:nvPr/>
            </p:nvSpPr>
            <p:spPr bwMode="auto">
              <a:xfrm>
                <a:off x="355" y="1684"/>
                <a:ext cx="48" cy="53"/>
              </a:xfrm>
              <a:custGeom>
                <a:avLst/>
                <a:gdLst>
                  <a:gd name="T0" fmla="*/ 47 w 48"/>
                  <a:gd name="T1" fmla="*/ 0 h 53"/>
                  <a:gd name="T2" fmla="*/ 47 w 48"/>
                  <a:gd name="T3" fmla="*/ 52 h 53"/>
                  <a:gd name="T4" fmla="*/ 0 w 48"/>
                  <a:gd name="T5" fmla="*/ 26 h 53"/>
                  <a:gd name="T6" fmla="*/ 47 w 48"/>
                  <a:gd name="T7" fmla="*/ 0 h 53"/>
                  <a:gd name="T8" fmla="*/ 0 60000 65536"/>
                  <a:gd name="T9" fmla="*/ 0 60000 65536"/>
                  <a:gd name="T10" fmla="*/ 0 60000 65536"/>
                  <a:gd name="T11" fmla="*/ 0 60000 65536"/>
                  <a:gd name="T12" fmla="*/ 0 w 48"/>
                  <a:gd name="T13" fmla="*/ 0 h 53"/>
                  <a:gd name="T14" fmla="*/ 48 w 48"/>
                  <a:gd name="T15" fmla="*/ 53 h 53"/>
                </a:gdLst>
                <a:ahLst/>
                <a:cxnLst>
                  <a:cxn ang="T8">
                    <a:pos x="T0" y="T1"/>
                  </a:cxn>
                  <a:cxn ang="T9">
                    <a:pos x="T2" y="T3"/>
                  </a:cxn>
                  <a:cxn ang="T10">
                    <a:pos x="T4" y="T5"/>
                  </a:cxn>
                  <a:cxn ang="T11">
                    <a:pos x="T6" y="T7"/>
                  </a:cxn>
                </a:cxnLst>
                <a:rect l="T12" t="T13" r="T14" b="T15"/>
                <a:pathLst>
                  <a:path w="48" h="53">
                    <a:moveTo>
                      <a:pt x="47" y="0"/>
                    </a:moveTo>
                    <a:lnTo>
                      <a:pt x="47" y="52"/>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4" name="Freeform 2589">
                <a:extLst>
                  <a:ext uri="{FF2B5EF4-FFF2-40B4-BE49-F238E27FC236}">
                    <a16:creationId xmlns:a16="http://schemas.microsoft.com/office/drawing/2014/main" id="{1185964A-1BB9-4FF5-93A0-0FAF9A72F55D}"/>
                  </a:ext>
                </a:extLst>
              </p:cNvPr>
              <p:cNvSpPr>
                <a:spLocks/>
              </p:cNvSpPr>
              <p:nvPr/>
            </p:nvSpPr>
            <p:spPr bwMode="auto">
              <a:xfrm>
                <a:off x="403" y="1608"/>
                <a:ext cx="147" cy="129"/>
              </a:xfrm>
              <a:custGeom>
                <a:avLst/>
                <a:gdLst>
                  <a:gd name="T0" fmla="*/ 146 w 147"/>
                  <a:gd name="T1" fmla="*/ 50 h 129"/>
                  <a:gd name="T2" fmla="*/ 0 w 147"/>
                  <a:gd name="T3" fmla="*/ 128 h 129"/>
                  <a:gd name="T4" fmla="*/ 0 w 147"/>
                  <a:gd name="T5" fmla="*/ 76 h 129"/>
                  <a:gd name="T6" fmla="*/ 146 w 147"/>
                  <a:gd name="T7" fmla="*/ 0 h 129"/>
                  <a:gd name="T8" fmla="*/ 146 w 147"/>
                  <a:gd name="T9" fmla="*/ 50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0"/>
                    </a:moveTo>
                    <a:lnTo>
                      <a:pt x="0" y="128"/>
                    </a:lnTo>
                    <a:lnTo>
                      <a:pt x="0" y="76"/>
                    </a:lnTo>
                    <a:lnTo>
                      <a:pt x="146" y="0"/>
                    </a:lnTo>
                    <a:lnTo>
                      <a:pt x="146" y="50"/>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5" name="Freeform 2590">
                <a:extLst>
                  <a:ext uri="{FF2B5EF4-FFF2-40B4-BE49-F238E27FC236}">
                    <a16:creationId xmlns:a16="http://schemas.microsoft.com/office/drawing/2014/main" id="{640CEE84-88C1-4792-8025-D23ADF6DDD5D}"/>
                  </a:ext>
                </a:extLst>
              </p:cNvPr>
              <p:cNvSpPr>
                <a:spLocks/>
              </p:cNvSpPr>
              <p:nvPr/>
            </p:nvSpPr>
            <p:spPr bwMode="auto">
              <a:xfrm>
                <a:off x="420" y="1721"/>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6" name="Freeform 2591">
                <a:extLst>
                  <a:ext uri="{FF2B5EF4-FFF2-40B4-BE49-F238E27FC236}">
                    <a16:creationId xmlns:a16="http://schemas.microsoft.com/office/drawing/2014/main" id="{448154C2-B38E-43B7-8D4C-FCF9C44D98CD}"/>
                  </a:ext>
                </a:extLst>
              </p:cNvPr>
              <p:cNvSpPr>
                <a:spLocks/>
              </p:cNvSpPr>
              <p:nvPr/>
            </p:nvSpPr>
            <p:spPr bwMode="auto">
              <a:xfrm>
                <a:off x="468" y="1643"/>
                <a:ext cx="147" cy="129"/>
              </a:xfrm>
              <a:custGeom>
                <a:avLst/>
                <a:gdLst>
                  <a:gd name="T0" fmla="*/ 146 w 147"/>
                  <a:gd name="T1" fmla="*/ 51 h 129"/>
                  <a:gd name="T2" fmla="*/ 0 w 147"/>
                  <a:gd name="T3" fmla="*/ 128 h 129"/>
                  <a:gd name="T4" fmla="*/ 0 w 147"/>
                  <a:gd name="T5" fmla="*/ 77 h 129"/>
                  <a:gd name="T6" fmla="*/ 146 w 147"/>
                  <a:gd name="T7" fmla="*/ 0 h 129"/>
                  <a:gd name="T8" fmla="*/ 146 w 147"/>
                  <a:gd name="T9" fmla="*/ 51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1"/>
                    </a:moveTo>
                    <a:lnTo>
                      <a:pt x="0" y="128"/>
                    </a:lnTo>
                    <a:lnTo>
                      <a:pt x="0" y="77"/>
                    </a:lnTo>
                    <a:lnTo>
                      <a:pt x="146" y="0"/>
                    </a:lnTo>
                    <a:lnTo>
                      <a:pt x="146"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7" name="Freeform 2592">
                <a:extLst>
                  <a:ext uri="{FF2B5EF4-FFF2-40B4-BE49-F238E27FC236}">
                    <a16:creationId xmlns:a16="http://schemas.microsoft.com/office/drawing/2014/main" id="{E04BA78C-43BC-49A8-BFE0-0734D67D48AA}"/>
                  </a:ext>
                </a:extLst>
              </p:cNvPr>
              <p:cNvSpPr>
                <a:spLocks/>
              </p:cNvSpPr>
              <p:nvPr/>
            </p:nvSpPr>
            <p:spPr bwMode="auto">
              <a:xfrm>
                <a:off x="487" y="1755"/>
                <a:ext cx="47" cy="51"/>
              </a:xfrm>
              <a:custGeom>
                <a:avLst/>
                <a:gdLst>
                  <a:gd name="T0" fmla="*/ 46 w 47"/>
                  <a:gd name="T1" fmla="*/ 0 h 51"/>
                  <a:gd name="T2" fmla="*/ 46 w 47"/>
                  <a:gd name="T3" fmla="*/ 50 h 51"/>
                  <a:gd name="T4" fmla="*/ 0 w 47"/>
                  <a:gd name="T5" fmla="*/ 25 h 51"/>
                  <a:gd name="T6" fmla="*/ 46 w 47"/>
                  <a:gd name="T7" fmla="*/ 0 h 51"/>
                  <a:gd name="T8" fmla="*/ 0 60000 65536"/>
                  <a:gd name="T9" fmla="*/ 0 60000 65536"/>
                  <a:gd name="T10" fmla="*/ 0 60000 65536"/>
                  <a:gd name="T11" fmla="*/ 0 60000 65536"/>
                  <a:gd name="T12" fmla="*/ 0 w 47"/>
                  <a:gd name="T13" fmla="*/ 0 h 51"/>
                  <a:gd name="T14" fmla="*/ 47 w 47"/>
                  <a:gd name="T15" fmla="*/ 51 h 51"/>
                </a:gdLst>
                <a:ahLst/>
                <a:cxnLst>
                  <a:cxn ang="T8">
                    <a:pos x="T0" y="T1"/>
                  </a:cxn>
                  <a:cxn ang="T9">
                    <a:pos x="T2" y="T3"/>
                  </a:cxn>
                  <a:cxn ang="T10">
                    <a:pos x="T4" y="T5"/>
                  </a:cxn>
                  <a:cxn ang="T11">
                    <a:pos x="T6" y="T7"/>
                  </a:cxn>
                </a:cxnLst>
                <a:rect l="T12" t="T13" r="T14" b="T15"/>
                <a:pathLst>
                  <a:path w="47" h="51">
                    <a:moveTo>
                      <a:pt x="46" y="0"/>
                    </a:moveTo>
                    <a:lnTo>
                      <a:pt x="46" y="50"/>
                    </a:lnTo>
                    <a:lnTo>
                      <a:pt x="0" y="25"/>
                    </a:lnTo>
                    <a:lnTo>
                      <a:pt x="46"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8" name="Freeform 2593">
                <a:extLst>
                  <a:ext uri="{FF2B5EF4-FFF2-40B4-BE49-F238E27FC236}">
                    <a16:creationId xmlns:a16="http://schemas.microsoft.com/office/drawing/2014/main" id="{7921D2B4-649A-4EDB-A8EB-514B88FADF5C}"/>
                  </a:ext>
                </a:extLst>
              </p:cNvPr>
              <p:cNvSpPr>
                <a:spLocks/>
              </p:cNvSpPr>
              <p:nvPr/>
            </p:nvSpPr>
            <p:spPr bwMode="auto">
              <a:xfrm>
                <a:off x="533" y="1677"/>
                <a:ext cx="149" cy="130"/>
              </a:xfrm>
              <a:custGeom>
                <a:avLst/>
                <a:gdLst>
                  <a:gd name="T0" fmla="*/ 148 w 149"/>
                  <a:gd name="T1" fmla="*/ 51 h 130"/>
                  <a:gd name="T2" fmla="*/ 0 w 149"/>
                  <a:gd name="T3" fmla="*/ 129 h 130"/>
                  <a:gd name="T4" fmla="*/ 0 w 149"/>
                  <a:gd name="T5" fmla="*/ 77 h 130"/>
                  <a:gd name="T6" fmla="*/ 148 w 149"/>
                  <a:gd name="T7" fmla="*/ 0 h 130"/>
                  <a:gd name="T8" fmla="*/ 148 w 149"/>
                  <a:gd name="T9" fmla="*/ 51 h 130"/>
                  <a:gd name="T10" fmla="*/ 0 60000 65536"/>
                  <a:gd name="T11" fmla="*/ 0 60000 65536"/>
                  <a:gd name="T12" fmla="*/ 0 60000 65536"/>
                  <a:gd name="T13" fmla="*/ 0 60000 65536"/>
                  <a:gd name="T14" fmla="*/ 0 60000 65536"/>
                  <a:gd name="T15" fmla="*/ 0 w 149"/>
                  <a:gd name="T16" fmla="*/ 0 h 130"/>
                  <a:gd name="T17" fmla="*/ 149 w 149"/>
                  <a:gd name="T18" fmla="*/ 130 h 130"/>
                </a:gdLst>
                <a:ahLst/>
                <a:cxnLst>
                  <a:cxn ang="T10">
                    <a:pos x="T0" y="T1"/>
                  </a:cxn>
                  <a:cxn ang="T11">
                    <a:pos x="T2" y="T3"/>
                  </a:cxn>
                  <a:cxn ang="T12">
                    <a:pos x="T4" y="T5"/>
                  </a:cxn>
                  <a:cxn ang="T13">
                    <a:pos x="T6" y="T7"/>
                  </a:cxn>
                  <a:cxn ang="T14">
                    <a:pos x="T8" y="T9"/>
                  </a:cxn>
                </a:cxnLst>
                <a:rect l="T15" t="T16" r="T17" b="T18"/>
                <a:pathLst>
                  <a:path w="149" h="130">
                    <a:moveTo>
                      <a:pt x="148" y="51"/>
                    </a:moveTo>
                    <a:lnTo>
                      <a:pt x="0" y="129"/>
                    </a:lnTo>
                    <a:lnTo>
                      <a:pt x="0" y="77"/>
                    </a:lnTo>
                    <a:lnTo>
                      <a:pt x="148" y="0"/>
                    </a:lnTo>
                    <a:lnTo>
                      <a:pt x="148"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9" name="Freeform 2594">
                <a:extLst>
                  <a:ext uri="{FF2B5EF4-FFF2-40B4-BE49-F238E27FC236}">
                    <a16:creationId xmlns:a16="http://schemas.microsoft.com/office/drawing/2014/main" id="{198D7011-4E75-40F1-AB48-44757CA95714}"/>
                  </a:ext>
                </a:extLst>
              </p:cNvPr>
              <p:cNvSpPr>
                <a:spLocks/>
              </p:cNvSpPr>
              <p:nvPr/>
            </p:nvSpPr>
            <p:spPr bwMode="auto">
              <a:xfrm>
                <a:off x="473" y="1650"/>
                <a:ext cx="135" cy="115"/>
              </a:xfrm>
              <a:custGeom>
                <a:avLst/>
                <a:gdLst>
                  <a:gd name="T0" fmla="*/ 134 w 135"/>
                  <a:gd name="T1" fmla="*/ 41 h 115"/>
                  <a:gd name="T2" fmla="*/ 134 w 135"/>
                  <a:gd name="T3" fmla="*/ 0 h 115"/>
                  <a:gd name="T4" fmla="*/ 0 w 135"/>
                  <a:gd name="T5" fmla="*/ 70 h 115"/>
                  <a:gd name="T6" fmla="*/ 0 w 135"/>
                  <a:gd name="T7" fmla="*/ 114 h 115"/>
                  <a:gd name="T8" fmla="*/ 134 w 135"/>
                  <a:gd name="T9" fmla="*/ 41 h 115"/>
                  <a:gd name="T10" fmla="*/ 0 60000 65536"/>
                  <a:gd name="T11" fmla="*/ 0 60000 65536"/>
                  <a:gd name="T12" fmla="*/ 0 60000 65536"/>
                  <a:gd name="T13" fmla="*/ 0 60000 65536"/>
                  <a:gd name="T14" fmla="*/ 0 60000 65536"/>
                  <a:gd name="T15" fmla="*/ 0 w 135"/>
                  <a:gd name="T16" fmla="*/ 0 h 115"/>
                  <a:gd name="T17" fmla="*/ 135 w 135"/>
                  <a:gd name="T18" fmla="*/ 115 h 115"/>
                </a:gdLst>
                <a:ahLst/>
                <a:cxnLst>
                  <a:cxn ang="T10">
                    <a:pos x="T0" y="T1"/>
                  </a:cxn>
                  <a:cxn ang="T11">
                    <a:pos x="T2" y="T3"/>
                  </a:cxn>
                  <a:cxn ang="T12">
                    <a:pos x="T4" y="T5"/>
                  </a:cxn>
                  <a:cxn ang="T13">
                    <a:pos x="T6" y="T7"/>
                  </a:cxn>
                  <a:cxn ang="T14">
                    <a:pos x="T8" y="T9"/>
                  </a:cxn>
                </a:cxnLst>
                <a:rect l="T15" t="T16" r="T17" b="T18"/>
                <a:pathLst>
                  <a:path w="135" h="115">
                    <a:moveTo>
                      <a:pt x="134" y="41"/>
                    </a:moveTo>
                    <a:lnTo>
                      <a:pt x="134" y="0"/>
                    </a:lnTo>
                    <a:lnTo>
                      <a:pt x="0" y="70"/>
                    </a:lnTo>
                    <a:lnTo>
                      <a:pt x="0" y="114"/>
                    </a:lnTo>
                    <a:lnTo>
                      <a:pt x="134"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0" name="Line 2595">
                <a:extLst>
                  <a:ext uri="{FF2B5EF4-FFF2-40B4-BE49-F238E27FC236}">
                    <a16:creationId xmlns:a16="http://schemas.microsoft.com/office/drawing/2014/main" id="{5F833DBB-57C6-4E94-815D-F307EBAA402C}"/>
                  </a:ext>
                </a:extLst>
              </p:cNvPr>
              <p:cNvSpPr>
                <a:spLocks noChangeShapeType="1"/>
              </p:cNvSpPr>
              <p:nvPr/>
            </p:nvSpPr>
            <p:spPr bwMode="auto">
              <a:xfrm flipV="1">
                <a:off x="610" y="1879"/>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111" name="Freeform 2596">
                <a:extLst>
                  <a:ext uri="{FF2B5EF4-FFF2-40B4-BE49-F238E27FC236}">
                    <a16:creationId xmlns:a16="http://schemas.microsoft.com/office/drawing/2014/main" id="{217BCF99-2957-4937-988B-773537A952FE}"/>
                  </a:ext>
                </a:extLst>
              </p:cNvPr>
              <p:cNvSpPr>
                <a:spLocks/>
              </p:cNvSpPr>
              <p:nvPr/>
            </p:nvSpPr>
            <p:spPr bwMode="auto">
              <a:xfrm>
                <a:off x="614" y="1886"/>
                <a:ext cx="17" cy="15"/>
              </a:xfrm>
              <a:custGeom>
                <a:avLst/>
                <a:gdLst>
                  <a:gd name="T0" fmla="*/ 10 w 17"/>
                  <a:gd name="T1" fmla="*/ 13 h 15"/>
                  <a:gd name="T2" fmla="*/ 13 w 17"/>
                  <a:gd name="T3" fmla="*/ 12 h 15"/>
                  <a:gd name="T4" fmla="*/ 14 w 17"/>
                  <a:gd name="T5" fmla="*/ 11 h 15"/>
                  <a:gd name="T6" fmla="*/ 16 w 17"/>
                  <a:gd name="T7" fmla="*/ 9 h 15"/>
                  <a:gd name="T8" fmla="*/ 14 w 17"/>
                  <a:gd name="T9" fmla="*/ 6 h 15"/>
                  <a:gd name="T10" fmla="*/ 13 w 17"/>
                  <a:gd name="T11" fmla="*/ 4 h 15"/>
                  <a:gd name="T12" fmla="*/ 11 w 17"/>
                  <a:gd name="T13" fmla="*/ 2 h 15"/>
                  <a:gd name="T14" fmla="*/ 9 w 17"/>
                  <a:gd name="T15" fmla="*/ 1 h 15"/>
                  <a:gd name="T16" fmla="*/ 7 w 17"/>
                  <a:gd name="T17" fmla="*/ 0 h 15"/>
                  <a:gd name="T18" fmla="*/ 6 w 17"/>
                  <a:gd name="T19" fmla="*/ 0 h 15"/>
                  <a:gd name="T20" fmla="*/ 5 w 17"/>
                  <a:gd name="T21" fmla="*/ 1 h 15"/>
                  <a:gd name="T22" fmla="*/ 1 w 17"/>
                  <a:gd name="T23" fmla="*/ 2 h 15"/>
                  <a:gd name="T24" fmla="*/ 1 w 17"/>
                  <a:gd name="T25" fmla="*/ 3 h 15"/>
                  <a:gd name="T26" fmla="*/ 1 w 17"/>
                  <a:gd name="T27" fmla="*/ 4 h 15"/>
                  <a:gd name="T28" fmla="*/ 0 w 17"/>
                  <a:gd name="T29" fmla="*/ 5 h 15"/>
                  <a:gd name="T30" fmla="*/ 1 w 17"/>
                  <a:gd name="T31" fmla="*/ 7 h 15"/>
                  <a:gd name="T32" fmla="*/ 1 w 17"/>
                  <a:gd name="T33" fmla="*/ 10 h 15"/>
                  <a:gd name="T34" fmla="*/ 4 w 17"/>
                  <a:gd name="T35" fmla="*/ 12 h 15"/>
                  <a:gd name="T36" fmla="*/ 5 w 17"/>
                  <a:gd name="T37" fmla="*/ 13 h 15"/>
                  <a:gd name="T38" fmla="*/ 8 w 17"/>
                  <a:gd name="T39" fmla="*/ 14 h 15"/>
                  <a:gd name="T40" fmla="*/ 9 w 17"/>
                  <a:gd name="T41" fmla="*/ 14 h 15"/>
                  <a:gd name="T42" fmla="*/ 10 w 17"/>
                  <a:gd name="T43" fmla="*/ 13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10" y="13"/>
                    </a:moveTo>
                    <a:lnTo>
                      <a:pt x="13" y="12"/>
                    </a:lnTo>
                    <a:lnTo>
                      <a:pt x="14" y="11"/>
                    </a:lnTo>
                    <a:lnTo>
                      <a:pt x="16" y="9"/>
                    </a:lnTo>
                    <a:lnTo>
                      <a:pt x="14" y="6"/>
                    </a:lnTo>
                    <a:lnTo>
                      <a:pt x="13" y="4"/>
                    </a:lnTo>
                    <a:lnTo>
                      <a:pt x="11" y="2"/>
                    </a:lnTo>
                    <a:lnTo>
                      <a:pt x="9" y="1"/>
                    </a:lnTo>
                    <a:lnTo>
                      <a:pt x="7" y="0"/>
                    </a:lnTo>
                    <a:lnTo>
                      <a:pt x="6" y="0"/>
                    </a:lnTo>
                    <a:lnTo>
                      <a:pt x="5" y="1"/>
                    </a:lnTo>
                    <a:lnTo>
                      <a:pt x="1" y="2"/>
                    </a:lnTo>
                    <a:lnTo>
                      <a:pt x="1" y="3"/>
                    </a:lnTo>
                    <a:lnTo>
                      <a:pt x="1" y="4"/>
                    </a:lnTo>
                    <a:lnTo>
                      <a:pt x="0" y="5"/>
                    </a:lnTo>
                    <a:lnTo>
                      <a:pt x="1" y="7"/>
                    </a:lnTo>
                    <a:lnTo>
                      <a:pt x="1" y="10"/>
                    </a:lnTo>
                    <a:lnTo>
                      <a:pt x="4" y="12"/>
                    </a:lnTo>
                    <a:lnTo>
                      <a:pt x="5"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2" name="Freeform 2597">
                <a:extLst>
                  <a:ext uri="{FF2B5EF4-FFF2-40B4-BE49-F238E27FC236}">
                    <a16:creationId xmlns:a16="http://schemas.microsoft.com/office/drawing/2014/main" id="{09C5AF77-2377-43A9-B703-0E453ABC8E63}"/>
                  </a:ext>
                </a:extLst>
              </p:cNvPr>
              <p:cNvSpPr>
                <a:spLocks/>
              </p:cNvSpPr>
              <p:nvPr/>
            </p:nvSpPr>
            <p:spPr bwMode="auto">
              <a:xfrm>
                <a:off x="614" y="1888"/>
                <a:ext cx="17" cy="15"/>
              </a:xfrm>
              <a:custGeom>
                <a:avLst/>
                <a:gdLst>
                  <a:gd name="T0" fmla="*/ 1 w 17"/>
                  <a:gd name="T1" fmla="*/ 9 h 15"/>
                  <a:gd name="T2" fmla="*/ 1 w 17"/>
                  <a:gd name="T3" fmla="*/ 5 h 15"/>
                  <a:gd name="T4" fmla="*/ 0 w 17"/>
                  <a:gd name="T5" fmla="*/ 4 h 15"/>
                  <a:gd name="T6" fmla="*/ 1 w 17"/>
                  <a:gd name="T7" fmla="*/ 2 h 15"/>
                  <a:gd name="T8" fmla="*/ 1 w 17"/>
                  <a:gd name="T9" fmla="*/ 1 h 15"/>
                  <a:gd name="T10" fmla="*/ 1 w 17"/>
                  <a:gd name="T11" fmla="*/ 0 h 15"/>
                  <a:gd name="T12" fmla="*/ 5 w 17"/>
                  <a:gd name="T13" fmla="*/ 0 h 15"/>
                  <a:gd name="T14" fmla="*/ 7 w 17"/>
                  <a:gd name="T15" fmla="*/ 1 h 15"/>
                  <a:gd name="T16" fmla="*/ 11 w 17"/>
                  <a:gd name="T17" fmla="*/ 3 h 15"/>
                  <a:gd name="T18" fmla="*/ 14 w 17"/>
                  <a:gd name="T19" fmla="*/ 4 h 15"/>
                  <a:gd name="T20" fmla="*/ 14 w 17"/>
                  <a:gd name="T21" fmla="*/ 8 h 15"/>
                  <a:gd name="T22" fmla="*/ 16 w 17"/>
                  <a:gd name="T23" fmla="*/ 10 h 15"/>
                  <a:gd name="T24" fmla="*/ 14 w 17"/>
                  <a:gd name="T25" fmla="*/ 12 h 15"/>
                  <a:gd name="T26" fmla="*/ 11 w 17"/>
                  <a:gd name="T27" fmla="*/ 14 h 15"/>
                  <a:gd name="T28" fmla="*/ 7 w 17"/>
                  <a:gd name="T29" fmla="*/ 12 h 15"/>
                  <a:gd name="T30" fmla="*/ 5 w 17"/>
                  <a:gd name="T31" fmla="*/ 11 h 15"/>
                  <a:gd name="T32" fmla="*/ 1 w 17"/>
                  <a:gd name="T33" fmla="*/ 9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 y="9"/>
                    </a:moveTo>
                    <a:lnTo>
                      <a:pt x="1" y="5"/>
                    </a:lnTo>
                    <a:lnTo>
                      <a:pt x="0" y="4"/>
                    </a:lnTo>
                    <a:lnTo>
                      <a:pt x="1" y="2"/>
                    </a:lnTo>
                    <a:lnTo>
                      <a:pt x="1" y="1"/>
                    </a:lnTo>
                    <a:lnTo>
                      <a:pt x="1" y="0"/>
                    </a:lnTo>
                    <a:lnTo>
                      <a:pt x="5" y="0"/>
                    </a:lnTo>
                    <a:lnTo>
                      <a:pt x="7" y="1"/>
                    </a:lnTo>
                    <a:lnTo>
                      <a:pt x="11" y="3"/>
                    </a:lnTo>
                    <a:lnTo>
                      <a:pt x="14" y="4"/>
                    </a:lnTo>
                    <a:lnTo>
                      <a:pt x="14" y="8"/>
                    </a:lnTo>
                    <a:lnTo>
                      <a:pt x="16" y="10"/>
                    </a:lnTo>
                    <a:lnTo>
                      <a:pt x="14" y="12"/>
                    </a:lnTo>
                    <a:lnTo>
                      <a:pt x="11" y="14"/>
                    </a:lnTo>
                    <a:lnTo>
                      <a:pt x="7" y="12"/>
                    </a:lnTo>
                    <a:lnTo>
                      <a:pt x="5" y="11"/>
                    </a:lnTo>
                    <a:lnTo>
                      <a:pt x="1"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3" name="Freeform 2598">
                <a:extLst>
                  <a:ext uri="{FF2B5EF4-FFF2-40B4-BE49-F238E27FC236}">
                    <a16:creationId xmlns:a16="http://schemas.microsoft.com/office/drawing/2014/main" id="{2E5B6704-3B36-4FDB-90C7-7B592BDC9818}"/>
                  </a:ext>
                </a:extLst>
              </p:cNvPr>
              <p:cNvSpPr>
                <a:spLocks/>
              </p:cNvSpPr>
              <p:nvPr/>
            </p:nvSpPr>
            <p:spPr bwMode="auto">
              <a:xfrm>
                <a:off x="615" y="1887"/>
                <a:ext cx="17" cy="15"/>
              </a:xfrm>
              <a:custGeom>
                <a:avLst/>
                <a:gdLst>
                  <a:gd name="T0" fmla="*/ 3 w 17"/>
                  <a:gd name="T1" fmla="*/ 8 h 15"/>
                  <a:gd name="T2" fmla="*/ 0 w 17"/>
                  <a:gd name="T3" fmla="*/ 5 h 15"/>
                  <a:gd name="T4" fmla="*/ 0 w 17"/>
                  <a:gd name="T5" fmla="*/ 2 h 15"/>
                  <a:gd name="T6" fmla="*/ 0 w 17"/>
                  <a:gd name="T7" fmla="*/ 0 h 15"/>
                  <a:gd name="T8" fmla="*/ 3 w 17"/>
                  <a:gd name="T9" fmla="*/ 0 h 15"/>
                  <a:gd name="T10" fmla="*/ 6 w 17"/>
                  <a:gd name="T11" fmla="*/ 0 h 15"/>
                  <a:gd name="T12" fmla="*/ 12 w 17"/>
                  <a:gd name="T13" fmla="*/ 4 h 15"/>
                  <a:gd name="T14" fmla="*/ 16 w 17"/>
                  <a:gd name="T15" fmla="*/ 8 h 15"/>
                  <a:gd name="T16" fmla="*/ 16 w 17"/>
                  <a:gd name="T17" fmla="*/ 11 h 15"/>
                  <a:gd name="T18" fmla="*/ 12 w 17"/>
                  <a:gd name="T19" fmla="*/ 11 h 15"/>
                  <a:gd name="T20" fmla="*/ 9 w 17"/>
                  <a:gd name="T21" fmla="*/ 14 h 15"/>
                  <a:gd name="T22" fmla="*/ 6 w 17"/>
                  <a:gd name="T23" fmla="*/ 11 h 15"/>
                  <a:gd name="T24" fmla="*/ 3 w 17"/>
                  <a:gd name="T25" fmla="*/ 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8"/>
                    </a:moveTo>
                    <a:lnTo>
                      <a:pt x="0" y="5"/>
                    </a:lnTo>
                    <a:lnTo>
                      <a:pt x="0" y="2"/>
                    </a:lnTo>
                    <a:lnTo>
                      <a:pt x="0" y="0"/>
                    </a:lnTo>
                    <a:lnTo>
                      <a:pt x="3" y="0"/>
                    </a:lnTo>
                    <a:lnTo>
                      <a:pt x="6" y="0"/>
                    </a:lnTo>
                    <a:lnTo>
                      <a:pt x="12" y="4"/>
                    </a:lnTo>
                    <a:lnTo>
                      <a:pt x="16" y="8"/>
                    </a:lnTo>
                    <a:lnTo>
                      <a:pt x="16" y="11"/>
                    </a:lnTo>
                    <a:lnTo>
                      <a:pt x="12" y="11"/>
                    </a:lnTo>
                    <a:lnTo>
                      <a:pt x="9" y="14"/>
                    </a:lnTo>
                    <a:lnTo>
                      <a:pt x="6" y="11"/>
                    </a:lnTo>
                    <a:lnTo>
                      <a:pt x="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4" name="Freeform 2599">
                <a:extLst>
                  <a:ext uri="{FF2B5EF4-FFF2-40B4-BE49-F238E27FC236}">
                    <a16:creationId xmlns:a16="http://schemas.microsoft.com/office/drawing/2014/main" id="{AC037028-9510-480D-8107-0474A8878F7C}"/>
                  </a:ext>
                </a:extLst>
              </p:cNvPr>
              <p:cNvSpPr>
                <a:spLocks/>
              </p:cNvSpPr>
              <p:nvPr/>
            </p:nvSpPr>
            <p:spPr bwMode="auto">
              <a:xfrm>
                <a:off x="622" y="1889"/>
                <a:ext cx="17" cy="15"/>
              </a:xfrm>
              <a:custGeom>
                <a:avLst/>
                <a:gdLst>
                  <a:gd name="T0" fmla="*/ 10 w 17"/>
                  <a:gd name="T1" fmla="*/ 13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2 h 15"/>
                  <a:gd name="T28" fmla="*/ 0 w 17"/>
                  <a:gd name="T29" fmla="*/ 3 h 15"/>
                  <a:gd name="T30" fmla="*/ 0 w 17"/>
                  <a:gd name="T31" fmla="*/ 4 h 15"/>
                  <a:gd name="T32" fmla="*/ 0 w 17"/>
                  <a:gd name="T33" fmla="*/ 6 h 15"/>
                  <a:gd name="T34" fmla="*/ 2 w 17"/>
                  <a:gd name="T35" fmla="*/ 10 h 15"/>
                  <a:gd name="T36" fmla="*/ 3 w 17"/>
                  <a:gd name="T37" fmla="*/ 11 h 15"/>
                  <a:gd name="T38" fmla="*/ 6 w 17"/>
                  <a:gd name="T39" fmla="*/ 13 h 15"/>
                  <a:gd name="T40" fmla="*/ 8 w 17"/>
                  <a:gd name="T41" fmla="*/ 14 h 15"/>
                  <a:gd name="T42" fmla="*/ 9 w 17"/>
                  <a:gd name="T43" fmla="*/ 14 h 15"/>
                  <a:gd name="T44" fmla="*/ 10 w 17"/>
                  <a:gd name="T45" fmla="*/ 13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10" y="13"/>
                    </a:moveTo>
                    <a:lnTo>
                      <a:pt x="13" y="11"/>
                    </a:lnTo>
                    <a:lnTo>
                      <a:pt x="14" y="11"/>
                    </a:lnTo>
                    <a:lnTo>
                      <a:pt x="16" y="11"/>
                    </a:lnTo>
                    <a:lnTo>
                      <a:pt x="16" y="8"/>
                    </a:lnTo>
                    <a:lnTo>
                      <a:pt x="16" y="6"/>
                    </a:lnTo>
                    <a:lnTo>
                      <a:pt x="13" y="4"/>
                    </a:lnTo>
                    <a:lnTo>
                      <a:pt x="12" y="2"/>
                    </a:lnTo>
                    <a:lnTo>
                      <a:pt x="10" y="0"/>
                    </a:lnTo>
                    <a:lnTo>
                      <a:pt x="8" y="0"/>
                    </a:lnTo>
                    <a:lnTo>
                      <a:pt x="6" y="0"/>
                    </a:lnTo>
                    <a:lnTo>
                      <a:pt x="5" y="0"/>
                    </a:lnTo>
                    <a:lnTo>
                      <a:pt x="2" y="2"/>
                    </a:lnTo>
                    <a:lnTo>
                      <a:pt x="1" y="2"/>
                    </a:lnTo>
                    <a:lnTo>
                      <a:pt x="0" y="3"/>
                    </a:lnTo>
                    <a:lnTo>
                      <a:pt x="0" y="4"/>
                    </a:lnTo>
                    <a:lnTo>
                      <a:pt x="0" y="6"/>
                    </a:lnTo>
                    <a:lnTo>
                      <a:pt x="2" y="10"/>
                    </a:lnTo>
                    <a:lnTo>
                      <a:pt x="3" y="11"/>
                    </a:lnTo>
                    <a:lnTo>
                      <a:pt x="6"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5" name="Freeform 2600">
                <a:extLst>
                  <a:ext uri="{FF2B5EF4-FFF2-40B4-BE49-F238E27FC236}">
                    <a16:creationId xmlns:a16="http://schemas.microsoft.com/office/drawing/2014/main" id="{7DCCD6B4-6F33-45C8-8CFC-25816BECE10D}"/>
                  </a:ext>
                </a:extLst>
              </p:cNvPr>
              <p:cNvSpPr>
                <a:spLocks/>
              </p:cNvSpPr>
              <p:nvPr/>
            </p:nvSpPr>
            <p:spPr bwMode="auto">
              <a:xfrm>
                <a:off x="622" y="1889"/>
                <a:ext cx="17" cy="15"/>
              </a:xfrm>
              <a:custGeom>
                <a:avLst/>
                <a:gdLst>
                  <a:gd name="T0" fmla="*/ 2 w 17"/>
                  <a:gd name="T1" fmla="*/ 9 h 15"/>
                  <a:gd name="T2" fmla="*/ 0 w 17"/>
                  <a:gd name="T3" fmla="*/ 4 h 15"/>
                  <a:gd name="T4" fmla="*/ 0 w 17"/>
                  <a:gd name="T5" fmla="*/ 3 h 15"/>
                  <a:gd name="T6" fmla="*/ 0 w 17"/>
                  <a:gd name="T7" fmla="*/ 1 h 15"/>
                  <a:gd name="T8" fmla="*/ 1 w 17"/>
                  <a:gd name="T9" fmla="*/ 0 h 15"/>
                  <a:gd name="T10" fmla="*/ 2 w 17"/>
                  <a:gd name="T11" fmla="*/ 0 h 15"/>
                  <a:gd name="T12" fmla="*/ 4 w 17"/>
                  <a:gd name="T13" fmla="*/ 0 h 15"/>
                  <a:gd name="T14" fmla="*/ 7 w 17"/>
                  <a:gd name="T15" fmla="*/ 0 h 15"/>
                  <a:gd name="T16" fmla="*/ 10 w 17"/>
                  <a:gd name="T17" fmla="*/ 1 h 15"/>
                  <a:gd name="T18" fmla="*/ 13 w 17"/>
                  <a:gd name="T19" fmla="*/ 4 h 15"/>
                  <a:gd name="T20" fmla="*/ 16 w 17"/>
                  <a:gd name="T21" fmla="*/ 7 h 15"/>
                  <a:gd name="T22" fmla="*/ 16 w 17"/>
                  <a:gd name="T23" fmla="*/ 10 h 15"/>
                  <a:gd name="T24" fmla="*/ 16 w 17"/>
                  <a:gd name="T25" fmla="*/ 11 h 15"/>
                  <a:gd name="T26" fmla="*/ 14 w 17"/>
                  <a:gd name="T27" fmla="*/ 11 h 15"/>
                  <a:gd name="T28" fmla="*/ 13 w 17"/>
                  <a:gd name="T29" fmla="*/ 12 h 15"/>
                  <a:gd name="T30" fmla="*/ 10 w 17"/>
                  <a:gd name="T31" fmla="*/ 14 h 15"/>
                  <a:gd name="T32" fmla="*/ 8 w 17"/>
                  <a:gd name="T33" fmla="*/ 12 h 15"/>
                  <a:gd name="T34" fmla="*/ 4 w 17"/>
                  <a:gd name="T35" fmla="*/ 11 h 15"/>
                  <a:gd name="T36" fmla="*/ 2 w 17"/>
                  <a:gd name="T37" fmla="*/ 9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2" y="9"/>
                    </a:moveTo>
                    <a:lnTo>
                      <a:pt x="0" y="4"/>
                    </a:lnTo>
                    <a:lnTo>
                      <a:pt x="0" y="3"/>
                    </a:lnTo>
                    <a:lnTo>
                      <a:pt x="0" y="1"/>
                    </a:lnTo>
                    <a:lnTo>
                      <a:pt x="1" y="0"/>
                    </a:lnTo>
                    <a:lnTo>
                      <a:pt x="2" y="0"/>
                    </a:lnTo>
                    <a:lnTo>
                      <a:pt x="4" y="0"/>
                    </a:lnTo>
                    <a:lnTo>
                      <a:pt x="7" y="0"/>
                    </a:lnTo>
                    <a:lnTo>
                      <a:pt x="10" y="1"/>
                    </a:lnTo>
                    <a:lnTo>
                      <a:pt x="13" y="4"/>
                    </a:lnTo>
                    <a:lnTo>
                      <a:pt x="16" y="7"/>
                    </a:lnTo>
                    <a:lnTo>
                      <a:pt x="16" y="10"/>
                    </a:lnTo>
                    <a:lnTo>
                      <a:pt x="16" y="11"/>
                    </a:lnTo>
                    <a:lnTo>
                      <a:pt x="14" y="11"/>
                    </a:lnTo>
                    <a:lnTo>
                      <a:pt x="13" y="12"/>
                    </a:lnTo>
                    <a:lnTo>
                      <a:pt x="10" y="14"/>
                    </a:lnTo>
                    <a:lnTo>
                      <a:pt x="8" y="12"/>
                    </a:lnTo>
                    <a:lnTo>
                      <a:pt x="4" y="11"/>
                    </a:lnTo>
                    <a:lnTo>
                      <a:pt x="2"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6" name="Freeform 2601">
                <a:extLst>
                  <a:ext uri="{FF2B5EF4-FFF2-40B4-BE49-F238E27FC236}">
                    <a16:creationId xmlns:a16="http://schemas.microsoft.com/office/drawing/2014/main" id="{16FFB894-CBBA-4A4A-B200-1674AA0F90CA}"/>
                  </a:ext>
                </a:extLst>
              </p:cNvPr>
              <p:cNvSpPr>
                <a:spLocks/>
              </p:cNvSpPr>
              <p:nvPr/>
            </p:nvSpPr>
            <p:spPr bwMode="auto">
              <a:xfrm>
                <a:off x="623" y="1893"/>
                <a:ext cx="17" cy="16"/>
              </a:xfrm>
              <a:custGeom>
                <a:avLst/>
                <a:gdLst>
                  <a:gd name="T0" fmla="*/ 2 w 17"/>
                  <a:gd name="T1" fmla="*/ 10 h 16"/>
                  <a:gd name="T2" fmla="*/ 0 w 17"/>
                  <a:gd name="T3" fmla="*/ 6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4 h 16"/>
                  <a:gd name="T16" fmla="*/ 16 w 17"/>
                  <a:gd name="T17" fmla="*/ 8 h 16"/>
                  <a:gd name="T18" fmla="*/ 16 w 17"/>
                  <a:gd name="T19" fmla="*/ 10 h 16"/>
                  <a:gd name="T20" fmla="*/ 16 w 17"/>
                  <a:gd name="T21" fmla="*/ 12 h 16"/>
                  <a:gd name="T22" fmla="*/ 13 w 17"/>
                  <a:gd name="T23" fmla="*/ 15 h 16"/>
                  <a:gd name="T24" fmla="*/ 8 w 17"/>
                  <a:gd name="T25" fmla="*/ 15 h 16"/>
                  <a:gd name="T26" fmla="*/ 2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2" y="10"/>
                    </a:moveTo>
                    <a:lnTo>
                      <a:pt x="0" y="6"/>
                    </a:lnTo>
                    <a:lnTo>
                      <a:pt x="0" y="4"/>
                    </a:lnTo>
                    <a:lnTo>
                      <a:pt x="0" y="2"/>
                    </a:lnTo>
                    <a:lnTo>
                      <a:pt x="2" y="0"/>
                    </a:lnTo>
                    <a:lnTo>
                      <a:pt x="5" y="0"/>
                    </a:lnTo>
                    <a:lnTo>
                      <a:pt x="8" y="0"/>
                    </a:lnTo>
                    <a:lnTo>
                      <a:pt x="13" y="4"/>
                    </a:lnTo>
                    <a:lnTo>
                      <a:pt x="16" y="8"/>
                    </a:lnTo>
                    <a:lnTo>
                      <a:pt x="16" y="10"/>
                    </a:lnTo>
                    <a:lnTo>
                      <a:pt x="16" y="12"/>
                    </a:lnTo>
                    <a:lnTo>
                      <a:pt x="13"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7" name="Freeform 2602">
                <a:extLst>
                  <a:ext uri="{FF2B5EF4-FFF2-40B4-BE49-F238E27FC236}">
                    <a16:creationId xmlns:a16="http://schemas.microsoft.com/office/drawing/2014/main" id="{2C5D37B1-A6C3-41CC-A129-3D8B57A822DA}"/>
                  </a:ext>
                </a:extLst>
              </p:cNvPr>
              <p:cNvSpPr>
                <a:spLocks/>
              </p:cNvSpPr>
              <p:nvPr/>
            </p:nvSpPr>
            <p:spPr bwMode="auto">
              <a:xfrm>
                <a:off x="609" y="1888"/>
                <a:ext cx="17" cy="15"/>
              </a:xfrm>
              <a:custGeom>
                <a:avLst/>
                <a:gdLst>
                  <a:gd name="T0" fmla="*/ 10 w 17"/>
                  <a:gd name="T1" fmla="*/ 13 h 15"/>
                  <a:gd name="T2" fmla="*/ 13 w 17"/>
                  <a:gd name="T3" fmla="*/ 11 h 15"/>
                  <a:gd name="T4" fmla="*/ 14 w 17"/>
                  <a:gd name="T5" fmla="*/ 11 h 15"/>
                  <a:gd name="T6" fmla="*/ 14 w 17"/>
                  <a:gd name="T7" fmla="*/ 10 h 15"/>
                  <a:gd name="T8" fmla="*/ 16 w 17"/>
                  <a:gd name="T9" fmla="*/ 9 h 15"/>
                  <a:gd name="T10" fmla="*/ 14 w 17"/>
                  <a:gd name="T11" fmla="*/ 5 h 15"/>
                  <a:gd name="T12" fmla="*/ 13 w 17"/>
                  <a:gd name="T13" fmla="*/ 4 h 15"/>
                  <a:gd name="T14" fmla="*/ 11 w 17"/>
                  <a:gd name="T15" fmla="*/ 2 h 15"/>
                  <a:gd name="T16" fmla="*/ 9 w 17"/>
                  <a:gd name="T17" fmla="*/ 0 h 15"/>
                  <a:gd name="T18" fmla="*/ 7 w 17"/>
                  <a:gd name="T19" fmla="*/ 0 h 15"/>
                  <a:gd name="T20" fmla="*/ 6 w 17"/>
                  <a:gd name="T21" fmla="*/ 0 h 15"/>
                  <a:gd name="T22" fmla="*/ 2 w 17"/>
                  <a:gd name="T23" fmla="*/ 2 h 15"/>
                  <a:gd name="T24" fmla="*/ 1 w 17"/>
                  <a:gd name="T25" fmla="*/ 3 h 15"/>
                  <a:gd name="T26" fmla="*/ 0 w 17"/>
                  <a:gd name="T27" fmla="*/ 4 h 15"/>
                  <a:gd name="T28" fmla="*/ 1 w 17"/>
                  <a:gd name="T29" fmla="*/ 7 h 15"/>
                  <a:gd name="T30" fmla="*/ 2 w 17"/>
                  <a:gd name="T31" fmla="*/ 10 h 15"/>
                  <a:gd name="T32" fmla="*/ 4 w 17"/>
                  <a:gd name="T33" fmla="*/ 11 h 15"/>
                  <a:gd name="T34" fmla="*/ 6 w 17"/>
                  <a:gd name="T35" fmla="*/ 13 h 15"/>
                  <a:gd name="T36" fmla="*/ 7 w 17"/>
                  <a:gd name="T37" fmla="*/ 14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3" y="11"/>
                    </a:lnTo>
                    <a:lnTo>
                      <a:pt x="14" y="11"/>
                    </a:lnTo>
                    <a:lnTo>
                      <a:pt x="14" y="10"/>
                    </a:lnTo>
                    <a:lnTo>
                      <a:pt x="16" y="9"/>
                    </a:lnTo>
                    <a:lnTo>
                      <a:pt x="14" y="5"/>
                    </a:lnTo>
                    <a:lnTo>
                      <a:pt x="13" y="4"/>
                    </a:lnTo>
                    <a:lnTo>
                      <a:pt x="11" y="2"/>
                    </a:lnTo>
                    <a:lnTo>
                      <a:pt x="9" y="0"/>
                    </a:lnTo>
                    <a:lnTo>
                      <a:pt x="7" y="0"/>
                    </a:lnTo>
                    <a:lnTo>
                      <a:pt x="6" y="0"/>
                    </a:lnTo>
                    <a:lnTo>
                      <a:pt x="2" y="2"/>
                    </a:lnTo>
                    <a:lnTo>
                      <a:pt x="1" y="3"/>
                    </a:lnTo>
                    <a:lnTo>
                      <a:pt x="0" y="4"/>
                    </a:lnTo>
                    <a:lnTo>
                      <a:pt x="1" y="7"/>
                    </a:lnTo>
                    <a:lnTo>
                      <a:pt x="2" y="10"/>
                    </a:lnTo>
                    <a:lnTo>
                      <a:pt x="4" y="11"/>
                    </a:lnTo>
                    <a:lnTo>
                      <a:pt x="6" y="13"/>
                    </a:lnTo>
                    <a:lnTo>
                      <a:pt x="7"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8" name="Freeform 2603">
                <a:extLst>
                  <a:ext uri="{FF2B5EF4-FFF2-40B4-BE49-F238E27FC236}">
                    <a16:creationId xmlns:a16="http://schemas.microsoft.com/office/drawing/2014/main" id="{94CBC6FD-C502-4DAA-ACC5-873C8B639671}"/>
                  </a:ext>
                </a:extLst>
              </p:cNvPr>
              <p:cNvSpPr>
                <a:spLocks/>
              </p:cNvSpPr>
              <p:nvPr/>
            </p:nvSpPr>
            <p:spPr bwMode="auto">
              <a:xfrm>
                <a:off x="618" y="1889"/>
                <a:ext cx="17" cy="15"/>
              </a:xfrm>
              <a:custGeom>
                <a:avLst/>
                <a:gdLst>
                  <a:gd name="T0" fmla="*/ 10 w 17"/>
                  <a:gd name="T1" fmla="*/ 13 h 15"/>
                  <a:gd name="T2" fmla="*/ 14 w 17"/>
                  <a:gd name="T3" fmla="*/ 12 h 15"/>
                  <a:gd name="T4" fmla="*/ 14 w 17"/>
                  <a:gd name="T5" fmla="*/ 11 h 15"/>
                  <a:gd name="T6" fmla="*/ 16 w 17"/>
                  <a:gd name="T7" fmla="*/ 11 h 15"/>
                  <a:gd name="T8" fmla="*/ 16 w 17"/>
                  <a:gd name="T9" fmla="*/ 9 h 15"/>
                  <a:gd name="T10" fmla="*/ 16 w 17"/>
                  <a:gd name="T11" fmla="*/ 6 h 15"/>
                  <a:gd name="T12" fmla="*/ 14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2 h 15"/>
                  <a:gd name="T36" fmla="*/ 5 w 17"/>
                  <a:gd name="T37" fmla="*/ 13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4" y="12"/>
                    </a:lnTo>
                    <a:lnTo>
                      <a:pt x="14" y="11"/>
                    </a:lnTo>
                    <a:lnTo>
                      <a:pt x="16" y="11"/>
                    </a:lnTo>
                    <a:lnTo>
                      <a:pt x="16" y="9"/>
                    </a:lnTo>
                    <a:lnTo>
                      <a:pt x="16" y="6"/>
                    </a:lnTo>
                    <a:lnTo>
                      <a:pt x="14" y="4"/>
                    </a:lnTo>
                    <a:lnTo>
                      <a:pt x="12" y="2"/>
                    </a:lnTo>
                    <a:lnTo>
                      <a:pt x="10" y="0"/>
                    </a:lnTo>
                    <a:lnTo>
                      <a:pt x="8" y="0"/>
                    </a:lnTo>
                    <a:lnTo>
                      <a:pt x="6" y="0"/>
                    </a:lnTo>
                    <a:lnTo>
                      <a:pt x="5" y="0"/>
                    </a:lnTo>
                    <a:lnTo>
                      <a:pt x="2" y="2"/>
                    </a:lnTo>
                    <a:lnTo>
                      <a:pt x="1" y="3"/>
                    </a:lnTo>
                    <a:lnTo>
                      <a:pt x="0" y="4"/>
                    </a:lnTo>
                    <a:lnTo>
                      <a:pt x="0" y="7"/>
                    </a:lnTo>
                    <a:lnTo>
                      <a:pt x="2" y="10"/>
                    </a:lnTo>
                    <a:lnTo>
                      <a:pt x="3" y="12"/>
                    </a:lnTo>
                    <a:lnTo>
                      <a:pt x="5" y="13"/>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9" name="Freeform 2604">
                <a:extLst>
                  <a:ext uri="{FF2B5EF4-FFF2-40B4-BE49-F238E27FC236}">
                    <a16:creationId xmlns:a16="http://schemas.microsoft.com/office/drawing/2014/main" id="{DE839143-01B3-4D16-8D70-21E9A53B8A7D}"/>
                  </a:ext>
                </a:extLst>
              </p:cNvPr>
              <p:cNvSpPr>
                <a:spLocks/>
              </p:cNvSpPr>
              <p:nvPr/>
            </p:nvSpPr>
            <p:spPr bwMode="auto">
              <a:xfrm>
                <a:off x="620" y="1861"/>
                <a:ext cx="19" cy="30"/>
              </a:xfrm>
              <a:custGeom>
                <a:avLst/>
                <a:gdLst>
                  <a:gd name="T0" fmla="*/ 0 w 19"/>
                  <a:gd name="T1" fmla="*/ 9 h 30"/>
                  <a:gd name="T2" fmla="*/ 18 w 19"/>
                  <a:gd name="T3" fmla="*/ 0 h 30"/>
                  <a:gd name="T4" fmla="*/ 18 w 19"/>
                  <a:gd name="T5" fmla="*/ 19 h 30"/>
                  <a:gd name="T6" fmla="*/ 0 w 19"/>
                  <a:gd name="T7" fmla="*/ 29 h 30"/>
                  <a:gd name="T8" fmla="*/ 0 w 19"/>
                  <a:gd name="T9" fmla="*/ 9 h 30"/>
                  <a:gd name="T10" fmla="*/ 0 60000 65536"/>
                  <a:gd name="T11" fmla="*/ 0 60000 65536"/>
                  <a:gd name="T12" fmla="*/ 0 60000 65536"/>
                  <a:gd name="T13" fmla="*/ 0 60000 65536"/>
                  <a:gd name="T14" fmla="*/ 0 60000 65536"/>
                  <a:gd name="T15" fmla="*/ 0 w 19"/>
                  <a:gd name="T16" fmla="*/ 0 h 30"/>
                  <a:gd name="T17" fmla="*/ 19 w 19"/>
                  <a:gd name="T18" fmla="*/ 30 h 30"/>
                </a:gdLst>
                <a:ahLst/>
                <a:cxnLst>
                  <a:cxn ang="T10">
                    <a:pos x="T0" y="T1"/>
                  </a:cxn>
                  <a:cxn ang="T11">
                    <a:pos x="T2" y="T3"/>
                  </a:cxn>
                  <a:cxn ang="T12">
                    <a:pos x="T4" y="T5"/>
                  </a:cxn>
                  <a:cxn ang="T13">
                    <a:pos x="T6" y="T7"/>
                  </a:cxn>
                  <a:cxn ang="T14">
                    <a:pos x="T8" y="T9"/>
                  </a:cxn>
                </a:cxnLst>
                <a:rect l="T15" t="T16" r="T17" b="T18"/>
                <a:pathLst>
                  <a:path w="19" h="30">
                    <a:moveTo>
                      <a:pt x="0" y="9"/>
                    </a:moveTo>
                    <a:lnTo>
                      <a:pt x="18" y="0"/>
                    </a:lnTo>
                    <a:lnTo>
                      <a:pt x="18" y="19"/>
                    </a:lnTo>
                    <a:lnTo>
                      <a:pt x="0" y="29"/>
                    </a:lnTo>
                    <a:lnTo>
                      <a:pt x="0" y="9"/>
                    </a:lnTo>
                  </a:path>
                </a:pathLst>
              </a:custGeom>
              <a:solidFill>
                <a:srgbClr val="7F7F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0" name="Freeform 2605">
                <a:extLst>
                  <a:ext uri="{FF2B5EF4-FFF2-40B4-BE49-F238E27FC236}">
                    <a16:creationId xmlns:a16="http://schemas.microsoft.com/office/drawing/2014/main" id="{8A39194A-54EF-45ED-B264-C07F17AFA382}"/>
                  </a:ext>
                </a:extLst>
              </p:cNvPr>
              <p:cNvSpPr>
                <a:spLocks/>
              </p:cNvSpPr>
              <p:nvPr/>
            </p:nvSpPr>
            <p:spPr bwMode="auto">
              <a:xfrm>
                <a:off x="548" y="1823"/>
                <a:ext cx="90" cy="48"/>
              </a:xfrm>
              <a:custGeom>
                <a:avLst/>
                <a:gdLst>
                  <a:gd name="T0" fmla="*/ 0 w 90"/>
                  <a:gd name="T1" fmla="*/ 9 h 48"/>
                  <a:gd name="T2" fmla="*/ 18 w 90"/>
                  <a:gd name="T3" fmla="*/ 0 h 48"/>
                  <a:gd name="T4" fmla="*/ 89 w 90"/>
                  <a:gd name="T5" fmla="*/ 37 h 48"/>
                  <a:gd name="T6" fmla="*/ 70 w 90"/>
                  <a:gd name="T7" fmla="*/ 47 h 48"/>
                  <a:gd name="T8" fmla="*/ 0 w 90"/>
                  <a:gd name="T9" fmla="*/ 9 h 48"/>
                  <a:gd name="T10" fmla="*/ 0 60000 65536"/>
                  <a:gd name="T11" fmla="*/ 0 60000 65536"/>
                  <a:gd name="T12" fmla="*/ 0 60000 65536"/>
                  <a:gd name="T13" fmla="*/ 0 60000 65536"/>
                  <a:gd name="T14" fmla="*/ 0 60000 65536"/>
                  <a:gd name="T15" fmla="*/ 0 w 90"/>
                  <a:gd name="T16" fmla="*/ 0 h 48"/>
                  <a:gd name="T17" fmla="*/ 90 w 90"/>
                  <a:gd name="T18" fmla="*/ 48 h 48"/>
                </a:gdLst>
                <a:ahLst/>
                <a:cxnLst>
                  <a:cxn ang="T10">
                    <a:pos x="T0" y="T1"/>
                  </a:cxn>
                  <a:cxn ang="T11">
                    <a:pos x="T2" y="T3"/>
                  </a:cxn>
                  <a:cxn ang="T12">
                    <a:pos x="T4" y="T5"/>
                  </a:cxn>
                  <a:cxn ang="T13">
                    <a:pos x="T6" y="T7"/>
                  </a:cxn>
                  <a:cxn ang="T14">
                    <a:pos x="T8" y="T9"/>
                  </a:cxn>
                </a:cxnLst>
                <a:rect l="T15" t="T16" r="T17" b="T18"/>
                <a:pathLst>
                  <a:path w="90" h="48">
                    <a:moveTo>
                      <a:pt x="0" y="9"/>
                    </a:moveTo>
                    <a:lnTo>
                      <a:pt x="18" y="0"/>
                    </a:lnTo>
                    <a:lnTo>
                      <a:pt x="89" y="37"/>
                    </a:lnTo>
                    <a:lnTo>
                      <a:pt x="70" y="47"/>
                    </a:lnTo>
                    <a:lnTo>
                      <a:pt x="0" y="9"/>
                    </a:lnTo>
                  </a:path>
                </a:pathLst>
              </a:custGeom>
              <a:solidFill>
                <a:srgbClr val="E6E6E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1" name="Freeform 2606">
                <a:extLst>
                  <a:ext uri="{FF2B5EF4-FFF2-40B4-BE49-F238E27FC236}">
                    <a16:creationId xmlns:a16="http://schemas.microsoft.com/office/drawing/2014/main" id="{ED0A7CA3-217D-4FEE-AE3F-83039F028BB2}"/>
                  </a:ext>
                </a:extLst>
              </p:cNvPr>
              <p:cNvSpPr>
                <a:spLocks/>
              </p:cNvSpPr>
              <p:nvPr/>
            </p:nvSpPr>
            <p:spPr bwMode="auto">
              <a:xfrm>
                <a:off x="548" y="1834"/>
                <a:ext cx="72" cy="57"/>
              </a:xfrm>
              <a:custGeom>
                <a:avLst/>
                <a:gdLst>
                  <a:gd name="T0" fmla="*/ 0 w 72"/>
                  <a:gd name="T1" fmla="*/ 0 h 57"/>
                  <a:gd name="T2" fmla="*/ 71 w 72"/>
                  <a:gd name="T3" fmla="*/ 36 h 57"/>
                  <a:gd name="T4" fmla="*/ 71 w 72"/>
                  <a:gd name="T5" fmla="*/ 56 h 57"/>
                  <a:gd name="T6" fmla="*/ 0 w 72"/>
                  <a:gd name="T7" fmla="*/ 18 h 57"/>
                  <a:gd name="T8" fmla="*/ 0 w 72"/>
                  <a:gd name="T9" fmla="*/ 0 h 57"/>
                  <a:gd name="T10" fmla="*/ 0 60000 65536"/>
                  <a:gd name="T11" fmla="*/ 0 60000 65536"/>
                  <a:gd name="T12" fmla="*/ 0 60000 65536"/>
                  <a:gd name="T13" fmla="*/ 0 60000 65536"/>
                  <a:gd name="T14" fmla="*/ 0 60000 65536"/>
                  <a:gd name="T15" fmla="*/ 0 w 72"/>
                  <a:gd name="T16" fmla="*/ 0 h 57"/>
                  <a:gd name="T17" fmla="*/ 72 w 72"/>
                  <a:gd name="T18" fmla="*/ 57 h 57"/>
                </a:gdLst>
                <a:ahLst/>
                <a:cxnLst>
                  <a:cxn ang="T10">
                    <a:pos x="T0" y="T1"/>
                  </a:cxn>
                  <a:cxn ang="T11">
                    <a:pos x="T2" y="T3"/>
                  </a:cxn>
                  <a:cxn ang="T12">
                    <a:pos x="T4" y="T5"/>
                  </a:cxn>
                  <a:cxn ang="T13">
                    <a:pos x="T6" y="T7"/>
                  </a:cxn>
                  <a:cxn ang="T14">
                    <a:pos x="T8" y="T9"/>
                  </a:cxn>
                </a:cxnLst>
                <a:rect l="T15" t="T16" r="T17" b="T18"/>
                <a:pathLst>
                  <a:path w="72" h="57">
                    <a:moveTo>
                      <a:pt x="0" y="0"/>
                    </a:moveTo>
                    <a:lnTo>
                      <a:pt x="71" y="36"/>
                    </a:lnTo>
                    <a:lnTo>
                      <a:pt x="71" y="56"/>
                    </a:lnTo>
                    <a:lnTo>
                      <a:pt x="0" y="18"/>
                    </a:lnTo>
                    <a:lnTo>
                      <a:pt x="0"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2" name="Freeform 2607">
                <a:extLst>
                  <a:ext uri="{FF2B5EF4-FFF2-40B4-BE49-F238E27FC236}">
                    <a16:creationId xmlns:a16="http://schemas.microsoft.com/office/drawing/2014/main" id="{D9EE9D1F-DFB1-4DCC-AF5A-6B36091A3874}"/>
                  </a:ext>
                </a:extLst>
              </p:cNvPr>
              <p:cNvSpPr>
                <a:spLocks/>
              </p:cNvSpPr>
              <p:nvPr/>
            </p:nvSpPr>
            <p:spPr bwMode="auto">
              <a:xfrm>
                <a:off x="625" y="1870"/>
                <a:ext cx="26" cy="16"/>
              </a:xfrm>
              <a:custGeom>
                <a:avLst/>
                <a:gdLst>
                  <a:gd name="T0" fmla="*/ 16 w 26"/>
                  <a:gd name="T1" fmla="*/ 0 h 16"/>
                  <a:gd name="T2" fmla="*/ 25 w 26"/>
                  <a:gd name="T3" fmla="*/ 5 h 16"/>
                  <a:gd name="T4" fmla="*/ 8 w 26"/>
                  <a:gd name="T5" fmla="*/ 15 h 16"/>
                  <a:gd name="T6" fmla="*/ 0 w 26"/>
                  <a:gd name="T7" fmla="*/ 9 h 16"/>
                  <a:gd name="T8" fmla="*/ 16 w 26"/>
                  <a:gd name="T9" fmla="*/ 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16" y="0"/>
                    </a:moveTo>
                    <a:lnTo>
                      <a:pt x="25" y="5"/>
                    </a:lnTo>
                    <a:lnTo>
                      <a:pt x="8" y="15"/>
                    </a:lnTo>
                    <a:lnTo>
                      <a:pt x="0" y="9"/>
                    </a:lnTo>
                    <a:lnTo>
                      <a:pt x="16"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3" name="Freeform 2608">
                <a:extLst>
                  <a:ext uri="{FF2B5EF4-FFF2-40B4-BE49-F238E27FC236}">
                    <a16:creationId xmlns:a16="http://schemas.microsoft.com/office/drawing/2014/main" id="{AB9625C5-9044-44C0-BD45-73A2D9274F21}"/>
                  </a:ext>
                </a:extLst>
              </p:cNvPr>
              <p:cNvSpPr>
                <a:spLocks/>
              </p:cNvSpPr>
              <p:nvPr/>
            </p:nvSpPr>
            <p:spPr bwMode="auto">
              <a:xfrm>
                <a:off x="624" y="1879"/>
                <a:ext cx="17" cy="24"/>
              </a:xfrm>
              <a:custGeom>
                <a:avLst/>
                <a:gdLst>
                  <a:gd name="T0" fmla="*/ 0 w 17"/>
                  <a:gd name="T1" fmla="*/ 18 h 24"/>
                  <a:gd name="T2" fmla="*/ 16 w 17"/>
                  <a:gd name="T3" fmla="*/ 23 h 24"/>
                  <a:gd name="T4" fmla="*/ 16 w 17"/>
                  <a:gd name="T5" fmla="*/ 5 h 24"/>
                  <a:gd name="T6" fmla="*/ 0 w 17"/>
                  <a:gd name="T7" fmla="*/ 0 h 24"/>
                  <a:gd name="T8" fmla="*/ 0 w 17"/>
                  <a:gd name="T9" fmla="*/ 18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6" y="23"/>
                    </a:lnTo>
                    <a:lnTo>
                      <a:pt x="16" y="5"/>
                    </a:lnTo>
                    <a:lnTo>
                      <a:pt x="0" y="0"/>
                    </a:lnTo>
                    <a:lnTo>
                      <a:pt x="0" y="18"/>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4" name="Freeform 2609">
                <a:extLst>
                  <a:ext uri="{FF2B5EF4-FFF2-40B4-BE49-F238E27FC236}">
                    <a16:creationId xmlns:a16="http://schemas.microsoft.com/office/drawing/2014/main" id="{E854661D-81D3-41DF-87A2-6B44A52CE509}"/>
                  </a:ext>
                </a:extLst>
              </p:cNvPr>
              <p:cNvSpPr>
                <a:spLocks/>
              </p:cNvSpPr>
              <p:nvPr/>
            </p:nvSpPr>
            <p:spPr bwMode="auto">
              <a:xfrm>
                <a:off x="635" y="1876"/>
                <a:ext cx="18" cy="27"/>
              </a:xfrm>
              <a:custGeom>
                <a:avLst/>
                <a:gdLst>
                  <a:gd name="T0" fmla="*/ 17 w 18"/>
                  <a:gd name="T1" fmla="*/ 17 h 27"/>
                  <a:gd name="T2" fmla="*/ 0 w 18"/>
                  <a:gd name="T3" fmla="*/ 26 h 27"/>
                  <a:gd name="T4" fmla="*/ 0 w 18"/>
                  <a:gd name="T5" fmla="*/ 8 h 27"/>
                  <a:gd name="T6" fmla="*/ 16 w 18"/>
                  <a:gd name="T7" fmla="*/ 0 h 27"/>
                  <a:gd name="T8" fmla="*/ 17 w 18"/>
                  <a:gd name="T9" fmla="*/ 17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7" y="17"/>
                    </a:moveTo>
                    <a:lnTo>
                      <a:pt x="0" y="26"/>
                    </a:lnTo>
                    <a:lnTo>
                      <a:pt x="0" y="8"/>
                    </a:lnTo>
                    <a:lnTo>
                      <a:pt x="16" y="0"/>
                    </a:lnTo>
                    <a:lnTo>
                      <a:pt x="17" y="17"/>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5" name="Freeform 2610">
                <a:extLst>
                  <a:ext uri="{FF2B5EF4-FFF2-40B4-BE49-F238E27FC236}">
                    <a16:creationId xmlns:a16="http://schemas.microsoft.com/office/drawing/2014/main" id="{29F47821-2072-4C4D-B05C-A4ED24B4BF5C}"/>
                  </a:ext>
                </a:extLst>
              </p:cNvPr>
              <p:cNvSpPr>
                <a:spLocks/>
              </p:cNvSpPr>
              <p:nvPr/>
            </p:nvSpPr>
            <p:spPr bwMode="auto">
              <a:xfrm>
                <a:off x="637" y="1880"/>
                <a:ext cx="19" cy="16"/>
              </a:xfrm>
              <a:custGeom>
                <a:avLst/>
                <a:gdLst>
                  <a:gd name="T0" fmla="*/ 12 w 19"/>
                  <a:gd name="T1" fmla="*/ 0 h 16"/>
                  <a:gd name="T2" fmla="*/ 18 w 19"/>
                  <a:gd name="T3" fmla="*/ 4 h 16"/>
                  <a:gd name="T4" fmla="*/ 14 w 19"/>
                  <a:gd name="T5" fmla="*/ 11 h 16"/>
                  <a:gd name="T6" fmla="*/ 6 w 19"/>
                  <a:gd name="T7" fmla="*/ 15 h 16"/>
                  <a:gd name="T8" fmla="*/ 0 w 19"/>
                  <a:gd name="T9" fmla="*/ 10 h 16"/>
                  <a:gd name="T10" fmla="*/ 12 w 19"/>
                  <a:gd name="T11" fmla="*/ 0 h 16"/>
                  <a:gd name="T12" fmla="*/ 0 60000 65536"/>
                  <a:gd name="T13" fmla="*/ 0 60000 65536"/>
                  <a:gd name="T14" fmla="*/ 0 60000 65536"/>
                  <a:gd name="T15" fmla="*/ 0 60000 65536"/>
                  <a:gd name="T16" fmla="*/ 0 60000 65536"/>
                  <a:gd name="T17" fmla="*/ 0 60000 65536"/>
                  <a:gd name="T18" fmla="*/ 0 w 19"/>
                  <a:gd name="T19" fmla="*/ 0 h 16"/>
                  <a:gd name="T20" fmla="*/ 19 w 1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9" h="16">
                    <a:moveTo>
                      <a:pt x="12" y="0"/>
                    </a:moveTo>
                    <a:lnTo>
                      <a:pt x="18" y="4"/>
                    </a:lnTo>
                    <a:lnTo>
                      <a:pt x="14" y="11"/>
                    </a:lnTo>
                    <a:lnTo>
                      <a:pt x="6" y="15"/>
                    </a:lnTo>
                    <a:lnTo>
                      <a:pt x="0" y="10"/>
                    </a:lnTo>
                    <a:lnTo>
                      <a:pt x="12"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6" name="Freeform 2611">
                <a:extLst>
                  <a:ext uri="{FF2B5EF4-FFF2-40B4-BE49-F238E27FC236}">
                    <a16:creationId xmlns:a16="http://schemas.microsoft.com/office/drawing/2014/main" id="{A00044B1-79FE-4C24-AD28-7A8A4818CA77}"/>
                  </a:ext>
                </a:extLst>
              </p:cNvPr>
              <p:cNvSpPr>
                <a:spLocks/>
              </p:cNvSpPr>
              <p:nvPr/>
            </p:nvSpPr>
            <p:spPr bwMode="auto">
              <a:xfrm>
                <a:off x="636" y="1888"/>
                <a:ext cx="17" cy="19"/>
              </a:xfrm>
              <a:custGeom>
                <a:avLst/>
                <a:gdLst>
                  <a:gd name="T0" fmla="*/ 0 w 17"/>
                  <a:gd name="T1" fmla="*/ 13 h 19"/>
                  <a:gd name="T2" fmla="*/ 16 w 17"/>
                  <a:gd name="T3" fmla="*/ 18 h 19"/>
                  <a:gd name="T4" fmla="*/ 16 w 17"/>
                  <a:gd name="T5" fmla="*/ 7 h 19"/>
                  <a:gd name="T6" fmla="*/ 12 w 17"/>
                  <a:gd name="T7" fmla="*/ 3 h 19"/>
                  <a:gd name="T8" fmla="*/ 0 w 17"/>
                  <a:gd name="T9" fmla="*/ 0 h 19"/>
                  <a:gd name="T10" fmla="*/ 0 w 17"/>
                  <a:gd name="T11" fmla="*/ 1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13"/>
                    </a:moveTo>
                    <a:lnTo>
                      <a:pt x="16" y="18"/>
                    </a:lnTo>
                    <a:lnTo>
                      <a:pt x="16" y="7"/>
                    </a:lnTo>
                    <a:lnTo>
                      <a:pt x="12" y="3"/>
                    </a:lnTo>
                    <a:lnTo>
                      <a:pt x="0" y="0"/>
                    </a:lnTo>
                    <a:lnTo>
                      <a:pt x="0" y="13"/>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7" name="Freeform 2612">
                <a:extLst>
                  <a:ext uri="{FF2B5EF4-FFF2-40B4-BE49-F238E27FC236}">
                    <a16:creationId xmlns:a16="http://schemas.microsoft.com/office/drawing/2014/main" id="{7D92CBAB-FB28-48B5-BD2A-289CE896F6D5}"/>
                  </a:ext>
                </a:extLst>
              </p:cNvPr>
              <p:cNvSpPr>
                <a:spLocks/>
              </p:cNvSpPr>
              <p:nvPr/>
            </p:nvSpPr>
            <p:spPr bwMode="auto">
              <a:xfrm>
                <a:off x="646" y="1897"/>
                <a:ext cx="17" cy="15"/>
              </a:xfrm>
              <a:custGeom>
                <a:avLst/>
                <a:gdLst>
                  <a:gd name="T0" fmla="*/ 0 w 17"/>
                  <a:gd name="T1" fmla="*/ 10 h 15"/>
                  <a:gd name="T2" fmla="*/ 1 w 17"/>
                  <a:gd name="T3" fmla="*/ 7 h 15"/>
                  <a:gd name="T4" fmla="*/ 9 w 17"/>
                  <a:gd name="T5" fmla="*/ 9 h 15"/>
                  <a:gd name="T6" fmla="*/ 14 w 17"/>
                  <a:gd name="T7" fmla="*/ 14 h 15"/>
                  <a:gd name="T8" fmla="*/ 16 w 17"/>
                  <a:gd name="T9" fmla="*/ 12 h 15"/>
                  <a:gd name="T10" fmla="*/ 13 w 17"/>
                  <a:gd name="T11" fmla="*/ 5 h 15"/>
                  <a:gd name="T12" fmla="*/ 0 w 17"/>
                  <a:gd name="T13" fmla="*/ 0 h 15"/>
                  <a:gd name="T14" fmla="*/ 0 w 17"/>
                  <a:gd name="T15" fmla="*/ 10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0" y="10"/>
                    </a:moveTo>
                    <a:lnTo>
                      <a:pt x="1" y="7"/>
                    </a:lnTo>
                    <a:lnTo>
                      <a:pt x="9" y="9"/>
                    </a:lnTo>
                    <a:lnTo>
                      <a:pt x="14" y="14"/>
                    </a:lnTo>
                    <a:lnTo>
                      <a:pt x="16" y="12"/>
                    </a:lnTo>
                    <a:lnTo>
                      <a:pt x="13" y="5"/>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8" name="Freeform 2613">
                <a:extLst>
                  <a:ext uri="{FF2B5EF4-FFF2-40B4-BE49-F238E27FC236}">
                    <a16:creationId xmlns:a16="http://schemas.microsoft.com/office/drawing/2014/main" id="{11F97A8A-6D97-48E5-8BD9-BBB82BEEF5CB}"/>
                  </a:ext>
                </a:extLst>
              </p:cNvPr>
              <p:cNvSpPr>
                <a:spLocks/>
              </p:cNvSpPr>
              <p:nvPr/>
            </p:nvSpPr>
            <p:spPr bwMode="auto">
              <a:xfrm>
                <a:off x="656" y="1896"/>
                <a:ext cx="17" cy="16"/>
              </a:xfrm>
              <a:custGeom>
                <a:avLst/>
                <a:gdLst>
                  <a:gd name="T0" fmla="*/ 16 w 17"/>
                  <a:gd name="T1" fmla="*/ 11 h 16"/>
                  <a:gd name="T2" fmla="*/ 3 w 17"/>
                  <a:gd name="T3" fmla="*/ 15 h 16"/>
                  <a:gd name="T4" fmla="*/ 0 w 17"/>
                  <a:gd name="T5" fmla="*/ 6 h 16"/>
                  <a:gd name="T6" fmla="*/ 10 w 17"/>
                  <a:gd name="T7" fmla="*/ 3 h 16"/>
                  <a:gd name="T8" fmla="*/ 14 w 17"/>
                  <a:gd name="T9" fmla="*/ 0 h 16"/>
                  <a:gd name="T10" fmla="*/ 16 w 17"/>
                  <a:gd name="T11" fmla="*/ 11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1"/>
                    </a:moveTo>
                    <a:lnTo>
                      <a:pt x="3" y="15"/>
                    </a:lnTo>
                    <a:lnTo>
                      <a:pt x="0" y="6"/>
                    </a:lnTo>
                    <a:lnTo>
                      <a:pt x="10" y="3"/>
                    </a:lnTo>
                    <a:lnTo>
                      <a:pt x="14" y="0"/>
                    </a:lnTo>
                    <a:lnTo>
                      <a:pt x="16" y="11"/>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9" name="Freeform 2614">
                <a:extLst>
                  <a:ext uri="{FF2B5EF4-FFF2-40B4-BE49-F238E27FC236}">
                    <a16:creationId xmlns:a16="http://schemas.microsoft.com/office/drawing/2014/main" id="{CB69DB96-AE09-4BED-9F37-906292B54138}"/>
                  </a:ext>
                </a:extLst>
              </p:cNvPr>
              <p:cNvSpPr>
                <a:spLocks/>
              </p:cNvSpPr>
              <p:nvPr/>
            </p:nvSpPr>
            <p:spPr bwMode="auto">
              <a:xfrm>
                <a:off x="638" y="1888"/>
                <a:ext cx="17" cy="15"/>
              </a:xfrm>
              <a:custGeom>
                <a:avLst/>
                <a:gdLst>
                  <a:gd name="T0" fmla="*/ 0 w 17"/>
                  <a:gd name="T1" fmla="*/ 8 h 15"/>
                  <a:gd name="T2" fmla="*/ 16 w 17"/>
                  <a:gd name="T3" fmla="*/ 14 h 15"/>
                  <a:gd name="T4" fmla="*/ 10 w 17"/>
                  <a:gd name="T5" fmla="*/ 4 h 15"/>
                  <a:gd name="T6" fmla="*/ 0 w 17"/>
                  <a:gd name="T7" fmla="*/ 0 h 15"/>
                  <a:gd name="T8" fmla="*/ 0 w 17"/>
                  <a:gd name="T9" fmla="*/ 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8"/>
                    </a:moveTo>
                    <a:lnTo>
                      <a:pt x="16" y="14"/>
                    </a:lnTo>
                    <a:lnTo>
                      <a:pt x="10" y="4"/>
                    </a:lnTo>
                    <a:lnTo>
                      <a:pt x="0" y="0"/>
                    </a:lnTo>
                    <a:lnTo>
                      <a:pt x="0" y="8"/>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0" name="Freeform 2615">
                <a:extLst>
                  <a:ext uri="{FF2B5EF4-FFF2-40B4-BE49-F238E27FC236}">
                    <a16:creationId xmlns:a16="http://schemas.microsoft.com/office/drawing/2014/main" id="{53045779-7533-4529-ACBA-77232462B940}"/>
                  </a:ext>
                </a:extLst>
              </p:cNvPr>
              <p:cNvSpPr>
                <a:spLocks/>
              </p:cNvSpPr>
              <p:nvPr/>
            </p:nvSpPr>
            <p:spPr bwMode="auto">
              <a:xfrm>
                <a:off x="642" y="1890"/>
                <a:ext cx="25" cy="15"/>
              </a:xfrm>
              <a:custGeom>
                <a:avLst/>
                <a:gdLst>
                  <a:gd name="T0" fmla="*/ 24 w 25"/>
                  <a:gd name="T1" fmla="*/ 10 h 15"/>
                  <a:gd name="T2" fmla="*/ 14 w 25"/>
                  <a:gd name="T3" fmla="*/ 14 h 15"/>
                  <a:gd name="T4" fmla="*/ 0 w 25"/>
                  <a:gd name="T5" fmla="*/ 3 h 15"/>
                  <a:gd name="T6" fmla="*/ 13 w 25"/>
                  <a:gd name="T7" fmla="*/ 0 h 15"/>
                  <a:gd name="T8" fmla="*/ 24 w 25"/>
                  <a:gd name="T9" fmla="*/ 10 h 15"/>
                  <a:gd name="T10" fmla="*/ 0 60000 65536"/>
                  <a:gd name="T11" fmla="*/ 0 60000 65536"/>
                  <a:gd name="T12" fmla="*/ 0 60000 65536"/>
                  <a:gd name="T13" fmla="*/ 0 60000 65536"/>
                  <a:gd name="T14" fmla="*/ 0 60000 65536"/>
                  <a:gd name="T15" fmla="*/ 0 w 25"/>
                  <a:gd name="T16" fmla="*/ 0 h 15"/>
                  <a:gd name="T17" fmla="*/ 25 w 25"/>
                  <a:gd name="T18" fmla="*/ 15 h 15"/>
                </a:gdLst>
                <a:ahLst/>
                <a:cxnLst>
                  <a:cxn ang="T10">
                    <a:pos x="T0" y="T1"/>
                  </a:cxn>
                  <a:cxn ang="T11">
                    <a:pos x="T2" y="T3"/>
                  </a:cxn>
                  <a:cxn ang="T12">
                    <a:pos x="T4" y="T5"/>
                  </a:cxn>
                  <a:cxn ang="T13">
                    <a:pos x="T6" y="T7"/>
                  </a:cxn>
                  <a:cxn ang="T14">
                    <a:pos x="T8" y="T9"/>
                  </a:cxn>
                </a:cxnLst>
                <a:rect l="T15" t="T16" r="T17" b="T18"/>
                <a:pathLst>
                  <a:path w="25" h="15">
                    <a:moveTo>
                      <a:pt x="24" y="10"/>
                    </a:moveTo>
                    <a:lnTo>
                      <a:pt x="14" y="14"/>
                    </a:lnTo>
                    <a:lnTo>
                      <a:pt x="0" y="3"/>
                    </a:lnTo>
                    <a:lnTo>
                      <a:pt x="13" y="0"/>
                    </a:lnTo>
                    <a:lnTo>
                      <a:pt x="24" y="1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1" name="Freeform 2616">
                <a:extLst>
                  <a:ext uri="{FF2B5EF4-FFF2-40B4-BE49-F238E27FC236}">
                    <a16:creationId xmlns:a16="http://schemas.microsoft.com/office/drawing/2014/main" id="{536EAC7F-4BC0-4DA5-B32D-E95650A0D954}"/>
                  </a:ext>
                </a:extLst>
              </p:cNvPr>
              <p:cNvSpPr>
                <a:spLocks/>
              </p:cNvSpPr>
              <p:nvPr/>
            </p:nvSpPr>
            <p:spPr bwMode="auto">
              <a:xfrm>
                <a:off x="643" y="1884"/>
                <a:ext cx="17" cy="16"/>
              </a:xfrm>
              <a:custGeom>
                <a:avLst/>
                <a:gdLst>
                  <a:gd name="T0" fmla="*/ 16 w 17"/>
                  <a:gd name="T1" fmla="*/ 11 h 16"/>
                  <a:gd name="T2" fmla="*/ 3 w 17"/>
                  <a:gd name="T3" fmla="*/ 15 h 16"/>
                  <a:gd name="T4" fmla="*/ 0 w 17"/>
                  <a:gd name="T5" fmla="*/ 4 h 16"/>
                  <a:gd name="T6" fmla="*/ 12 w 17"/>
                  <a:gd name="T7" fmla="*/ 0 h 16"/>
                  <a:gd name="T8" fmla="*/ 16 w 17"/>
                  <a:gd name="T9" fmla="*/ 11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1"/>
                    </a:moveTo>
                    <a:lnTo>
                      <a:pt x="3" y="15"/>
                    </a:lnTo>
                    <a:lnTo>
                      <a:pt x="0" y="4"/>
                    </a:lnTo>
                    <a:lnTo>
                      <a:pt x="12" y="0"/>
                    </a:lnTo>
                    <a:lnTo>
                      <a:pt x="16"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2" name="Freeform 2617">
                <a:extLst>
                  <a:ext uri="{FF2B5EF4-FFF2-40B4-BE49-F238E27FC236}">
                    <a16:creationId xmlns:a16="http://schemas.microsoft.com/office/drawing/2014/main" id="{2224B624-EB2A-450A-A0C2-F79EEC165964}"/>
                  </a:ext>
                </a:extLst>
              </p:cNvPr>
              <p:cNvSpPr>
                <a:spLocks/>
              </p:cNvSpPr>
              <p:nvPr/>
            </p:nvSpPr>
            <p:spPr bwMode="auto">
              <a:xfrm>
                <a:off x="638" y="1755"/>
                <a:ext cx="27" cy="47"/>
              </a:xfrm>
              <a:custGeom>
                <a:avLst/>
                <a:gdLst>
                  <a:gd name="T0" fmla="*/ 26 w 27"/>
                  <a:gd name="T1" fmla="*/ 0 h 47"/>
                  <a:gd name="T2" fmla="*/ 0 w 27"/>
                  <a:gd name="T3" fmla="*/ 13 h 47"/>
                  <a:gd name="T4" fmla="*/ 0 w 27"/>
                  <a:gd name="T5" fmla="*/ 46 h 47"/>
                  <a:gd name="T6" fmla="*/ 26 w 27"/>
                  <a:gd name="T7" fmla="*/ 33 h 47"/>
                  <a:gd name="T8" fmla="*/ 26 w 27"/>
                  <a:gd name="T9" fmla="*/ 0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0"/>
                    </a:moveTo>
                    <a:lnTo>
                      <a:pt x="0" y="13"/>
                    </a:lnTo>
                    <a:lnTo>
                      <a:pt x="0" y="46"/>
                    </a:lnTo>
                    <a:lnTo>
                      <a:pt x="26" y="33"/>
                    </a:lnTo>
                    <a:lnTo>
                      <a:pt x="26"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3" name="Freeform 2618">
                <a:extLst>
                  <a:ext uri="{FF2B5EF4-FFF2-40B4-BE49-F238E27FC236}">
                    <a16:creationId xmlns:a16="http://schemas.microsoft.com/office/drawing/2014/main" id="{27E13986-8FEB-403E-BE3C-08549E83BC16}"/>
                  </a:ext>
                </a:extLst>
              </p:cNvPr>
              <p:cNvSpPr>
                <a:spLocks/>
              </p:cNvSpPr>
              <p:nvPr/>
            </p:nvSpPr>
            <p:spPr bwMode="auto">
              <a:xfrm>
                <a:off x="536" y="1686"/>
                <a:ext cx="136" cy="114"/>
              </a:xfrm>
              <a:custGeom>
                <a:avLst/>
                <a:gdLst>
                  <a:gd name="T0" fmla="*/ 135 w 136"/>
                  <a:gd name="T1" fmla="*/ 41 h 114"/>
                  <a:gd name="T2" fmla="*/ 135 w 136"/>
                  <a:gd name="T3" fmla="*/ 0 h 114"/>
                  <a:gd name="T4" fmla="*/ 0 w 136"/>
                  <a:gd name="T5" fmla="*/ 69 h 114"/>
                  <a:gd name="T6" fmla="*/ 0 w 136"/>
                  <a:gd name="T7" fmla="*/ 113 h 114"/>
                  <a:gd name="T8" fmla="*/ 135 w 136"/>
                  <a:gd name="T9" fmla="*/ 41 h 114"/>
                  <a:gd name="T10" fmla="*/ 0 60000 65536"/>
                  <a:gd name="T11" fmla="*/ 0 60000 65536"/>
                  <a:gd name="T12" fmla="*/ 0 60000 65536"/>
                  <a:gd name="T13" fmla="*/ 0 60000 65536"/>
                  <a:gd name="T14" fmla="*/ 0 60000 65536"/>
                  <a:gd name="T15" fmla="*/ 0 w 136"/>
                  <a:gd name="T16" fmla="*/ 0 h 114"/>
                  <a:gd name="T17" fmla="*/ 136 w 136"/>
                  <a:gd name="T18" fmla="*/ 114 h 114"/>
                </a:gdLst>
                <a:ahLst/>
                <a:cxnLst>
                  <a:cxn ang="T10">
                    <a:pos x="T0" y="T1"/>
                  </a:cxn>
                  <a:cxn ang="T11">
                    <a:pos x="T2" y="T3"/>
                  </a:cxn>
                  <a:cxn ang="T12">
                    <a:pos x="T4" y="T5"/>
                  </a:cxn>
                  <a:cxn ang="T13">
                    <a:pos x="T6" y="T7"/>
                  </a:cxn>
                  <a:cxn ang="T14">
                    <a:pos x="T8" y="T9"/>
                  </a:cxn>
                </a:cxnLst>
                <a:rect l="T15" t="T16" r="T17" b="T18"/>
                <a:pathLst>
                  <a:path w="136" h="114">
                    <a:moveTo>
                      <a:pt x="135" y="41"/>
                    </a:moveTo>
                    <a:lnTo>
                      <a:pt x="135" y="0"/>
                    </a:lnTo>
                    <a:lnTo>
                      <a:pt x="0" y="69"/>
                    </a:lnTo>
                    <a:lnTo>
                      <a:pt x="0" y="113"/>
                    </a:lnTo>
                    <a:lnTo>
                      <a:pt x="135"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4" name="Freeform 2619">
                <a:extLst>
                  <a:ext uri="{FF2B5EF4-FFF2-40B4-BE49-F238E27FC236}">
                    <a16:creationId xmlns:a16="http://schemas.microsoft.com/office/drawing/2014/main" id="{BA4467C8-86B0-463A-B575-7B6137F5DCD4}"/>
                  </a:ext>
                </a:extLst>
              </p:cNvPr>
              <p:cNvSpPr>
                <a:spLocks/>
              </p:cNvSpPr>
              <p:nvPr/>
            </p:nvSpPr>
            <p:spPr bwMode="auto">
              <a:xfrm>
                <a:off x="404" y="1617"/>
                <a:ext cx="134" cy="114"/>
              </a:xfrm>
              <a:custGeom>
                <a:avLst/>
                <a:gdLst>
                  <a:gd name="T0" fmla="*/ 133 w 134"/>
                  <a:gd name="T1" fmla="*/ 41 h 114"/>
                  <a:gd name="T2" fmla="*/ 133 w 134"/>
                  <a:gd name="T3" fmla="*/ 0 h 114"/>
                  <a:gd name="T4" fmla="*/ 0 w 134"/>
                  <a:gd name="T5" fmla="*/ 69 h 114"/>
                  <a:gd name="T6" fmla="*/ 0 w 134"/>
                  <a:gd name="T7" fmla="*/ 113 h 114"/>
                  <a:gd name="T8" fmla="*/ 133 w 134"/>
                  <a:gd name="T9" fmla="*/ 41 h 114"/>
                  <a:gd name="T10" fmla="*/ 0 60000 65536"/>
                  <a:gd name="T11" fmla="*/ 0 60000 65536"/>
                  <a:gd name="T12" fmla="*/ 0 60000 65536"/>
                  <a:gd name="T13" fmla="*/ 0 60000 65536"/>
                  <a:gd name="T14" fmla="*/ 0 60000 65536"/>
                  <a:gd name="T15" fmla="*/ 0 w 134"/>
                  <a:gd name="T16" fmla="*/ 0 h 114"/>
                  <a:gd name="T17" fmla="*/ 134 w 134"/>
                  <a:gd name="T18" fmla="*/ 114 h 114"/>
                </a:gdLst>
                <a:ahLst/>
                <a:cxnLst>
                  <a:cxn ang="T10">
                    <a:pos x="T0" y="T1"/>
                  </a:cxn>
                  <a:cxn ang="T11">
                    <a:pos x="T2" y="T3"/>
                  </a:cxn>
                  <a:cxn ang="T12">
                    <a:pos x="T4" y="T5"/>
                  </a:cxn>
                  <a:cxn ang="T13">
                    <a:pos x="T6" y="T7"/>
                  </a:cxn>
                  <a:cxn ang="T14">
                    <a:pos x="T8" y="T9"/>
                  </a:cxn>
                </a:cxnLst>
                <a:rect l="T15" t="T16" r="T17" b="T18"/>
                <a:pathLst>
                  <a:path w="134" h="114">
                    <a:moveTo>
                      <a:pt x="133" y="41"/>
                    </a:moveTo>
                    <a:lnTo>
                      <a:pt x="133" y="0"/>
                    </a:lnTo>
                    <a:lnTo>
                      <a:pt x="0" y="69"/>
                    </a:lnTo>
                    <a:lnTo>
                      <a:pt x="0" y="113"/>
                    </a:lnTo>
                    <a:lnTo>
                      <a:pt x="133"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pic>
          <p:nvPicPr>
            <p:cNvPr id="86" name="Picture 2620">
              <a:extLst>
                <a:ext uri="{FF2B5EF4-FFF2-40B4-BE49-F238E27FC236}">
                  <a16:creationId xmlns:a16="http://schemas.microsoft.com/office/drawing/2014/main" id="{06FDF4EE-0F90-4D5F-9514-142B040EB02F}"/>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9659180" y="5436821"/>
              <a:ext cx="168620" cy="21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2621" descr="building.gif                                                   00013781Mac HD                         B90A631B:">
              <a:extLst>
                <a:ext uri="{FF2B5EF4-FFF2-40B4-BE49-F238E27FC236}">
                  <a16:creationId xmlns:a16="http://schemas.microsoft.com/office/drawing/2014/main" id="{5EFEA5AE-8BC0-4C26-BE56-D9AF8281CE14}"/>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940617" y="5183353"/>
              <a:ext cx="181964" cy="23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2622">
              <a:extLst>
                <a:ext uri="{FF2B5EF4-FFF2-40B4-BE49-F238E27FC236}">
                  <a16:creationId xmlns:a16="http://schemas.microsoft.com/office/drawing/2014/main" id="{488131E2-B2C0-4E54-92B5-D333B8A1BFA8}"/>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180203" y="4988649"/>
              <a:ext cx="161948" cy="20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2389" descr="Vehicle: Tanker, Cargo Ship">
              <a:extLst>
                <a:ext uri="{FF2B5EF4-FFF2-40B4-BE49-F238E27FC236}">
                  <a16:creationId xmlns:a16="http://schemas.microsoft.com/office/drawing/2014/main" id="{81963861-BF13-4765-A0F9-E55EEE0122C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0216595" y="5369560"/>
              <a:ext cx="174685" cy="19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2056">
              <a:extLst>
                <a:ext uri="{FF2B5EF4-FFF2-40B4-BE49-F238E27FC236}">
                  <a16:creationId xmlns:a16="http://schemas.microsoft.com/office/drawing/2014/main" id="{9BE34CE0-B435-40AE-A909-DA9F2406A5F7}"/>
                </a:ext>
              </a:extLst>
            </p:cNvPr>
            <p:cNvSpPr>
              <a:spLocks noChangeArrowheads="1"/>
            </p:cNvSpPr>
            <p:nvPr/>
          </p:nvSpPr>
          <p:spPr bwMode="blackWhite">
            <a:xfrm>
              <a:off x="8496000" y="5544000"/>
              <a:ext cx="1097206" cy="28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lnSpc>
                  <a:spcPct val="85000"/>
                </a:lnSpc>
                <a:spcBef>
                  <a:spcPct val="0"/>
                </a:spcBef>
                <a:buFontTx/>
                <a:buNone/>
              </a:pPr>
              <a:r>
                <a:rPr lang="en-US" altLang="da-DK" sz="800">
                  <a:solidFill>
                    <a:srgbClr val="A1534D"/>
                  </a:solidFill>
                  <a:latin typeface="+mj-lt"/>
                  <a:ea typeface="MS PGothic" panose="020B0600070205080204" pitchFamily="34" charset="-128"/>
                </a:rPr>
                <a:t>Supply</a:t>
              </a:r>
              <a:br>
                <a:rPr lang="en-US" altLang="da-DK" sz="800">
                  <a:solidFill>
                    <a:srgbClr val="A1534D"/>
                  </a:solidFill>
                  <a:latin typeface="+mj-lt"/>
                  <a:ea typeface="MS PGothic" panose="020B0600070205080204" pitchFamily="34" charset="-128"/>
                </a:rPr>
              </a:br>
              <a:r>
                <a:rPr lang="en-US" altLang="da-DK" sz="800">
                  <a:solidFill>
                    <a:srgbClr val="A1534D"/>
                  </a:solidFill>
                  <a:latin typeface="+mj-lt"/>
                  <a:ea typeface="MS PGothic" panose="020B0600070205080204" pitchFamily="34" charset="-128"/>
                </a:rPr>
                <a:t>Channels</a:t>
              </a:r>
            </a:p>
          </p:txBody>
        </p:sp>
      </p:grpSp>
      <p:sp>
        <p:nvSpPr>
          <p:cNvPr id="598" name="Titel 2">
            <a:extLst>
              <a:ext uri="{FF2B5EF4-FFF2-40B4-BE49-F238E27FC236}">
                <a16:creationId xmlns:a16="http://schemas.microsoft.com/office/drawing/2014/main" id="{4EF31598-FA3E-4445-B359-1E65D81854B7}"/>
              </a:ext>
            </a:extLst>
          </p:cNvPr>
          <p:cNvSpPr txBox="1">
            <a:spLocks/>
          </p:cNvSpPr>
          <p:nvPr/>
        </p:nvSpPr>
        <p:spPr>
          <a:xfrm>
            <a:off x="7917334" y="3857117"/>
            <a:ext cx="3237689" cy="324000"/>
          </a:xfrm>
          <a:prstGeom prst="rect">
            <a:avLst/>
          </a:prstGeom>
          <a:effectLst/>
        </p:spPr>
        <p:txBody>
          <a:bodyPr vert="horz" lIns="0" tIns="36000" rIns="0" bIns="3600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sz="1600"/>
              <a:t>Multimodal distribution</a:t>
            </a:r>
          </a:p>
        </p:txBody>
      </p:sp>
      <p:pic>
        <p:nvPicPr>
          <p:cNvPr id="6" name="Picture 5" descr="A picture containing text, map&#10;&#10;Description automatically generated">
            <a:extLst>
              <a:ext uri="{FF2B5EF4-FFF2-40B4-BE49-F238E27FC236}">
                <a16:creationId xmlns:a16="http://schemas.microsoft.com/office/drawing/2014/main" id="{8913E1DE-1F6E-4113-A4C0-AFF8E69108D4}"/>
              </a:ext>
            </a:extLst>
          </p:cNvPr>
          <p:cNvPicPr>
            <a:picLocks noChangeAspect="1"/>
          </p:cNvPicPr>
          <p:nvPr/>
        </p:nvPicPr>
        <p:blipFill rotWithShape="1">
          <a:blip r:embed="rId15">
            <a:extLst>
              <a:ext uri="{28A0092B-C50C-407E-A947-70E740481C1C}">
                <a14:useLocalDpi xmlns:a14="http://schemas.microsoft.com/office/drawing/2010/main" val="0"/>
              </a:ext>
            </a:extLst>
          </a:blip>
          <a:srcRect l="927" r="1566" b="2439"/>
          <a:stretch/>
        </p:blipFill>
        <p:spPr>
          <a:xfrm>
            <a:off x="5843588" y="142446"/>
            <a:ext cx="6343370" cy="3570117"/>
          </a:xfrm>
          <a:prstGeom prst="rect">
            <a:avLst/>
          </a:prstGeom>
        </p:spPr>
      </p:pic>
    </p:spTree>
    <p:extLst>
      <p:ext uri="{BB962C8B-B14F-4D97-AF65-F5344CB8AC3E}">
        <p14:creationId xmlns:p14="http://schemas.microsoft.com/office/powerpoint/2010/main" val="12613401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466C718F-8E5C-40D9-BEAB-541399F09EEB}"/>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4" name="Titel 3">
            <a:extLst>
              <a:ext uri="{FF2B5EF4-FFF2-40B4-BE49-F238E27FC236}">
                <a16:creationId xmlns:a16="http://schemas.microsoft.com/office/drawing/2014/main" id="{DBC9D7FB-E007-41A2-8663-6A460BEF9D27}"/>
              </a:ext>
            </a:extLst>
          </p:cNvPr>
          <p:cNvSpPr>
            <a:spLocks noGrp="1"/>
          </p:cNvSpPr>
          <p:nvPr>
            <p:ph type="title"/>
          </p:nvPr>
        </p:nvSpPr>
        <p:spPr>
          <a:xfrm>
            <a:off x="587375" y="357950"/>
            <a:ext cx="5140184" cy="975091"/>
          </a:xfrm>
        </p:spPr>
        <p:txBody>
          <a:bodyPr/>
          <a:lstStyle/>
          <a:p>
            <a:r>
              <a:rPr lang="en-US" dirty="0" smtClean="0"/>
              <a:t>Mass Customization</a:t>
            </a:r>
            <a:endParaRPr lang="en-US" dirty="0"/>
          </a:p>
        </p:txBody>
      </p:sp>
      <p:sp>
        <p:nvSpPr>
          <p:cNvPr id="5" name="Pladsholder til tekst 4">
            <a:extLst>
              <a:ext uri="{FF2B5EF4-FFF2-40B4-BE49-F238E27FC236}">
                <a16:creationId xmlns:a16="http://schemas.microsoft.com/office/drawing/2014/main" id="{7989F243-31A6-4181-A4C0-7C93C5C227CE}"/>
              </a:ext>
            </a:extLst>
          </p:cNvPr>
          <p:cNvSpPr>
            <a:spLocks noGrp="1"/>
          </p:cNvSpPr>
          <p:nvPr>
            <p:ph type="body" sz="quarter" idx="15"/>
          </p:nvPr>
        </p:nvSpPr>
        <p:spPr>
          <a:xfrm>
            <a:off x="587375" y="1476260"/>
            <a:ext cx="5934611" cy="4389163"/>
          </a:xfrm>
        </p:spPr>
        <p:txBody>
          <a:bodyPr/>
          <a:lstStyle/>
          <a:p>
            <a:pPr marL="0" indent="0">
              <a:buNone/>
            </a:pPr>
            <a:r>
              <a:rPr lang="en-US" sz="2000" dirty="0"/>
              <a:t>Research focus</a:t>
            </a:r>
          </a:p>
          <a:p>
            <a:r>
              <a:rPr lang="en-US" dirty="0"/>
              <a:t>Mass customization and product configuration from both product and manufacturing view</a:t>
            </a:r>
          </a:p>
          <a:p>
            <a:r>
              <a:rPr lang="en-US" dirty="0"/>
              <a:t>Reconfigurable manufacturing systems and changeable manufacturing systems</a:t>
            </a:r>
          </a:p>
          <a:p>
            <a:r>
              <a:rPr lang="en-US" dirty="0"/>
              <a:t>Product platforms and manufacturing platforms – co-development and co-configuration</a:t>
            </a:r>
          </a:p>
          <a:p>
            <a:r>
              <a:rPr lang="en-US" dirty="0"/>
              <a:t>Measurement and performance metrics in mass customization and reconfigurable manufacturing system</a:t>
            </a:r>
          </a:p>
          <a:p>
            <a:endParaRPr lang="en-US" sz="2000" dirty="0"/>
          </a:p>
          <a:p>
            <a:pPr marL="0" indent="0">
              <a:buNone/>
            </a:pPr>
            <a:r>
              <a:rPr lang="en-US" sz="2000" dirty="0"/>
              <a:t>Application area</a:t>
            </a:r>
          </a:p>
          <a:p>
            <a:r>
              <a:rPr lang="en-US" dirty="0"/>
              <a:t>Industrial manufacturing systems</a:t>
            </a:r>
          </a:p>
          <a:p>
            <a:r>
              <a:rPr lang="en-US" dirty="0"/>
              <a:t>Durable goods and process industry</a:t>
            </a:r>
          </a:p>
          <a:p>
            <a:r>
              <a:rPr lang="en-US" dirty="0"/>
              <a:t>Enterprises and SMV</a:t>
            </a:r>
          </a:p>
          <a:p>
            <a:endParaRPr lang="da-DK" dirty="0"/>
          </a:p>
        </p:txBody>
      </p:sp>
      <p:pic>
        <p:nvPicPr>
          <p:cNvPr id="20" name="Pladsholder til billede 19">
            <a:extLst>
              <a:ext uri="{FF2B5EF4-FFF2-40B4-BE49-F238E27FC236}">
                <a16:creationId xmlns:a16="http://schemas.microsoft.com/office/drawing/2014/main" id="{B44B864C-34EB-4F6A-9BED-1243F81E14DB}"/>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471" b="471"/>
          <a:stretch>
            <a:fillRect/>
          </a:stretch>
        </p:blipFill>
        <p:spPr>
          <a:xfrm>
            <a:off x="9880810" y="0"/>
            <a:ext cx="2311191" cy="3349486"/>
          </a:xfrm>
        </p:spPr>
      </p:pic>
      <p:pic>
        <p:nvPicPr>
          <p:cNvPr id="36" name="Pladsholder til billede 35">
            <a:extLst>
              <a:ext uri="{FF2B5EF4-FFF2-40B4-BE49-F238E27FC236}">
                <a16:creationId xmlns:a16="http://schemas.microsoft.com/office/drawing/2014/main" id="{8F23300C-28F1-4623-BA76-16FFC4BFBAED}"/>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340" b="340"/>
          <a:stretch>
            <a:fillRect/>
          </a:stretch>
        </p:blipFill>
        <p:spPr/>
      </p:pic>
      <p:pic>
        <p:nvPicPr>
          <p:cNvPr id="48" name="Pladsholder til billede 47">
            <a:extLst>
              <a:ext uri="{FF2B5EF4-FFF2-40B4-BE49-F238E27FC236}">
                <a16:creationId xmlns:a16="http://schemas.microsoft.com/office/drawing/2014/main" id="{E7D6C6F8-BDA0-434A-BB73-E3D22FC6EC1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90" b="190"/>
          <a:stretch>
            <a:fillRect/>
          </a:stretch>
        </p:blipFill>
        <p:spPr/>
      </p:pic>
      <p:pic>
        <p:nvPicPr>
          <p:cNvPr id="52" name="Pladsholder til billede 51">
            <a:extLst>
              <a:ext uri="{FF2B5EF4-FFF2-40B4-BE49-F238E27FC236}">
                <a16:creationId xmlns:a16="http://schemas.microsoft.com/office/drawing/2014/main" id="{987EEBBB-FDC9-460D-9748-066438492695}"/>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58" b="58"/>
          <a:stretch>
            <a:fillRect/>
          </a:stretch>
        </p:blipFill>
        <p:spPr/>
      </p:pic>
    </p:spTree>
    <p:extLst>
      <p:ext uri="{BB962C8B-B14F-4D97-AF65-F5344CB8AC3E}">
        <p14:creationId xmlns:p14="http://schemas.microsoft.com/office/powerpoint/2010/main" val="351581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a:t>
            </a:fld>
            <a:endParaRPr lang="en-US" dirty="0"/>
          </a:p>
        </p:txBody>
      </p:sp>
      <p:sp>
        <p:nvSpPr>
          <p:cNvPr id="4" name="Titel 3"/>
          <p:cNvSpPr>
            <a:spLocks noGrp="1"/>
          </p:cNvSpPr>
          <p:nvPr>
            <p:ph type="title"/>
          </p:nvPr>
        </p:nvSpPr>
        <p:spPr>
          <a:xfrm>
            <a:off x="587375" y="357948"/>
            <a:ext cx="6278120" cy="1486727"/>
          </a:xfrm>
        </p:spPr>
        <p:txBody>
          <a:bodyPr/>
          <a:lstStyle/>
          <a:p>
            <a:r>
              <a:rPr lang="en-US" dirty="0"/>
              <a:t>DEPARTMENT OF MATERIALS &amp; PRODUCTION</a:t>
            </a:r>
            <a:endParaRPr lang="da-DK" dirty="0"/>
          </a:p>
        </p:txBody>
      </p:sp>
      <p:sp>
        <p:nvSpPr>
          <p:cNvPr id="5" name="Pladsholder til tekst 4"/>
          <p:cNvSpPr>
            <a:spLocks noGrp="1"/>
          </p:cNvSpPr>
          <p:nvPr>
            <p:ph type="body" sz="quarter" idx="15"/>
          </p:nvPr>
        </p:nvSpPr>
        <p:spPr>
          <a:xfrm>
            <a:off x="587375" y="2127154"/>
            <a:ext cx="5835910" cy="3575409"/>
          </a:xfrm>
        </p:spPr>
        <p:txBody>
          <a:bodyPr>
            <a:normAutofit fontScale="85000" lnSpcReduction="20000"/>
          </a:bodyPr>
          <a:lstStyle/>
          <a:p>
            <a:pPr marL="0" indent="0">
              <a:buNone/>
            </a:pPr>
            <a:endParaRPr lang="da-DK" dirty="0"/>
          </a:p>
          <a:p>
            <a:pPr marL="0" indent="0">
              <a:buNone/>
            </a:pPr>
            <a:r>
              <a:rPr lang="en-US" dirty="0" smtClean="0"/>
              <a:t>The Department of Materials and Production conducts research in the intersection between new advanced materials, mechanical constructions, digital production technologies and industrial management.  </a:t>
            </a:r>
          </a:p>
          <a:p>
            <a:pPr marL="0" indent="0">
              <a:buNone/>
            </a:pPr>
            <a:r>
              <a:rPr lang="en-US" dirty="0" smtClean="0"/>
              <a:t>We have a strong commitment to provide technologies and solutions to the major societal challenges. Our research involves strong collaboration with national and international partners as a key driver for innovation, productivity and growth in Europe.</a:t>
            </a:r>
          </a:p>
          <a:p>
            <a:pPr marL="0" indent="0">
              <a:buNone/>
            </a:pPr>
            <a:endParaRPr lang="en-US" dirty="0"/>
          </a:p>
          <a:p>
            <a:pPr marL="0" indent="0">
              <a:buNone/>
            </a:pPr>
            <a:r>
              <a:rPr lang="en-US" sz="1800" dirty="0"/>
              <a:t>KEYWORDS</a:t>
            </a:r>
            <a:endParaRPr lang="da-DK" sz="1800" dirty="0"/>
          </a:p>
          <a:p>
            <a:r>
              <a:rPr lang="en-US" sz="1800" dirty="0"/>
              <a:t>Materials Science </a:t>
            </a:r>
          </a:p>
          <a:p>
            <a:r>
              <a:rPr lang="en-US" sz="1800" dirty="0"/>
              <a:t>Physics</a:t>
            </a:r>
          </a:p>
          <a:p>
            <a:r>
              <a:rPr lang="en-US" sz="1800" dirty="0"/>
              <a:t>Mechanical Engineering</a:t>
            </a:r>
            <a:endParaRPr lang="da-DK" sz="1800" dirty="0"/>
          </a:p>
          <a:p>
            <a:r>
              <a:rPr lang="en-US" sz="1800" dirty="0"/>
              <a:t>Production Systems and Technology</a:t>
            </a:r>
          </a:p>
          <a:p>
            <a:r>
              <a:rPr lang="en-US" sz="1800" dirty="0"/>
              <a:t>Industrial Production and Management</a:t>
            </a:r>
            <a:endParaRPr lang="da-DK" sz="1800" dirty="0"/>
          </a:p>
        </p:txBody>
      </p:sp>
      <p:pic>
        <p:nvPicPr>
          <p:cNvPr id="6" name="Pladsholder til billede 5"/>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2689" r="2689"/>
          <a:stretch>
            <a:fillRect/>
          </a:stretch>
        </p:blipFill>
        <p:spPr/>
      </p:pic>
      <p:pic>
        <p:nvPicPr>
          <p:cNvPr id="8" name="Pladsholder til billede 7"/>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2490" r="20653" b="18162"/>
          <a:stretch/>
        </p:blipFill>
        <p:spPr/>
      </p:pic>
    </p:spTree>
    <p:extLst>
      <p:ext uri="{BB962C8B-B14F-4D97-AF65-F5344CB8AC3E}">
        <p14:creationId xmlns:p14="http://schemas.microsoft.com/office/powerpoint/2010/main" val="3876494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vert="horz" lIns="0" tIns="0" rIns="0" bIns="0" rtlCol="0" anchor="ctr">
            <a:normAutofit/>
          </a:bodyPr>
          <a:lstStyle/>
          <a:p>
            <a:pPr>
              <a:spcAft>
                <a:spcPts val="600"/>
              </a:spcAft>
            </a:pPr>
            <a:fld id="{D8D877B3-D348-4611-9BDB-C5374591D951}" type="slidenum">
              <a:rPr lang="en-US" smtClean="0"/>
              <a:pPr>
                <a:spcAft>
                  <a:spcPts val="600"/>
                </a:spcAft>
              </a:pPr>
              <a:t>3</a:t>
            </a:fld>
            <a:endParaRPr lang="en-US"/>
          </a:p>
        </p:txBody>
      </p:sp>
      <p:pic>
        <p:nvPicPr>
          <p:cNvPr id="8" name="Pladsholder til billede 7"/>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l="2748" r="2748"/>
          <a:stretch>
            <a:fillRect/>
          </a:stretch>
        </p:blipFill>
        <p:spPr/>
      </p:pic>
      <p:sp>
        <p:nvSpPr>
          <p:cNvPr id="16" name="Titel 3">
            <a:extLst>
              <a:ext uri="{FF2B5EF4-FFF2-40B4-BE49-F238E27FC236}">
                <a16:creationId xmlns:a16="http://schemas.microsoft.com/office/drawing/2014/main" id="{D238AEA9-087F-7A4B-961F-3952BF262053}"/>
              </a:ext>
            </a:extLst>
          </p:cNvPr>
          <p:cNvSpPr>
            <a:spLocks noGrp="1"/>
          </p:cNvSpPr>
          <p:nvPr>
            <p:ph type="title"/>
          </p:nvPr>
        </p:nvSpPr>
        <p:spPr/>
        <p:txBody>
          <a:bodyPr vert="horz" lIns="0" tIns="192024" rIns="0" bIns="0" rtlCol="0" anchor="t" anchorCtr="0">
            <a:normAutofit/>
          </a:bodyPr>
          <a:lstStyle/>
          <a:p>
            <a:r>
              <a:rPr lang="da-DK"/>
              <a:t>RESEARCH PROGRAMS</a:t>
            </a:r>
            <a:endParaRPr lang="da-DK" dirty="0"/>
          </a:p>
        </p:txBody>
      </p:sp>
      <p:sp>
        <p:nvSpPr>
          <p:cNvPr id="4" name="Pladsholder til tekst 3"/>
          <p:cNvSpPr>
            <a:spLocks noGrp="1"/>
          </p:cNvSpPr>
          <p:nvPr>
            <p:ph type="body" sz="quarter" idx="15"/>
          </p:nvPr>
        </p:nvSpPr>
        <p:spPr/>
        <p:txBody>
          <a:bodyPr>
            <a:normAutofit fontScale="92500" lnSpcReduction="10000"/>
          </a:bodyPr>
          <a:lstStyle/>
          <a:p>
            <a:pPr marL="0" indent="0">
              <a:lnSpc>
                <a:spcPct val="90000"/>
              </a:lnSpc>
              <a:buNone/>
            </a:pPr>
            <a:r>
              <a:rPr lang="en-US" dirty="0" smtClean="0"/>
              <a:t>The Department of Materials &amp; Production has successfully launched 3 interdisciplinary research programs within the fields of dynamics, biomechanics, robotics, materials and operational systems.</a:t>
            </a:r>
            <a:br>
              <a:rPr lang="en-US" dirty="0" smtClean="0"/>
            </a:br>
            <a:endParaRPr lang="en-US" dirty="0" smtClean="0"/>
          </a:p>
          <a:p>
            <a:pPr marL="0" indent="0">
              <a:lnSpc>
                <a:spcPct val="90000"/>
              </a:lnSpc>
              <a:buNone/>
            </a:pPr>
            <a:r>
              <a:rPr lang="en-US" dirty="0" smtClean="0"/>
              <a:t>Our research initiatives bring some of our best researchers across disciplines together and strengthen the departments lead position in Europe, aiming to develop new techniques, methods and tools.</a:t>
            </a:r>
          </a:p>
          <a:p>
            <a:pPr>
              <a:lnSpc>
                <a:spcPct val="90000"/>
              </a:lnSpc>
            </a:pPr>
            <a:endParaRPr lang="en-US" dirty="0"/>
          </a:p>
          <a:p>
            <a:pPr marL="0" indent="0">
              <a:lnSpc>
                <a:spcPct val="90000"/>
              </a:lnSpc>
              <a:buNone/>
            </a:pPr>
            <a:r>
              <a:rPr lang="en-US" sz="1800" dirty="0"/>
              <a:t>PROGRAMS</a:t>
            </a:r>
            <a:endParaRPr lang="da-DK" sz="1800" dirty="0"/>
          </a:p>
          <a:p>
            <a:pPr>
              <a:lnSpc>
                <a:spcPct val="90000"/>
              </a:lnSpc>
            </a:pPr>
            <a:r>
              <a:rPr lang="en-US" sz="1800" dirty="0"/>
              <a:t>AAU Center of Exoskeletons</a:t>
            </a:r>
            <a:endParaRPr lang="da-DK" sz="1800" dirty="0"/>
          </a:p>
          <a:p>
            <a:pPr>
              <a:lnSpc>
                <a:spcPct val="90000"/>
              </a:lnSpc>
            </a:pPr>
            <a:r>
              <a:rPr lang="en-US" sz="1800" dirty="0"/>
              <a:t>AAU Recycling of Plastics</a:t>
            </a:r>
          </a:p>
          <a:p>
            <a:pPr>
              <a:lnSpc>
                <a:spcPct val="90000"/>
              </a:lnSpc>
            </a:pPr>
            <a:r>
              <a:rPr lang="en-US" sz="1800" dirty="0"/>
              <a:t>AAU Healthcare Operations</a:t>
            </a:r>
          </a:p>
          <a:p>
            <a:endParaRPr lang="da-DK" dirty="0"/>
          </a:p>
        </p:txBody>
      </p:sp>
      <p:pic>
        <p:nvPicPr>
          <p:cNvPr id="9" name="Pladsholder til billede 8"/>
          <p:cNvPicPr>
            <a:picLocks noGrp="1" noChangeAspect="1"/>
          </p:cNvPicPr>
          <p:nvPr>
            <p:ph type="pic" sz="quarter" idx="16"/>
          </p:nvPr>
        </p:nvPicPr>
        <p:blipFill>
          <a:blip r:embed="rId4" cstate="hqprint">
            <a:extLst>
              <a:ext uri="{28A0092B-C50C-407E-A947-70E740481C1C}">
                <a14:useLocalDpi xmlns:a14="http://schemas.microsoft.com/office/drawing/2010/main" val="0"/>
              </a:ext>
            </a:extLst>
          </a:blip>
          <a:srcRect l="2748" r="2748"/>
          <a:stretch>
            <a:fillRect/>
          </a:stretch>
        </p:blipFill>
        <p:spPr/>
      </p:pic>
      <p:pic>
        <p:nvPicPr>
          <p:cNvPr id="12" name="Billede 11"/>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000" y="422766"/>
            <a:ext cx="3810000" cy="2514600"/>
          </a:xfrm>
          <a:prstGeom prst="rect">
            <a:avLst/>
          </a:prstGeom>
        </p:spPr>
      </p:pic>
    </p:spTree>
    <p:extLst>
      <p:ext uri="{BB962C8B-B14F-4D97-AF65-F5344CB8AC3E}">
        <p14:creationId xmlns:p14="http://schemas.microsoft.com/office/powerpoint/2010/main" val="106164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a:t>
            </a:fld>
            <a:endParaRPr lang="en-US"/>
          </a:p>
        </p:txBody>
      </p:sp>
      <p:sp>
        <p:nvSpPr>
          <p:cNvPr id="5" name="Pladsholder til tekst 4"/>
          <p:cNvSpPr>
            <a:spLocks noGrp="1"/>
          </p:cNvSpPr>
          <p:nvPr>
            <p:ph type="body" sz="quarter" idx="15"/>
          </p:nvPr>
        </p:nvSpPr>
        <p:spPr>
          <a:xfrm>
            <a:off x="587375" y="2127154"/>
            <a:ext cx="5835910" cy="3575409"/>
          </a:xfrm>
        </p:spPr>
        <p:txBody>
          <a:bodyPr>
            <a:normAutofit lnSpcReduction="10000"/>
          </a:bodyPr>
          <a:lstStyle/>
          <a:p>
            <a:pPr marL="0" indent="0">
              <a:buNone/>
            </a:pPr>
            <a:r>
              <a:rPr lang="en-US" sz="1500" dirty="0" smtClean="0"/>
              <a:t>The Department of Materials &amp; Production has state-of-the-art research facilities and equipment to conduct experimental research tests within the fields of material science, mechanical and production engineering. </a:t>
            </a:r>
            <a:br>
              <a:rPr lang="en-US" sz="1500" dirty="0" smtClean="0"/>
            </a:br>
            <a:endParaRPr lang="en-US" sz="1500" dirty="0" smtClean="0"/>
          </a:p>
          <a:p>
            <a:pPr marL="0" indent="0">
              <a:buNone/>
            </a:pPr>
            <a:r>
              <a:rPr lang="en-US" sz="1500" dirty="0" smtClean="0"/>
              <a:t>Our highly skilled staff is updated on the use of new technologies, industry demands and global trends and working to train, support assist researchers at all stages of their career.</a:t>
            </a:r>
          </a:p>
          <a:p>
            <a:pPr marL="0" indent="0">
              <a:buNone/>
            </a:pPr>
            <a:r>
              <a:rPr lang="en-US" sz="1800" dirty="0" smtClean="0"/>
              <a:t/>
            </a:r>
            <a:br>
              <a:rPr lang="en-US" sz="1800" dirty="0" smtClean="0"/>
            </a:br>
            <a:endParaRPr lang="en-US" sz="1500" dirty="0" smtClean="0"/>
          </a:p>
          <a:p>
            <a:pPr marL="0" indent="0">
              <a:buNone/>
            </a:pPr>
            <a:r>
              <a:rPr lang="en-US" sz="1500" dirty="0" smtClean="0"/>
              <a:t>LOCATIONS</a:t>
            </a:r>
            <a:endParaRPr lang="da-DK" sz="1500" dirty="0"/>
          </a:p>
          <a:p>
            <a:r>
              <a:rPr lang="en-US" sz="1500" dirty="0" err="1"/>
              <a:t>Fibigerstraede</a:t>
            </a:r>
            <a:endParaRPr lang="da-DK" sz="1500" dirty="0"/>
          </a:p>
          <a:p>
            <a:r>
              <a:rPr lang="en-US" sz="1500" dirty="0" err="1"/>
              <a:t>Skjernvej</a:t>
            </a:r>
            <a:endParaRPr lang="en-US" sz="1500" dirty="0"/>
          </a:p>
          <a:p>
            <a:r>
              <a:rPr lang="en-US" sz="1500" dirty="0" err="1"/>
              <a:t>Badehusvej</a:t>
            </a:r>
            <a:r>
              <a:rPr lang="en-US" sz="1500" dirty="0"/>
              <a:t> (Student lab)</a:t>
            </a:r>
          </a:p>
          <a:p>
            <a:pPr marL="0" indent="0">
              <a:buNone/>
            </a:pPr>
            <a:endParaRPr lang="en-US" sz="1800" dirty="0"/>
          </a:p>
          <a:p>
            <a:pPr marL="0" indent="0">
              <a:buNone/>
            </a:pPr>
            <a:endParaRPr lang="da-DK" dirty="0"/>
          </a:p>
        </p:txBody>
      </p:sp>
      <p:sp>
        <p:nvSpPr>
          <p:cNvPr id="7" name="Titel 5">
            <a:extLst>
              <a:ext uri="{FF2B5EF4-FFF2-40B4-BE49-F238E27FC236}">
                <a16:creationId xmlns:a16="http://schemas.microsoft.com/office/drawing/2014/main" id="{3B0689C7-FA82-7743-B374-69EFE6C1B05A}"/>
              </a:ext>
            </a:extLst>
          </p:cNvPr>
          <p:cNvSpPr txBox="1">
            <a:spLocks/>
          </p:cNvSpPr>
          <p:nvPr/>
        </p:nvSpPr>
        <p:spPr>
          <a:xfrm>
            <a:off x="587375" y="593223"/>
            <a:ext cx="10514822" cy="1474385"/>
          </a:xfrm>
          <a:prstGeom prst="rect">
            <a:avLst/>
          </a:prstGeom>
        </p:spPr>
        <p:txBody>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a:t>RESEARCH FACILITIES</a:t>
            </a:r>
            <a:br>
              <a:rPr lang="da-DK"/>
            </a:br>
            <a:endParaRPr lang="da-DK"/>
          </a:p>
        </p:txBody>
      </p:sp>
      <p:pic>
        <p:nvPicPr>
          <p:cNvPr id="6" name="Pladsholder til billede 6">
            <a:extLst>
              <a:ext uri="{FF2B5EF4-FFF2-40B4-BE49-F238E27FC236}">
                <a16:creationId xmlns:a16="http://schemas.microsoft.com/office/drawing/2014/main" id="{D90B716C-2D62-F44A-AA6A-B9BE5BB67172}"/>
              </a:ext>
            </a:extLst>
          </p:cNvPr>
          <p:cNvPicPr>
            <a:picLocks noChangeAspect="1"/>
          </p:cNvPicPr>
          <p:nvPr/>
        </p:nvPicPr>
        <p:blipFill>
          <a:blip r:embed="rId3" cstate="hqprint">
            <a:extLst>
              <a:ext uri="{28A0092B-C50C-407E-A947-70E740481C1C}">
                <a14:useLocalDpi xmlns:a14="http://schemas.microsoft.com/office/drawing/2010/main" val="0"/>
              </a:ext>
            </a:extLst>
          </a:blip>
          <a:srcRect l="2748" r="2748"/>
          <a:stretch>
            <a:fillRect/>
          </a:stretch>
        </p:blipFill>
        <p:spPr>
          <a:xfrm>
            <a:off x="7427912" y="0"/>
            <a:ext cx="4764087" cy="3360132"/>
          </a:xfrm>
          <a:prstGeom prst="rect">
            <a:avLst/>
          </a:prstGeom>
          <a:pattFill prst="pct10">
            <a:fgClr>
              <a:schemeClr val="tx1"/>
            </a:fgClr>
            <a:bgClr>
              <a:schemeClr val="bg1"/>
            </a:bgClr>
          </a:pattFill>
        </p:spPr>
      </p:pic>
      <p:pic>
        <p:nvPicPr>
          <p:cNvPr id="8" name="Pladsholder til billede 7">
            <a:extLst>
              <a:ext uri="{FF2B5EF4-FFF2-40B4-BE49-F238E27FC236}">
                <a16:creationId xmlns:a16="http://schemas.microsoft.com/office/drawing/2014/main" id="{10E2F0CA-4302-2947-8311-6862A704D6F3}"/>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l="2748" r="2748"/>
          <a:stretch>
            <a:fillRect/>
          </a:stretch>
        </p:blipFill>
        <p:spPr>
          <a:xfrm>
            <a:off x="7427912" y="3514985"/>
            <a:ext cx="4764087" cy="3360132"/>
          </a:xfrm>
        </p:spPr>
      </p:pic>
    </p:spTree>
    <p:extLst>
      <p:ext uri="{BB962C8B-B14F-4D97-AF65-F5344CB8AC3E}">
        <p14:creationId xmlns:p14="http://schemas.microsoft.com/office/powerpoint/2010/main" val="413648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587374" y="370290"/>
            <a:ext cx="7159147" cy="1474385"/>
          </a:xfrm>
        </p:spPr>
        <p:txBody>
          <a:bodyPr/>
          <a:lstStyle/>
          <a:p>
            <a:r>
              <a:rPr lang="da-DK" dirty="0"/>
              <a:t>REMARKABLE RESULTS, GRANTS AND AWARDS </a:t>
            </a:r>
          </a:p>
        </p:txBody>
      </p:sp>
      <p:sp>
        <p:nvSpPr>
          <p:cNvPr id="8" name="Pladsholder til tekst 7"/>
          <p:cNvSpPr>
            <a:spLocks noGrp="1"/>
          </p:cNvSpPr>
          <p:nvPr>
            <p:ph type="body" sz="quarter" idx="12"/>
          </p:nvPr>
        </p:nvSpPr>
        <p:spPr>
          <a:xfrm>
            <a:off x="587375" y="2065337"/>
            <a:ext cx="6072997" cy="3703696"/>
          </a:xfrm>
        </p:spPr>
        <p:txBody>
          <a:bodyPr>
            <a:normAutofit/>
          </a:bodyPr>
          <a:lstStyle/>
          <a:p>
            <a:r>
              <a:rPr lang="en-US" dirty="0"/>
              <a:t>The Department of Materials &amp; Production is one of the founding members of MADE, Manufacturing Academy of Denmark, </a:t>
            </a:r>
            <a:r>
              <a:rPr lang="en-US" u="sng" dirty="0">
                <a:hlinkClick r:id="rId3"/>
              </a:rPr>
              <a:t>www.made.dk</a:t>
            </a:r>
            <a:r>
              <a:rPr lang="en-US" dirty="0"/>
              <a:t>. In total the department has received more than 43 million DKK in external funding to research projects related to MADE activities.</a:t>
            </a:r>
            <a:endParaRPr lang="da-DK" dirty="0"/>
          </a:p>
          <a:p>
            <a:r>
              <a:rPr lang="en-US" dirty="0" smtClean="0"/>
              <a:t>In 2019 The Department of Materials and Production received DKK 18.2 million from North Denmark Growth Forum to the project Innovation Factory North. </a:t>
            </a:r>
          </a:p>
          <a:p>
            <a:endParaRPr lang="da-DK" b="1" dirty="0"/>
          </a:p>
        </p:txBody>
      </p:sp>
      <p:sp>
        <p:nvSpPr>
          <p:cNvPr id="2" name="Pladsholder til slidenummer 1"/>
          <p:cNvSpPr>
            <a:spLocks noGrp="1"/>
          </p:cNvSpPr>
          <p:nvPr>
            <p:ph type="sldNum" sz="quarter" idx="4294967295"/>
          </p:nvPr>
        </p:nvSpPr>
        <p:spPr>
          <a:xfrm>
            <a:off x="11620500" y="593725"/>
            <a:ext cx="571500" cy="227013"/>
          </a:xfrm>
        </p:spPr>
        <p:txBody>
          <a:bodyPr/>
          <a:lstStyle/>
          <a:p>
            <a:fld id="{D8D877B3-D348-4611-9BDB-C5374591D951}" type="slidenum">
              <a:rPr lang="en-US" smtClean="0"/>
              <a:pPr/>
              <a:t>5</a:t>
            </a:fld>
            <a:endParaRPr lang="en-US"/>
          </a:p>
        </p:txBody>
      </p:sp>
      <p:pic>
        <p:nvPicPr>
          <p:cNvPr id="9" name="Billed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42721" y="0"/>
            <a:ext cx="4849279" cy="6858000"/>
          </a:xfrm>
          <a:prstGeom prst="rect">
            <a:avLst/>
          </a:prstGeom>
        </p:spPr>
      </p:pic>
    </p:spTree>
    <p:extLst>
      <p:ext uri="{BB962C8B-B14F-4D97-AF65-F5344CB8AC3E}">
        <p14:creationId xmlns:p14="http://schemas.microsoft.com/office/powerpoint/2010/main" val="3746427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a:t>KEY FIGURES</a:t>
            </a:r>
          </a:p>
        </p:txBody>
      </p:sp>
      <p:sp>
        <p:nvSpPr>
          <p:cNvPr id="7" name="Pladsholder til tekst 6"/>
          <p:cNvSpPr>
            <a:spLocks noGrp="1"/>
          </p:cNvSpPr>
          <p:nvPr>
            <p:ph type="body" sz="quarter" idx="12"/>
          </p:nvPr>
        </p:nvSpPr>
        <p:spPr>
          <a:xfrm>
            <a:off x="587374" y="1552942"/>
            <a:ext cx="4490445" cy="3752115"/>
          </a:xfrm>
        </p:spPr>
        <p:txBody>
          <a:bodyPr>
            <a:normAutofit fontScale="77500" lnSpcReduction="20000"/>
          </a:bodyPr>
          <a:lstStyle/>
          <a:p>
            <a:r>
              <a:rPr lang="en-US" dirty="0"/>
              <a:t>160 staff</a:t>
            </a:r>
          </a:p>
          <a:p>
            <a:pPr lvl="1"/>
            <a:r>
              <a:rPr lang="en-US" dirty="0"/>
              <a:t>App. 65 faculty members</a:t>
            </a:r>
          </a:p>
          <a:p>
            <a:pPr lvl="1"/>
            <a:r>
              <a:rPr lang="en-US" dirty="0"/>
              <a:t>App. 27 Post Doc/RA</a:t>
            </a:r>
          </a:p>
          <a:p>
            <a:pPr lvl="1"/>
            <a:r>
              <a:rPr lang="en-US" dirty="0"/>
              <a:t>App. 20 PhDs</a:t>
            </a:r>
          </a:p>
          <a:p>
            <a:pPr lvl="1"/>
            <a:r>
              <a:rPr lang="en-US" dirty="0"/>
              <a:t>More than 11 guest researchers</a:t>
            </a:r>
          </a:p>
          <a:p>
            <a:pPr lvl="1"/>
            <a:r>
              <a:rPr lang="en-US" dirty="0"/>
              <a:t>App. 44 </a:t>
            </a:r>
            <a:r>
              <a:rPr lang="en-US" dirty="0">
                <a:solidFill>
                  <a:srgbClr val="211A52"/>
                </a:solidFill>
              </a:rPr>
              <a:t>TAP</a:t>
            </a:r>
            <a:br>
              <a:rPr lang="en-US" dirty="0">
                <a:solidFill>
                  <a:srgbClr val="211A52"/>
                </a:solidFill>
              </a:rPr>
            </a:br>
            <a:endParaRPr lang="en-US" dirty="0">
              <a:solidFill>
                <a:srgbClr val="211A52"/>
              </a:solidFill>
            </a:endParaRPr>
          </a:p>
          <a:p>
            <a:r>
              <a:rPr lang="en-US" dirty="0"/>
              <a:t>App. 1025 students</a:t>
            </a:r>
          </a:p>
          <a:p>
            <a:pPr marL="0" indent="0">
              <a:buNone/>
            </a:pPr>
            <a:endParaRPr lang="en-US" dirty="0"/>
          </a:p>
          <a:p>
            <a:r>
              <a:rPr lang="en-US" dirty="0"/>
              <a:t>Total turnover DKK 158,4 million</a:t>
            </a:r>
          </a:p>
          <a:p>
            <a:r>
              <a:rPr lang="en-US" dirty="0"/>
              <a:t>External turnover DKK </a:t>
            </a:r>
            <a:r>
              <a:rPr lang="en-US" dirty="0" smtClean="0"/>
              <a:t>48,4 </a:t>
            </a:r>
            <a:r>
              <a:rPr lang="en-US" dirty="0"/>
              <a:t>million</a:t>
            </a:r>
          </a:p>
          <a:p>
            <a:r>
              <a:rPr lang="en-US" dirty="0"/>
              <a:t>Internal turnover DKK </a:t>
            </a:r>
            <a:r>
              <a:rPr lang="en-US" dirty="0" smtClean="0"/>
              <a:t>110,0 </a:t>
            </a:r>
            <a:r>
              <a:rPr lang="en-US" dirty="0"/>
              <a:t>million</a:t>
            </a:r>
          </a:p>
          <a:p>
            <a:r>
              <a:rPr lang="en-US" dirty="0"/>
              <a:t>Number of external projects &gt;163 </a:t>
            </a:r>
            <a:r>
              <a:rPr lang="en-US" dirty="0" smtClean="0"/>
              <a:t>on-going</a:t>
            </a:r>
          </a:p>
          <a:p>
            <a:r>
              <a:rPr lang="en-US" dirty="0" smtClean="0"/>
              <a:t>New External Portfolio DKK </a:t>
            </a:r>
            <a:r>
              <a:rPr lang="en-US" smtClean="0"/>
              <a:t>29,2 million</a:t>
            </a:r>
            <a:endParaRPr lang="en-US" dirty="0"/>
          </a:p>
          <a:p>
            <a:endParaRPr lang="en-US" dirty="0"/>
          </a:p>
          <a:p>
            <a:r>
              <a:rPr lang="en-US" dirty="0"/>
              <a:t>App. 4.440 m</a:t>
            </a:r>
            <a:r>
              <a:rPr lang="en-US" baseline="30000" dirty="0"/>
              <a:t>2</a:t>
            </a:r>
            <a:r>
              <a:rPr lang="en-US" dirty="0"/>
              <a:t> LAB facilities</a:t>
            </a:r>
          </a:p>
          <a:p>
            <a:endParaRPr lang="en-US" dirty="0">
              <a:solidFill>
                <a:srgbClr val="211A52"/>
              </a:solidFill>
            </a:endParaRPr>
          </a:p>
          <a:p>
            <a:endParaRPr lang="da-DK" dirty="0"/>
          </a:p>
        </p:txBody>
      </p:sp>
      <p:sp>
        <p:nvSpPr>
          <p:cNvPr id="2" name="Pladsholder til billede 1"/>
          <p:cNvSpPr>
            <a:spLocks noGrp="1"/>
          </p:cNvSpPr>
          <p:nvPr>
            <p:ph type="pic" sz="quarter" idx="11"/>
          </p:nvPr>
        </p:nvSpPr>
        <p:spPr/>
      </p:sp>
      <p:pic>
        <p:nvPicPr>
          <p:cNvPr id="6" name="Pladsholder til billede 1"/>
          <p:cNvPicPr>
            <a:picLocks noGrp="1" noChangeAspect="1"/>
          </p:cNvPicPr>
          <p:nvPr/>
        </p:nvPicPr>
        <p:blipFill rotWithShape="1">
          <a:blip r:embed="rId3" cstate="print">
            <a:extLst>
              <a:ext uri="{28A0092B-C50C-407E-A947-70E740481C1C}">
                <a14:useLocalDpi xmlns:a14="http://schemas.microsoft.com/office/drawing/2010/main" val="0"/>
              </a:ext>
            </a:extLst>
          </a:blip>
          <a:srcRect l="24343" t="6593" r="33967" b="13202"/>
          <a:stretch/>
        </p:blipFill>
        <p:spPr>
          <a:xfrm>
            <a:off x="7438768" y="-1"/>
            <a:ext cx="4753232" cy="6858000"/>
          </a:xfrm>
          <a:prstGeom prst="rect">
            <a:avLst/>
          </a:prstGeom>
          <a:pattFill prst="pct10">
            <a:fgClr>
              <a:schemeClr val="tx1"/>
            </a:fgClr>
            <a:bgClr>
              <a:schemeClr val="bg1"/>
            </a:bgClr>
          </a:pattFill>
        </p:spPr>
      </p:pic>
    </p:spTree>
    <p:extLst>
      <p:ext uri="{BB962C8B-B14F-4D97-AF65-F5344CB8AC3E}">
        <p14:creationId xmlns:p14="http://schemas.microsoft.com/office/powerpoint/2010/main" val="3062394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Lige forbindelse 38">
            <a:extLst>
              <a:ext uri="{FF2B5EF4-FFF2-40B4-BE49-F238E27FC236}">
                <a16:creationId xmlns:a16="http://schemas.microsoft.com/office/drawing/2014/main" id="{447C533D-176F-4F44-8FCB-D50A7C36B5C5}"/>
              </a:ext>
            </a:extLst>
          </p:cNvPr>
          <p:cNvCxnSpPr>
            <a:cxnSpLocks/>
          </p:cNvCxnSpPr>
          <p:nvPr/>
        </p:nvCxnSpPr>
        <p:spPr>
          <a:xfrm flipH="1">
            <a:off x="5619760" y="2274110"/>
            <a:ext cx="3980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ge forbindelse 78"/>
          <p:cNvCxnSpPr/>
          <p:nvPr/>
        </p:nvCxnSpPr>
        <p:spPr>
          <a:xfrm>
            <a:off x="5110119" y="2725006"/>
            <a:ext cx="0" cy="3448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kstboks 49"/>
          <p:cNvSpPr txBox="1"/>
          <p:nvPr/>
        </p:nvSpPr>
        <p:spPr>
          <a:xfrm>
            <a:off x="4364778" y="2968378"/>
            <a:ext cx="1728000" cy="48013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3200" rIns="43200">
            <a:spAutoFit/>
          </a:bodyPr>
          <a:lstStyle/>
          <a:p>
            <a:pPr algn="ctr">
              <a:defRPr/>
            </a:pPr>
            <a:r>
              <a:rPr lang="en-US" sz="840" b="1">
                <a:latin typeface="Arial" pitchFamily="34" charset="0"/>
                <a:cs typeface="Arial" pitchFamily="34" charset="0"/>
              </a:rPr>
              <a:t> </a:t>
            </a:r>
            <a:r>
              <a:rPr lang="en-US" sz="800" b="1">
                <a:latin typeface="Arial" panose="020B0604020202020204" pitchFamily="34" charset="0"/>
                <a:cs typeface="Arial" panose="020B0604020202020204" pitchFamily="34" charset="0"/>
              </a:rPr>
              <a:t>Physics and Mechanics</a:t>
            </a:r>
            <a:endParaRPr lang="en-US" sz="840" b="1">
              <a:latin typeface="Arial" pitchFamily="34" charset="0"/>
              <a:cs typeface="Arial" pitchFamily="34" charset="0"/>
            </a:endParaRPr>
          </a:p>
          <a:p>
            <a:pPr algn="ctr">
              <a:defRPr/>
            </a:pPr>
            <a:r>
              <a:rPr lang="en-US" sz="840" b="1">
                <a:latin typeface="Arial" pitchFamily="34" charset="0"/>
                <a:cs typeface="Arial" pitchFamily="34" charset="0"/>
              </a:rPr>
              <a:t>Section head</a:t>
            </a:r>
          </a:p>
          <a:p>
            <a:pPr algn="ctr">
              <a:defRPr/>
            </a:pPr>
            <a:r>
              <a:rPr lang="en-US" sz="840" b="1">
                <a:latin typeface="Arial" pitchFamily="34" charset="0"/>
                <a:cs typeface="Arial" pitchFamily="34" charset="0"/>
              </a:rPr>
              <a:t>Jens Henrik Andreasen</a:t>
            </a:r>
          </a:p>
        </p:txBody>
      </p:sp>
      <p:sp>
        <p:nvSpPr>
          <p:cNvPr id="54" name="Tekstboks 53"/>
          <p:cNvSpPr txBox="1"/>
          <p:nvPr/>
        </p:nvSpPr>
        <p:spPr>
          <a:xfrm>
            <a:off x="6166906" y="2959890"/>
            <a:ext cx="1728000" cy="48936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3200" rIns="43200" anchor="ctr">
            <a:spAutoFit/>
          </a:bodyPr>
          <a:lstStyle/>
          <a:p>
            <a:pPr algn="ctr"/>
            <a:r>
              <a:rPr lang="en-US" altLang="da-DK" sz="800" b="1">
                <a:latin typeface="Arial" panose="020B0604020202020204" pitchFamily="34" charset="0"/>
                <a:cs typeface="Arial" panose="020B0604020202020204" pitchFamily="34" charset="0"/>
              </a:rPr>
              <a:t>Production</a:t>
            </a:r>
          </a:p>
          <a:p>
            <a:pPr algn="ctr">
              <a:defRPr/>
            </a:pPr>
            <a:r>
              <a:rPr lang="en-US" sz="840" b="1">
                <a:latin typeface="Arial" pitchFamily="34" charset="0"/>
                <a:cs typeface="Arial" pitchFamily="34" charset="0"/>
              </a:rPr>
              <a:t>Section head </a:t>
            </a:r>
          </a:p>
          <a:p>
            <a:pPr algn="ctr">
              <a:defRPr/>
            </a:pPr>
            <a:r>
              <a:rPr lang="en-US" sz="840" b="1">
                <a:latin typeface="Arial" pitchFamily="34" charset="0"/>
                <a:cs typeface="Arial" pitchFamily="34" charset="0"/>
              </a:rPr>
              <a:t>Astrid </a:t>
            </a:r>
            <a:r>
              <a:rPr lang="en-US" sz="840" b="1" err="1">
                <a:latin typeface="Arial" pitchFamily="34" charset="0"/>
                <a:cs typeface="Arial" pitchFamily="34" charset="0"/>
              </a:rPr>
              <a:t>Heidemann</a:t>
            </a:r>
            <a:r>
              <a:rPr lang="en-US" sz="840" b="1">
                <a:latin typeface="Arial" pitchFamily="34" charset="0"/>
                <a:cs typeface="Arial" pitchFamily="34" charset="0"/>
              </a:rPr>
              <a:t> Lassen</a:t>
            </a:r>
          </a:p>
        </p:txBody>
      </p:sp>
      <p:cxnSp>
        <p:nvCxnSpPr>
          <p:cNvPr id="80" name="Lige forbindelse 79"/>
          <p:cNvCxnSpPr/>
          <p:nvPr/>
        </p:nvCxnSpPr>
        <p:spPr>
          <a:xfrm>
            <a:off x="6957024" y="2737341"/>
            <a:ext cx="0" cy="2324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ge forbindelse 83"/>
          <p:cNvCxnSpPr>
            <a:endCxn id="6150" idx="0"/>
          </p:cNvCxnSpPr>
          <p:nvPr/>
        </p:nvCxnSpPr>
        <p:spPr>
          <a:xfrm flipH="1">
            <a:off x="6060722" y="1286434"/>
            <a:ext cx="953" cy="312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ge forbindelse 84"/>
          <p:cNvCxnSpPr>
            <a:cxnSpLocks/>
          </p:cNvCxnSpPr>
          <p:nvPr/>
        </p:nvCxnSpPr>
        <p:spPr>
          <a:xfrm>
            <a:off x="9600280" y="2273561"/>
            <a:ext cx="0" cy="7348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kstboks 58"/>
          <p:cNvSpPr txBox="1"/>
          <p:nvPr/>
        </p:nvSpPr>
        <p:spPr>
          <a:xfrm>
            <a:off x="5152990" y="1060888"/>
            <a:ext cx="1804034" cy="424732"/>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a:defRPr/>
            </a:pPr>
            <a:r>
              <a:rPr lang="en-US" sz="1080" b="1">
                <a:latin typeface="Arial" pitchFamily="34" charset="0"/>
                <a:cs typeface="Arial" pitchFamily="34" charset="0"/>
              </a:rPr>
              <a:t>Materials and Production </a:t>
            </a:r>
          </a:p>
        </p:txBody>
      </p:sp>
      <p:cxnSp>
        <p:nvCxnSpPr>
          <p:cNvPr id="62" name="Vinklet forbindelse 61"/>
          <p:cNvCxnSpPr>
            <a:cxnSpLocks/>
          </p:cNvCxnSpPr>
          <p:nvPr/>
        </p:nvCxnSpPr>
        <p:spPr>
          <a:xfrm rot="10800000">
            <a:off x="5110122" y="2731511"/>
            <a:ext cx="1846903" cy="644"/>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743694F5-DD7D-4318-B9ED-3237E21EEBBE}"/>
              </a:ext>
            </a:extLst>
          </p:cNvPr>
          <p:cNvCxnSpPr>
            <a:cxnSpLocks/>
          </p:cNvCxnSpPr>
          <p:nvPr/>
        </p:nvCxnSpPr>
        <p:spPr>
          <a:xfrm>
            <a:off x="6055007" y="1946331"/>
            <a:ext cx="0" cy="791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kstboks 62">
            <a:extLst>
              <a:ext uri="{FF2B5EF4-FFF2-40B4-BE49-F238E27FC236}">
                <a16:creationId xmlns:a16="http://schemas.microsoft.com/office/drawing/2014/main" id="{2EF7C3EE-1E04-43A7-9AC7-8FDD83CAB820}"/>
              </a:ext>
            </a:extLst>
          </p:cNvPr>
          <p:cNvSpPr txBox="1">
            <a:spLocks noChangeArrowheads="1"/>
          </p:cNvSpPr>
          <p:nvPr/>
        </p:nvSpPr>
        <p:spPr bwMode="auto">
          <a:xfrm>
            <a:off x="6177191" y="4032681"/>
            <a:ext cx="1728000" cy="2308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Robotics and Automation</a:t>
            </a:r>
          </a:p>
        </p:txBody>
      </p:sp>
      <p:sp>
        <p:nvSpPr>
          <p:cNvPr id="67" name="Tekstboks 62">
            <a:extLst>
              <a:ext uri="{FF2B5EF4-FFF2-40B4-BE49-F238E27FC236}">
                <a16:creationId xmlns:a16="http://schemas.microsoft.com/office/drawing/2014/main" id="{D0C48667-5D6C-4AA9-9D65-D548183BBAA5}"/>
              </a:ext>
            </a:extLst>
          </p:cNvPr>
          <p:cNvSpPr txBox="1">
            <a:spLocks noChangeArrowheads="1"/>
          </p:cNvSpPr>
          <p:nvPr/>
        </p:nvSpPr>
        <p:spPr bwMode="auto">
          <a:xfrm>
            <a:off x="6177191" y="3671804"/>
            <a:ext cx="1728000" cy="2308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Operations Research</a:t>
            </a:r>
          </a:p>
        </p:txBody>
      </p:sp>
      <p:sp>
        <p:nvSpPr>
          <p:cNvPr id="70" name="Tekstboks 62">
            <a:extLst>
              <a:ext uri="{FF2B5EF4-FFF2-40B4-BE49-F238E27FC236}">
                <a16:creationId xmlns:a16="http://schemas.microsoft.com/office/drawing/2014/main" id="{9878EF1E-F9CA-4713-850B-39E0A604876C}"/>
              </a:ext>
            </a:extLst>
          </p:cNvPr>
          <p:cNvSpPr txBox="1">
            <a:spLocks noChangeArrowheads="1"/>
          </p:cNvSpPr>
          <p:nvPr/>
        </p:nvSpPr>
        <p:spPr bwMode="auto">
          <a:xfrm>
            <a:off x="4360975" y="4148023"/>
            <a:ext cx="1728000" cy="369332"/>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Solid and Computational Mechanics</a:t>
            </a:r>
          </a:p>
        </p:txBody>
      </p:sp>
      <p:sp>
        <p:nvSpPr>
          <p:cNvPr id="77" name="Tekstboks 62">
            <a:extLst>
              <a:ext uri="{FF2B5EF4-FFF2-40B4-BE49-F238E27FC236}">
                <a16:creationId xmlns:a16="http://schemas.microsoft.com/office/drawing/2014/main" id="{08958263-A7ED-4708-BFA0-374FBC5245D7}"/>
              </a:ext>
            </a:extLst>
          </p:cNvPr>
          <p:cNvSpPr txBox="1">
            <a:spLocks noChangeArrowheads="1"/>
          </p:cNvSpPr>
          <p:nvPr/>
        </p:nvSpPr>
        <p:spPr bwMode="auto">
          <a:xfrm>
            <a:off x="4375495" y="3660543"/>
            <a:ext cx="1701831" cy="3693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00" b="1">
                <a:latin typeface="Arial" panose="020B0604020202020204" pitchFamily="34" charset="0"/>
                <a:cs typeface="Arial" panose="020B0604020202020204" pitchFamily="34" charset="0"/>
              </a:rPr>
              <a:t>Materials Science and  Engineering</a:t>
            </a:r>
          </a:p>
        </p:txBody>
      </p:sp>
      <p:sp>
        <p:nvSpPr>
          <p:cNvPr id="82" name="Tekstboks 62">
            <a:extLst>
              <a:ext uri="{FF2B5EF4-FFF2-40B4-BE49-F238E27FC236}">
                <a16:creationId xmlns:a16="http://schemas.microsoft.com/office/drawing/2014/main" id="{0BDCA2AE-E1F5-4D5D-A8BB-DC85FC4B6B0D}"/>
              </a:ext>
            </a:extLst>
          </p:cNvPr>
          <p:cNvSpPr txBox="1">
            <a:spLocks noChangeArrowheads="1"/>
          </p:cNvSpPr>
          <p:nvPr/>
        </p:nvSpPr>
        <p:spPr bwMode="auto">
          <a:xfrm>
            <a:off x="8683571" y="3638010"/>
            <a:ext cx="1728000" cy="369332"/>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00" b="1">
                <a:latin typeface="Arial" panose="020B0604020202020204" pitchFamily="34" charset="0"/>
                <a:cs typeface="Arial" panose="020B0604020202020204" pitchFamily="34" charset="0"/>
              </a:rPr>
              <a:t>Economy and </a:t>
            </a:r>
          </a:p>
          <a:p>
            <a:pPr algn="ctr" eaLnBrk="1" hangingPunct="1"/>
            <a:r>
              <a:rPr lang="en-US" altLang="da-DK" sz="900" b="1">
                <a:latin typeface="Arial" panose="020B0604020202020204" pitchFamily="34" charset="0"/>
                <a:cs typeface="Arial" panose="020B0604020202020204" pitchFamily="34" charset="0"/>
              </a:rPr>
              <a:t>Projects</a:t>
            </a:r>
          </a:p>
        </p:txBody>
      </p:sp>
      <p:sp>
        <p:nvSpPr>
          <p:cNvPr id="83" name="Tekstboks 62">
            <a:extLst>
              <a:ext uri="{FF2B5EF4-FFF2-40B4-BE49-F238E27FC236}">
                <a16:creationId xmlns:a16="http://schemas.microsoft.com/office/drawing/2014/main" id="{71F93103-BB17-4E6A-B9C2-48ADF5C2F17C}"/>
              </a:ext>
            </a:extLst>
          </p:cNvPr>
          <p:cNvSpPr txBox="1">
            <a:spLocks noChangeArrowheads="1"/>
          </p:cNvSpPr>
          <p:nvPr/>
        </p:nvSpPr>
        <p:spPr bwMode="auto">
          <a:xfrm>
            <a:off x="8683571" y="4658036"/>
            <a:ext cx="1728000" cy="230832"/>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00" b="1">
                <a:latin typeface="Arial" panose="020B0604020202020204" pitchFamily="34" charset="0"/>
                <a:cs typeface="Arial" panose="020B0604020202020204" pitchFamily="34" charset="0"/>
              </a:rPr>
              <a:t>Studies</a:t>
            </a:r>
          </a:p>
        </p:txBody>
      </p:sp>
      <p:sp>
        <p:nvSpPr>
          <p:cNvPr id="86" name="Tekstboks 62">
            <a:extLst>
              <a:ext uri="{FF2B5EF4-FFF2-40B4-BE49-F238E27FC236}">
                <a16:creationId xmlns:a16="http://schemas.microsoft.com/office/drawing/2014/main" id="{4401D199-DFDA-48A2-ADD9-37886541EABA}"/>
              </a:ext>
            </a:extLst>
          </p:cNvPr>
          <p:cNvSpPr txBox="1">
            <a:spLocks noChangeArrowheads="1"/>
          </p:cNvSpPr>
          <p:nvPr/>
        </p:nvSpPr>
        <p:spPr bwMode="auto">
          <a:xfrm>
            <a:off x="8687050" y="4148023"/>
            <a:ext cx="1728000" cy="369332"/>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00" b="1">
                <a:latin typeface="Arial" panose="020B0604020202020204" pitchFamily="34" charset="0"/>
                <a:cs typeface="Arial" panose="020B0604020202020204" pitchFamily="34" charset="0"/>
              </a:rPr>
              <a:t>Department and Communication</a:t>
            </a:r>
          </a:p>
        </p:txBody>
      </p:sp>
      <p:sp>
        <p:nvSpPr>
          <p:cNvPr id="6150" name="Tekstboks 50"/>
          <p:cNvSpPr txBox="1">
            <a:spLocks noChangeArrowheads="1"/>
          </p:cNvSpPr>
          <p:nvPr/>
        </p:nvSpPr>
        <p:spPr bwMode="auto">
          <a:xfrm>
            <a:off x="5152990" y="1608506"/>
            <a:ext cx="1815464" cy="369332"/>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60" b="1">
                <a:latin typeface="Arial" panose="020B0604020202020204" pitchFamily="34" charset="0"/>
                <a:cs typeface="Arial" panose="020B0604020202020204" pitchFamily="34" charset="0"/>
              </a:rPr>
              <a:t>Kjeld Pedersen</a:t>
            </a:r>
          </a:p>
          <a:p>
            <a:pPr algn="ctr" eaLnBrk="1" hangingPunct="1"/>
            <a:r>
              <a:rPr lang="en-US" altLang="da-DK" sz="840" b="1">
                <a:latin typeface="Arial" panose="020B0604020202020204" pitchFamily="34" charset="0"/>
                <a:cs typeface="Arial" panose="020B0604020202020204" pitchFamily="34" charset="0"/>
              </a:rPr>
              <a:t>Department Head</a:t>
            </a:r>
            <a:endParaRPr lang="en-US" altLang="da-DK" sz="1080">
              <a:latin typeface="Arial" panose="020B0604020202020204" pitchFamily="34" charset="0"/>
              <a:cs typeface="Arial" panose="020B0604020202020204" pitchFamily="34" charset="0"/>
            </a:endParaRPr>
          </a:p>
        </p:txBody>
      </p:sp>
      <p:sp>
        <p:nvSpPr>
          <p:cNvPr id="91" name="Tekstboks 50">
            <a:extLst>
              <a:ext uri="{FF2B5EF4-FFF2-40B4-BE49-F238E27FC236}">
                <a16:creationId xmlns:a16="http://schemas.microsoft.com/office/drawing/2014/main" id="{761A64CB-F6EE-4FF4-B0DB-DB01FCC1981F}"/>
              </a:ext>
            </a:extLst>
          </p:cNvPr>
          <p:cNvSpPr txBox="1">
            <a:spLocks noChangeArrowheads="1"/>
          </p:cNvSpPr>
          <p:nvPr/>
        </p:nvSpPr>
        <p:spPr bwMode="auto">
          <a:xfrm>
            <a:off x="3825875" y="2130128"/>
            <a:ext cx="1815464" cy="369332"/>
          </a:xfrm>
          <a:prstGeom prst="rect">
            <a:avLst/>
          </a:prstGeom>
          <a:solidFill>
            <a:schemeClr val="tx1"/>
          </a:solidFill>
          <a:ln w="9525">
            <a:solidFill>
              <a:schemeClr val="tx1"/>
            </a:solidFill>
            <a:miter lim="800000"/>
            <a:headEnd/>
            <a:tailEnd/>
          </a:ln>
        </p:spPr>
        <p:txBody>
          <a:bodyPr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60" b="1">
                <a:solidFill>
                  <a:schemeClr val="bg1"/>
                </a:solidFill>
                <a:latin typeface="Arial" panose="020B0604020202020204" pitchFamily="34" charset="0"/>
                <a:cs typeface="Arial" panose="020B0604020202020204" pitchFamily="34" charset="0"/>
              </a:rPr>
              <a:t>Johnny Jacobsen</a:t>
            </a:r>
          </a:p>
          <a:p>
            <a:pPr algn="ctr" eaLnBrk="1" hangingPunct="1"/>
            <a:r>
              <a:rPr lang="en-US" altLang="da-DK" sz="840" b="1">
                <a:solidFill>
                  <a:schemeClr val="bg1"/>
                </a:solidFill>
                <a:latin typeface="Arial" panose="020B0604020202020204" pitchFamily="34" charset="0"/>
                <a:cs typeface="Arial" panose="020B0604020202020204" pitchFamily="34" charset="0"/>
              </a:rPr>
              <a:t>Head of Laboratories</a:t>
            </a:r>
            <a:endParaRPr lang="en-US" altLang="da-DK" sz="1080">
              <a:solidFill>
                <a:schemeClr val="bg1"/>
              </a:solidFill>
              <a:latin typeface="Arial" panose="020B0604020202020204" pitchFamily="34" charset="0"/>
              <a:cs typeface="Arial" panose="020B0604020202020204" pitchFamily="34" charset="0"/>
            </a:endParaRPr>
          </a:p>
        </p:txBody>
      </p:sp>
      <p:sp>
        <p:nvSpPr>
          <p:cNvPr id="38" name="Tekstboks 50">
            <a:extLst>
              <a:ext uri="{FF2B5EF4-FFF2-40B4-BE49-F238E27FC236}">
                <a16:creationId xmlns:a16="http://schemas.microsoft.com/office/drawing/2014/main" id="{A2B060C4-FB5D-4201-8AC1-56C53E8F42FB}"/>
              </a:ext>
            </a:extLst>
          </p:cNvPr>
          <p:cNvSpPr txBox="1">
            <a:spLocks noChangeArrowheads="1"/>
          </p:cNvSpPr>
          <p:nvPr/>
        </p:nvSpPr>
        <p:spPr bwMode="auto">
          <a:xfrm>
            <a:off x="6448973" y="2122226"/>
            <a:ext cx="1728353" cy="369332"/>
          </a:xfrm>
          <a:prstGeom prst="rect">
            <a:avLst/>
          </a:prstGeom>
          <a:solidFill>
            <a:schemeClr val="tx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60" b="1" err="1">
                <a:solidFill>
                  <a:schemeClr val="bg1"/>
                </a:solidFill>
                <a:latin typeface="Arial" panose="020B0604020202020204" pitchFamily="34" charset="0"/>
                <a:cs typeface="Arial" panose="020B0604020202020204" pitchFamily="34" charset="0"/>
              </a:rPr>
              <a:t>Jette</a:t>
            </a:r>
            <a:r>
              <a:rPr lang="en-US" altLang="da-DK" sz="960" b="1">
                <a:solidFill>
                  <a:schemeClr val="bg1"/>
                </a:solidFill>
                <a:latin typeface="Arial" panose="020B0604020202020204" pitchFamily="34" charset="0"/>
                <a:cs typeface="Arial" panose="020B0604020202020204" pitchFamily="34" charset="0"/>
              </a:rPr>
              <a:t> Marie Christensen</a:t>
            </a:r>
          </a:p>
          <a:p>
            <a:pPr algn="ctr" eaLnBrk="1" hangingPunct="1"/>
            <a:r>
              <a:rPr lang="en-US" altLang="da-DK" sz="840" b="1">
                <a:solidFill>
                  <a:schemeClr val="bg1"/>
                </a:solidFill>
                <a:latin typeface="Arial" panose="020B0604020202020204" pitchFamily="34" charset="0"/>
                <a:cs typeface="Arial" panose="020B0604020202020204" pitchFamily="34" charset="0"/>
              </a:rPr>
              <a:t>Head of Secretariat</a:t>
            </a:r>
            <a:endParaRPr lang="en-US" altLang="da-DK" sz="1080">
              <a:solidFill>
                <a:schemeClr val="bg1"/>
              </a:solidFill>
              <a:latin typeface="Arial" panose="020B0604020202020204" pitchFamily="34" charset="0"/>
              <a:cs typeface="Arial" panose="020B0604020202020204" pitchFamily="34" charset="0"/>
            </a:endParaRPr>
          </a:p>
        </p:txBody>
      </p:sp>
      <p:sp>
        <p:nvSpPr>
          <p:cNvPr id="40" name="Tekstboks 57">
            <a:extLst>
              <a:ext uri="{FF2B5EF4-FFF2-40B4-BE49-F238E27FC236}">
                <a16:creationId xmlns:a16="http://schemas.microsoft.com/office/drawing/2014/main" id="{52737B3E-460D-45CE-AD69-A56A7967ED26}"/>
              </a:ext>
            </a:extLst>
          </p:cNvPr>
          <p:cNvSpPr txBox="1"/>
          <p:nvPr/>
        </p:nvSpPr>
        <p:spPr>
          <a:xfrm>
            <a:off x="8633084" y="3008385"/>
            <a:ext cx="1728000" cy="44012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3200" rIns="43200">
            <a:noAutofit/>
          </a:bodyPr>
          <a:lstStyle/>
          <a:p>
            <a:pPr algn="ctr">
              <a:defRPr/>
            </a:pPr>
            <a:r>
              <a:rPr lang="en-US" sz="840" b="1">
                <a:latin typeface="Arial" pitchFamily="34" charset="0"/>
                <a:cs typeface="Arial" pitchFamily="34" charset="0"/>
              </a:rPr>
              <a:t>Administration</a:t>
            </a:r>
          </a:p>
        </p:txBody>
      </p:sp>
      <p:sp>
        <p:nvSpPr>
          <p:cNvPr id="44" name="Titel 5">
            <a:extLst>
              <a:ext uri="{FF2B5EF4-FFF2-40B4-BE49-F238E27FC236}">
                <a16:creationId xmlns:a16="http://schemas.microsoft.com/office/drawing/2014/main" id="{D307BA52-9D68-304E-824A-C1F4A34A4F11}"/>
              </a:ext>
            </a:extLst>
          </p:cNvPr>
          <p:cNvSpPr txBox="1">
            <a:spLocks/>
          </p:cNvSpPr>
          <p:nvPr/>
        </p:nvSpPr>
        <p:spPr>
          <a:xfrm>
            <a:off x="587374" y="370290"/>
            <a:ext cx="10514822" cy="1474385"/>
          </a:xfrm>
          <a:prstGeom prst="rect">
            <a:avLst/>
          </a:prstGeom>
        </p:spPr>
        <p:txBody>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a:t>ORGANIZATION</a:t>
            </a:r>
            <a:br>
              <a:rPr lang="da-DK"/>
            </a:br>
            <a:endParaRPr lang="da-DK"/>
          </a:p>
        </p:txBody>
      </p:sp>
      <p:sp>
        <p:nvSpPr>
          <p:cNvPr id="47" name="Tekstboks 62">
            <a:extLst>
              <a:ext uri="{FF2B5EF4-FFF2-40B4-BE49-F238E27FC236}">
                <a16:creationId xmlns:a16="http://schemas.microsoft.com/office/drawing/2014/main" id="{990486F8-008C-D241-A0F3-930862B11F6C}"/>
              </a:ext>
            </a:extLst>
          </p:cNvPr>
          <p:cNvSpPr txBox="1">
            <a:spLocks noChangeArrowheads="1"/>
          </p:cNvSpPr>
          <p:nvPr/>
        </p:nvSpPr>
        <p:spPr bwMode="auto">
          <a:xfrm>
            <a:off x="6177191" y="4393558"/>
            <a:ext cx="1728000" cy="2308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Mass Customization</a:t>
            </a:r>
          </a:p>
        </p:txBody>
      </p:sp>
      <p:sp>
        <p:nvSpPr>
          <p:cNvPr id="48" name="Tekstboks 62">
            <a:extLst>
              <a:ext uri="{FF2B5EF4-FFF2-40B4-BE49-F238E27FC236}">
                <a16:creationId xmlns:a16="http://schemas.microsoft.com/office/drawing/2014/main" id="{56653993-54DA-F045-9E1F-7CD7A182DBCC}"/>
              </a:ext>
            </a:extLst>
          </p:cNvPr>
          <p:cNvSpPr txBox="1">
            <a:spLocks noChangeArrowheads="1"/>
          </p:cNvSpPr>
          <p:nvPr/>
        </p:nvSpPr>
        <p:spPr bwMode="auto">
          <a:xfrm>
            <a:off x="6177191" y="4773452"/>
            <a:ext cx="1728000" cy="2308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CELOG</a:t>
            </a:r>
          </a:p>
        </p:txBody>
      </p:sp>
      <p:sp>
        <p:nvSpPr>
          <p:cNvPr id="49" name="Tekstboks 62">
            <a:extLst>
              <a:ext uri="{FF2B5EF4-FFF2-40B4-BE49-F238E27FC236}">
                <a16:creationId xmlns:a16="http://schemas.microsoft.com/office/drawing/2014/main" id="{E55872D8-F528-DC48-A8D2-E1C1A58FF45E}"/>
              </a:ext>
            </a:extLst>
          </p:cNvPr>
          <p:cNvSpPr txBox="1">
            <a:spLocks noChangeArrowheads="1"/>
          </p:cNvSpPr>
          <p:nvPr/>
        </p:nvSpPr>
        <p:spPr bwMode="auto">
          <a:xfrm>
            <a:off x="4349326" y="4655045"/>
            <a:ext cx="1728000" cy="3693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Biomechanics</a:t>
            </a:r>
          </a:p>
          <a:p>
            <a:pPr algn="ctr"/>
            <a:endParaRPr lang="en-US" altLang="da-DK" sz="900" b="1">
              <a:latin typeface="Arial" panose="020B0604020202020204" pitchFamily="34" charset="0"/>
              <a:cs typeface="Arial" panose="020B0604020202020204" pitchFamily="34" charset="0"/>
            </a:endParaRPr>
          </a:p>
        </p:txBody>
      </p:sp>
      <p:sp>
        <p:nvSpPr>
          <p:cNvPr id="51" name="Tekstboks 62">
            <a:extLst>
              <a:ext uri="{FF2B5EF4-FFF2-40B4-BE49-F238E27FC236}">
                <a16:creationId xmlns:a16="http://schemas.microsoft.com/office/drawing/2014/main" id="{C7744995-E0D3-2645-B215-22D8AC98088F}"/>
              </a:ext>
            </a:extLst>
          </p:cNvPr>
          <p:cNvSpPr txBox="1">
            <a:spLocks noChangeArrowheads="1"/>
          </p:cNvSpPr>
          <p:nvPr/>
        </p:nvSpPr>
        <p:spPr bwMode="auto">
          <a:xfrm>
            <a:off x="4360975" y="5092491"/>
            <a:ext cx="1728000" cy="3693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Physics</a:t>
            </a:r>
          </a:p>
          <a:p>
            <a:pPr algn="ctr"/>
            <a:endParaRPr lang="en-US" altLang="da-DK" sz="900" b="1">
              <a:latin typeface="Arial" panose="020B0604020202020204" pitchFamily="34" charset="0"/>
              <a:cs typeface="Arial" panose="020B0604020202020204" pitchFamily="34" charset="0"/>
            </a:endParaRPr>
          </a:p>
        </p:txBody>
      </p:sp>
      <p:sp>
        <p:nvSpPr>
          <p:cNvPr id="29" name="Tekstboks 62">
            <a:extLst>
              <a:ext uri="{FF2B5EF4-FFF2-40B4-BE49-F238E27FC236}">
                <a16:creationId xmlns:a16="http://schemas.microsoft.com/office/drawing/2014/main" id="{D10198D2-D37B-BF47-B411-8BC59BA6397D}"/>
              </a:ext>
            </a:extLst>
          </p:cNvPr>
          <p:cNvSpPr txBox="1">
            <a:spLocks noChangeArrowheads="1"/>
          </p:cNvSpPr>
          <p:nvPr/>
        </p:nvSpPr>
        <p:spPr bwMode="auto">
          <a:xfrm>
            <a:off x="6188077" y="5157415"/>
            <a:ext cx="1728000" cy="2308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CIP</a:t>
            </a:r>
          </a:p>
        </p:txBody>
      </p:sp>
    </p:spTree>
    <p:extLst>
      <p:ext uri="{BB962C8B-B14F-4D97-AF65-F5344CB8AC3E}">
        <p14:creationId xmlns:p14="http://schemas.microsoft.com/office/powerpoint/2010/main" val="281774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8</a:t>
            </a:fld>
            <a:endParaRPr lang="en-US"/>
          </a:p>
        </p:txBody>
      </p:sp>
      <p:sp>
        <p:nvSpPr>
          <p:cNvPr id="3" name="Titel 2"/>
          <p:cNvSpPr>
            <a:spLocks noGrp="1"/>
          </p:cNvSpPr>
          <p:nvPr>
            <p:ph type="title"/>
          </p:nvPr>
        </p:nvSpPr>
        <p:spPr>
          <a:xfrm>
            <a:off x="587374" y="318254"/>
            <a:ext cx="6054965" cy="1603852"/>
          </a:xfrm>
        </p:spPr>
        <p:txBody>
          <a:bodyPr>
            <a:normAutofit/>
          </a:bodyPr>
          <a:lstStyle/>
          <a:p>
            <a:r>
              <a:rPr lang="en-GB">
                <a:solidFill>
                  <a:srgbClr val="002060"/>
                </a:solidFill>
                <a:latin typeface="Arial" panose="020B0604020202020204" pitchFamily="34" charset="0"/>
                <a:cs typeface="Arial" panose="020B0604020202020204" pitchFamily="34" charset="0"/>
              </a:rPr>
              <a:t>SECTION FOR PHYICS AND MECHANICS</a:t>
            </a:r>
            <a:endParaRPr lang="da-DK">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5"/>
          </p:nvPr>
        </p:nvSpPr>
        <p:spPr>
          <a:xfrm>
            <a:off x="587375" y="2127155"/>
            <a:ext cx="5316604" cy="3738268"/>
          </a:xfrm>
        </p:spPr>
        <p:txBody>
          <a:bodyPr>
            <a:normAutofit/>
          </a:bodyPr>
          <a:lstStyle/>
          <a:p>
            <a:pPr marL="0" indent="0">
              <a:buNone/>
            </a:pPr>
            <a:r>
              <a:rPr lang="da-DK" sz="2100">
                <a:solidFill>
                  <a:srgbClr val="002060"/>
                </a:solidFill>
                <a:latin typeface="Arial" panose="020B0604020202020204" pitchFamily="34" charset="0"/>
                <a:cs typeface="Arial" panose="020B0604020202020204" pitchFamily="34" charset="0"/>
              </a:rPr>
              <a:t>KEY COMPETENCES:</a:t>
            </a:r>
          </a:p>
          <a:p>
            <a:pPr marL="0" indent="0">
              <a:buNone/>
            </a:pPr>
            <a:endParaRPr lang="da-DK" sz="1900">
              <a:latin typeface="Arial" panose="020B0604020202020204" pitchFamily="34" charset="0"/>
              <a:cs typeface="Arial" panose="020B0604020202020204" pitchFamily="34" charset="0"/>
            </a:endParaRPr>
          </a:p>
          <a:p>
            <a:r>
              <a:rPr lang="en-GB" sz="1900">
                <a:solidFill>
                  <a:srgbClr val="002060"/>
                </a:solidFill>
              </a:rPr>
              <a:t>Structural Optimization</a:t>
            </a:r>
          </a:p>
          <a:p>
            <a:r>
              <a:rPr lang="en-GB" sz="1900" err="1">
                <a:solidFill>
                  <a:srgbClr val="002060"/>
                </a:solidFill>
              </a:rPr>
              <a:t>Vibroacoustics</a:t>
            </a:r>
            <a:endParaRPr lang="en-gb" sz="1900">
              <a:solidFill>
                <a:srgbClr val="002060"/>
              </a:solidFill>
            </a:endParaRPr>
          </a:p>
          <a:p>
            <a:r>
              <a:rPr lang="en-GB" sz="1900">
                <a:solidFill>
                  <a:srgbClr val="002060"/>
                </a:solidFill>
              </a:rPr>
              <a:t>Exoskeletons and robots</a:t>
            </a:r>
          </a:p>
          <a:p>
            <a:r>
              <a:rPr lang="en-GB" sz="1900">
                <a:solidFill>
                  <a:srgbClr val="002060"/>
                </a:solidFill>
              </a:rPr>
              <a:t>Composite materials</a:t>
            </a:r>
          </a:p>
          <a:p>
            <a:r>
              <a:rPr lang="en-GB" sz="1900">
                <a:solidFill>
                  <a:srgbClr val="002060"/>
                </a:solidFill>
              </a:rPr>
              <a:t>Material science</a:t>
            </a:r>
          </a:p>
          <a:p>
            <a:r>
              <a:rPr lang="en-GB" sz="1900">
                <a:solidFill>
                  <a:srgbClr val="002060"/>
                </a:solidFill>
              </a:rPr>
              <a:t>Nanophysics</a:t>
            </a:r>
          </a:p>
          <a:p>
            <a:r>
              <a:rPr lang="en-GB" sz="1900">
                <a:solidFill>
                  <a:srgbClr val="002060"/>
                </a:solidFill>
              </a:rPr>
              <a:t>Biophysics</a:t>
            </a:r>
          </a:p>
          <a:p>
            <a:r>
              <a:rPr lang="en-GB" sz="1900">
                <a:solidFill>
                  <a:srgbClr val="002060"/>
                </a:solidFill>
              </a:rPr>
              <a:t>Biomechanical modelling</a:t>
            </a:r>
          </a:p>
          <a:p>
            <a:pPr marL="0" indent="0">
              <a:buNone/>
            </a:pPr>
            <a:endParaRPr lang="en-GB" sz="1900">
              <a:solidFill>
                <a:srgbClr val="002060"/>
              </a:solidFill>
            </a:endParaRPr>
          </a:p>
          <a:p>
            <a:endParaRPr lang="da-DK"/>
          </a:p>
          <a:p>
            <a:pPr marL="0" indent="0">
              <a:buNone/>
            </a:pPr>
            <a:endParaRPr lang="da-DK"/>
          </a:p>
          <a:p>
            <a:pPr marL="0" indent="0">
              <a:buNone/>
            </a:pPr>
            <a:endParaRPr lang="da-DK"/>
          </a:p>
        </p:txBody>
      </p:sp>
      <p:pic>
        <p:nvPicPr>
          <p:cNvPr id="15" name="Picture Placeholder 14"/>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31422" r="31422"/>
          <a:stretch>
            <a:fillRect/>
          </a:stretch>
        </p:blipFill>
        <p:spPr/>
      </p:pic>
      <p:pic>
        <p:nvPicPr>
          <p:cNvPr id="9" name="Picture Placeholder 8"/>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31422" r="31422"/>
          <a:stretch>
            <a:fillRect/>
          </a:stretch>
        </p:blipFill>
        <p:spPr/>
      </p:pic>
      <p:pic>
        <p:nvPicPr>
          <p:cNvPr id="13" name="Picture Placeholder 12"/>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31456" r="31456"/>
          <a:stretch>
            <a:fillRect/>
          </a:stretch>
        </p:blipFill>
        <p:spPr/>
      </p:pic>
      <p:pic>
        <p:nvPicPr>
          <p:cNvPr id="7" name="Picture Placeholder 6"/>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22554" r="22554"/>
          <a:stretch>
            <a:fillRect/>
          </a:stretch>
        </p:blipFill>
        <p:spPr/>
      </p:pic>
    </p:spTree>
    <p:extLst>
      <p:ext uri="{BB962C8B-B14F-4D97-AF65-F5344CB8AC3E}">
        <p14:creationId xmlns:p14="http://schemas.microsoft.com/office/powerpoint/2010/main" val="1567286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42" r="2142"/>
          <a:stretch>
            <a:fillRect/>
          </a:stretch>
        </p:blipFill>
        <p:spPr/>
      </p:pic>
      <p:sp>
        <p:nvSpPr>
          <p:cNvPr id="3" name="Titel 2"/>
          <p:cNvSpPr>
            <a:spLocks noGrp="1"/>
          </p:cNvSpPr>
          <p:nvPr>
            <p:ph type="title"/>
          </p:nvPr>
        </p:nvSpPr>
        <p:spPr>
          <a:xfrm>
            <a:off x="922714" y="3959665"/>
            <a:ext cx="10365970" cy="1568299"/>
          </a:xfrm>
        </p:spPr>
        <p:txBody>
          <a:bodyPr/>
          <a:lstStyle/>
          <a:p>
            <a:r>
              <a:rPr lang="da-DK" dirty="0"/>
              <a:t>RESEARCH GROUPS</a:t>
            </a:r>
            <a:br>
              <a:rPr lang="da-DK" dirty="0"/>
            </a:br>
            <a:r>
              <a:rPr lang="da-DK" dirty="0"/>
              <a:t>DEPARTMENT OF MATERIALS AND PRODUCTION</a:t>
            </a:r>
            <a:br>
              <a:rPr lang="da-DK" dirty="0"/>
            </a:br>
            <a:r>
              <a:rPr lang="da-DK" dirty="0"/>
              <a:t>SECTION FOR PHYSICS AND MECHANICS</a:t>
            </a:r>
            <a:endParaRPr lang="da-DK" dirty="0">
              <a:solidFill>
                <a:srgbClr val="FF0000"/>
              </a:solidFill>
            </a:endParaRPr>
          </a:p>
        </p:txBody>
      </p:sp>
    </p:spTree>
    <p:extLst>
      <p:ext uri="{BB962C8B-B14F-4D97-AF65-F5344CB8AC3E}">
        <p14:creationId xmlns:p14="http://schemas.microsoft.com/office/powerpoint/2010/main" val="1976318032"/>
      </p:ext>
    </p:extLst>
  </p:cSld>
  <p:clrMapOvr>
    <a:masterClrMapping/>
  </p:clrMapOvr>
</p:sld>
</file>

<file path=ppt/theme/theme1.xml><?xml version="1.0" encoding="utf-8"?>
<a:theme xmlns:a="http://schemas.openxmlformats.org/drawingml/2006/main" name="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UK" id="{851E99FB-20BB-40C4-9F91-4452A3BCBDA6}" vid="{42B2CFAF-BEE3-4F25-9129-FB56CD5CD7CD}"/>
    </a:ext>
  </a:extLst>
</a:theme>
</file>

<file path=ppt/theme/theme2.xml><?xml version="1.0" encoding="utf-8"?>
<a:theme xmlns:a="http://schemas.openxmlformats.org/drawingml/2006/main" name="AAU PowerPoint - Blue">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UK" id="{851E99FB-20BB-40C4-9F91-4452A3BCBDA6}" vid="{DDD772EF-E3AC-41ED-99DC-A027ACF9ADC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55574F75009BE41A0DCE0E5C3EBEA1C" ma:contentTypeVersion="10" ma:contentTypeDescription="Opret et nyt dokument." ma:contentTypeScope="" ma:versionID="28b376600f3551983ba93cc8b0d6e18b">
  <xsd:schema xmlns:xsd="http://www.w3.org/2001/XMLSchema" xmlns:xs="http://www.w3.org/2001/XMLSchema" xmlns:p="http://schemas.microsoft.com/office/2006/metadata/properties" xmlns:ns3="a010cea3-6eca-44ae-8737-ad334d5cc982" targetNamespace="http://schemas.microsoft.com/office/2006/metadata/properties" ma:root="true" ma:fieldsID="7c797f916e7d41d31010a55d7557f0ab" ns3:_="">
    <xsd:import namespace="a010cea3-6eca-44ae-8737-ad334d5cc98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0cea3-6eca-44ae-8737-ad334d5cc9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8F6F64-E8C2-41D2-902A-6E606AF8D0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0cea3-6eca-44ae-8737-ad334d5cc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09AFFA-FBAB-43F9-B3E8-292900A833C1}">
  <ds:schemaRefs>
    <ds:schemaRef ds:uri="http://schemas.microsoft.com/sharepoint/v3/contenttype/forms"/>
  </ds:schemaRefs>
</ds:datastoreItem>
</file>

<file path=customXml/itemProps3.xml><?xml version="1.0" encoding="utf-8"?>
<ds:datastoreItem xmlns:ds="http://schemas.openxmlformats.org/officeDocument/2006/customXml" ds:itemID="{26ED49AB-59DE-4FF7-9348-60B6F5ACD27D}">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a010cea3-6eca-44ae-8737-ad334d5cc98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171</TotalTime>
  <Words>1112</Words>
  <Application>Microsoft Office PowerPoint</Application>
  <PresentationFormat>Widescreen</PresentationFormat>
  <Paragraphs>251</Paragraphs>
  <Slides>19</Slides>
  <Notes>9</Notes>
  <HiddenSlides>0</HiddenSlides>
  <MMClips>0</MMClips>
  <ScaleCrop>false</ScaleCrop>
  <HeadingPairs>
    <vt:vector size="8" baseType="variant">
      <vt:variant>
        <vt:lpstr>Benyttede skrifttyper</vt:lpstr>
      </vt:variant>
      <vt:variant>
        <vt:i4>7</vt:i4>
      </vt:variant>
      <vt:variant>
        <vt:lpstr>Tema</vt:lpstr>
      </vt:variant>
      <vt:variant>
        <vt:i4>2</vt:i4>
      </vt:variant>
      <vt:variant>
        <vt:lpstr>Integrerede OLE-servere</vt:lpstr>
      </vt:variant>
      <vt:variant>
        <vt:i4>1</vt:i4>
      </vt:variant>
      <vt:variant>
        <vt:lpstr>Slidetitler</vt:lpstr>
      </vt:variant>
      <vt:variant>
        <vt:i4>19</vt:i4>
      </vt:variant>
    </vt:vector>
  </HeadingPairs>
  <TitlesOfParts>
    <vt:vector size="29" baseType="lpstr">
      <vt:lpstr>ＭＳ Ｐゴシック</vt:lpstr>
      <vt:lpstr>ＭＳ Ｐゴシック</vt:lpstr>
      <vt:lpstr>Arial</vt:lpstr>
      <vt:lpstr>Arial Black</vt:lpstr>
      <vt:lpstr>Calibri</vt:lpstr>
      <vt:lpstr>Montserrat Medium</vt:lpstr>
      <vt:lpstr>Times New Roman</vt:lpstr>
      <vt:lpstr>AAU PowerPoint</vt:lpstr>
      <vt:lpstr>AAU PowerPoint - Blue</vt:lpstr>
      <vt:lpstr>Bitmap Image</vt:lpstr>
      <vt:lpstr>DEPARTMENT OF  MATERIALS &amp; PRODUCTION AALBORG UNIVERSITY</vt:lpstr>
      <vt:lpstr>DEPARTMENT OF MATERIALS &amp; PRODUCTION</vt:lpstr>
      <vt:lpstr>RESEARCH PROGRAMS</vt:lpstr>
      <vt:lpstr>PowerPoint-præsentation</vt:lpstr>
      <vt:lpstr>REMARKABLE RESULTS, GRANTS AND AWARDS </vt:lpstr>
      <vt:lpstr>KEY FIGURES</vt:lpstr>
      <vt:lpstr>PowerPoint-præsentation</vt:lpstr>
      <vt:lpstr>SECTION FOR PHYICS AND MECHANICS</vt:lpstr>
      <vt:lpstr>RESEARCH GROUPS DEPARTMENT OF MATERIALS AND PRODUCTION SECTION FOR PHYSICS AND MECHANICS</vt:lpstr>
      <vt:lpstr>Solid and Computational Mechanics</vt:lpstr>
      <vt:lpstr>Materials Science and Engineering</vt:lpstr>
      <vt:lpstr>PHYSICS</vt:lpstr>
      <vt:lpstr>Biomechanics</vt:lpstr>
      <vt:lpstr>SECTION OF PRODUCTION</vt:lpstr>
      <vt:lpstr>Robots &amp; Automation</vt:lpstr>
      <vt:lpstr>Center for Industrial Production</vt:lpstr>
      <vt:lpstr>Operations Research</vt:lpstr>
      <vt:lpstr>Centre for Logistics</vt:lpstr>
      <vt:lpstr>Mass Customization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MATERIALS &amp; PRODUCTION AALBORG UNIVERSITY</dc:title>
  <dc:creator>Ivan Siksne-Pedersen</dc:creator>
  <cp:lastModifiedBy>Nicole Winther Nedergaard</cp:lastModifiedBy>
  <cp:revision>23</cp:revision>
  <dcterms:created xsi:type="dcterms:W3CDTF">2020-04-17T06:54:14Z</dcterms:created>
  <dcterms:modified xsi:type="dcterms:W3CDTF">2021-01-22T08:19:54Z</dcterms:modified>
</cp:coreProperties>
</file>