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490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6BD3F0-BA43-40DF-9D73-B35CF97AA12B}" type="datetimeFigureOut">
              <a:rPr lang="da-DK" smtClean="0"/>
              <a:t>05-03-2019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DF921C-0693-4F31-B469-CAAFEDB222A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4475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dirty="0" smtClean="0"/>
              <a:t>Internhandel</a:t>
            </a:r>
          </a:p>
          <a:p>
            <a:r>
              <a:rPr lang="da-DK" dirty="0" smtClean="0"/>
              <a:t>Overførsel</a:t>
            </a:r>
            <a:r>
              <a:rPr lang="da-DK" baseline="0" dirty="0" smtClean="0"/>
              <a:t> fra Matematik pga. fællesadministration (Modsvare lønstigning i TAP-Løn)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DF921C-0693-4F31-B469-CAAFEDB222A4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4968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DF921C-0693-4F31-B469-CAAFEDB222A4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4676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A0A8F-96A5-4F36-BEA0-D2C3C62A4A57}" type="datetimeFigureOut">
              <a:rPr lang="da-DK" smtClean="0"/>
              <a:t>05-03-2019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31F23-9E2F-48C5-B578-895C815E2E7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04515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A0A8F-96A5-4F36-BEA0-D2C3C62A4A57}" type="datetimeFigureOut">
              <a:rPr lang="da-DK" smtClean="0"/>
              <a:t>05-03-2019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31F23-9E2F-48C5-B578-895C815E2E7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96112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A0A8F-96A5-4F36-BEA0-D2C3C62A4A57}" type="datetimeFigureOut">
              <a:rPr lang="da-DK" smtClean="0"/>
              <a:t>05-03-2019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31F23-9E2F-48C5-B578-895C815E2E7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89551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A0A8F-96A5-4F36-BEA0-D2C3C62A4A57}" type="datetimeFigureOut">
              <a:rPr lang="da-DK" smtClean="0"/>
              <a:t>05-03-2019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31F23-9E2F-48C5-B578-895C815E2E7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71787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A0A8F-96A5-4F36-BEA0-D2C3C62A4A57}" type="datetimeFigureOut">
              <a:rPr lang="da-DK" smtClean="0"/>
              <a:t>05-03-2019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31F23-9E2F-48C5-B578-895C815E2E7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61507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A0A8F-96A5-4F36-BEA0-D2C3C62A4A57}" type="datetimeFigureOut">
              <a:rPr lang="da-DK" smtClean="0"/>
              <a:t>05-03-2019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31F23-9E2F-48C5-B578-895C815E2E7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4101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A0A8F-96A5-4F36-BEA0-D2C3C62A4A57}" type="datetimeFigureOut">
              <a:rPr lang="da-DK" smtClean="0"/>
              <a:t>05-03-2019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31F23-9E2F-48C5-B578-895C815E2E7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1249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A0A8F-96A5-4F36-BEA0-D2C3C62A4A57}" type="datetimeFigureOut">
              <a:rPr lang="da-DK" smtClean="0"/>
              <a:t>05-03-2019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31F23-9E2F-48C5-B578-895C815E2E7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987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A0A8F-96A5-4F36-BEA0-D2C3C62A4A57}" type="datetimeFigureOut">
              <a:rPr lang="da-DK" smtClean="0"/>
              <a:t>05-03-2019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31F23-9E2F-48C5-B578-895C815E2E7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4661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A0A8F-96A5-4F36-BEA0-D2C3C62A4A57}" type="datetimeFigureOut">
              <a:rPr lang="da-DK" smtClean="0"/>
              <a:t>05-03-2019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31F23-9E2F-48C5-B578-895C815E2E7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42085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A0A8F-96A5-4F36-BEA0-D2C3C62A4A57}" type="datetimeFigureOut">
              <a:rPr lang="da-DK" smtClean="0"/>
              <a:t>05-03-2019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31F23-9E2F-48C5-B578-895C815E2E7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44793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A0A8F-96A5-4F36-BEA0-D2C3C62A4A57}" type="datetimeFigureOut">
              <a:rPr lang="da-DK" smtClean="0"/>
              <a:t>05-03-2019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31F23-9E2F-48C5-B578-895C815E2E7E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79421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587374" y="415636"/>
            <a:ext cx="10144125" cy="711201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Autofit/>
          </a:bodyPr>
          <a:lstStyle>
            <a:lvl1pPr algn="l" defTabSz="914318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kern="1200" spc="300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en-US" dirty="0" smtClean="0">
                <a:solidFill>
                  <a:srgbClr val="211A52"/>
                </a:solidFill>
                <a:latin typeface="Arial"/>
              </a:rPr>
              <a:t>Significant </a:t>
            </a:r>
            <a:r>
              <a:rPr kumimoji="0" lang="en-US" sz="3600" b="1" i="0" u="none" strike="noStrike" kern="1200" cap="none" spc="300" normalizeH="0" baseline="0" noProof="0" dirty="0" smtClean="0">
                <a:ln>
                  <a:noFill/>
                </a:ln>
                <a:solidFill>
                  <a:srgbClr val="211A52"/>
                </a:solidFill>
                <a:effectLst/>
                <a:uLnTx/>
                <a:uFillTx/>
                <a:latin typeface="Arial"/>
              </a:rPr>
              <a:t>Budget changes 2019 M&amp;P</a:t>
            </a:r>
            <a:endParaRPr kumimoji="0" lang="en-US" sz="3600" b="1" i="0" u="none" strike="noStrike" kern="1200" cap="none" spc="300" normalizeH="0" baseline="0" noProof="0" dirty="0">
              <a:ln>
                <a:noFill/>
              </a:ln>
              <a:solidFill>
                <a:srgbClr val="211A52"/>
              </a:solidFill>
              <a:effectLst/>
              <a:uLnTx/>
              <a:uFillTx/>
              <a:latin typeface="Arial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124757"/>
              </p:ext>
            </p:extLst>
          </p:nvPr>
        </p:nvGraphicFramePr>
        <p:xfrm>
          <a:off x="1063458" y="1321245"/>
          <a:ext cx="7220284" cy="293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9167">
                  <a:extLst>
                    <a:ext uri="{9D8B030D-6E8A-4147-A177-3AD203B41FA5}">
                      <a16:colId xmlns:a16="http://schemas.microsoft.com/office/drawing/2014/main" val="3827445110"/>
                    </a:ext>
                  </a:extLst>
                </a:gridCol>
                <a:gridCol w="1580975">
                  <a:extLst>
                    <a:ext uri="{9D8B030D-6E8A-4147-A177-3AD203B41FA5}">
                      <a16:colId xmlns:a16="http://schemas.microsoft.com/office/drawing/2014/main" val="1946239166"/>
                    </a:ext>
                  </a:extLst>
                </a:gridCol>
                <a:gridCol w="1805071">
                  <a:extLst>
                    <a:ext uri="{9D8B030D-6E8A-4147-A177-3AD203B41FA5}">
                      <a16:colId xmlns:a16="http://schemas.microsoft.com/office/drawing/2014/main" val="4066432605"/>
                    </a:ext>
                  </a:extLst>
                </a:gridCol>
                <a:gridCol w="1805071">
                  <a:extLst>
                    <a:ext uri="{9D8B030D-6E8A-4147-A177-3AD203B41FA5}">
                      <a16:colId xmlns:a16="http://schemas.microsoft.com/office/drawing/2014/main" val="19482686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Budget</a:t>
                      </a:r>
                      <a:r>
                        <a:rPr lang="en-US" baseline="0" noProof="0" dirty="0" smtClean="0"/>
                        <a:t> Account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 smtClean="0"/>
                        <a:t>Budget</a:t>
                      </a:r>
                      <a:r>
                        <a:rPr lang="en-US" baseline="0" noProof="0" dirty="0" smtClean="0"/>
                        <a:t> October 2018 </a:t>
                      </a:r>
                      <a:r>
                        <a:rPr lang="en-US" sz="1100" b="1" noProof="0" dirty="0" smtClean="0"/>
                        <a:t>in 1.000</a:t>
                      </a:r>
                      <a:r>
                        <a:rPr lang="en-US" sz="1100" b="1" baseline="0" noProof="0" dirty="0" smtClean="0"/>
                        <a:t>kr</a:t>
                      </a:r>
                      <a:endParaRPr lang="en-US" sz="1100" b="1" noProof="0" dirty="0" smtClean="0"/>
                    </a:p>
                    <a:p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 smtClean="0"/>
                        <a:t>Re-Budget January 2019 </a:t>
                      </a:r>
                      <a:r>
                        <a:rPr lang="en-US" sz="1100" b="1" noProof="0" dirty="0" smtClean="0"/>
                        <a:t>in 1.000</a:t>
                      </a:r>
                      <a:r>
                        <a:rPr lang="en-US" sz="1100" b="1" baseline="0" noProof="0" dirty="0" smtClean="0"/>
                        <a:t>kr</a:t>
                      </a:r>
                      <a:endParaRPr lang="en-US" sz="1100" b="1" noProof="0" dirty="0" smtClean="0"/>
                    </a:p>
                    <a:p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 smtClean="0"/>
                        <a:t>Change </a:t>
                      </a:r>
                      <a:r>
                        <a:rPr lang="en-US" sz="1100" b="1" noProof="0" dirty="0" smtClean="0"/>
                        <a:t>in 1.000</a:t>
                      </a:r>
                      <a:r>
                        <a:rPr lang="en-US" sz="1100" b="1" baseline="0" noProof="0" dirty="0" smtClean="0"/>
                        <a:t>kr</a:t>
                      </a:r>
                      <a:endParaRPr lang="en-US" sz="1100" b="1" noProof="0" dirty="0" smtClean="0"/>
                    </a:p>
                    <a:p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4929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noProof="0" dirty="0" smtClean="0"/>
                        <a:t>Changes to income</a:t>
                      </a:r>
                      <a:endParaRPr lang="en-US" sz="1200" b="1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909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 smtClean="0"/>
                        <a:t>Income from ENG</a:t>
                      </a:r>
                      <a:endParaRPr lang="en-US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noProof="0" dirty="0" smtClean="0"/>
                        <a:t>82.647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noProof="0" dirty="0" smtClean="0"/>
                        <a:t>81.297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noProof="0" dirty="0" smtClean="0"/>
                        <a:t>-1.350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4664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External turnover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noProof="0" dirty="0" smtClean="0"/>
                        <a:t>61.054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noProof="0" dirty="0" smtClean="0"/>
                        <a:t>59.916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noProof="0" dirty="0" smtClean="0"/>
                        <a:t>-1.138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2799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Overhead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noProof="0" dirty="0" smtClean="0"/>
                        <a:t>13.877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noProof="0" dirty="0" smtClean="0"/>
                        <a:t>14.724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noProof="0" dirty="0" smtClean="0"/>
                        <a:t>847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7666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Internal trade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noProof="0" dirty="0" smtClean="0"/>
                        <a:t>1.325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noProof="0" dirty="0" smtClean="0"/>
                        <a:t>3.624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noProof="0" dirty="0" smtClean="0"/>
                        <a:t>2.299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946431"/>
                  </a:ext>
                </a:extLst>
              </a:tr>
            </a:tbl>
          </a:graphicData>
        </a:graphic>
      </p:graphicFrame>
      <p:sp>
        <p:nvSpPr>
          <p:cNvPr id="2" name="Tekstfelt 1"/>
          <p:cNvSpPr txBox="1"/>
          <p:nvPr/>
        </p:nvSpPr>
        <p:spPr>
          <a:xfrm>
            <a:off x="1063458" y="4895850"/>
            <a:ext cx="72202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smtClean="0"/>
              <a:t>STÅ in </a:t>
            </a:r>
            <a:r>
              <a:rPr lang="da-DK" dirty="0" err="1" smtClean="0"/>
              <a:t>Cph</a:t>
            </a:r>
            <a:r>
              <a:rPr lang="da-DK" dirty="0" smtClean="0"/>
              <a:t> </a:t>
            </a:r>
            <a:r>
              <a:rPr lang="da-DK" dirty="0" err="1" smtClean="0"/>
              <a:t>decrease</a:t>
            </a:r>
            <a:endParaRPr lang="da-D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err="1" smtClean="0"/>
              <a:t>Bufferprojects</a:t>
            </a:r>
            <a:r>
              <a:rPr lang="da-DK" dirty="0" smtClean="0"/>
              <a:t> </a:t>
            </a:r>
            <a:r>
              <a:rPr lang="da-DK" dirty="0" err="1" smtClean="0"/>
              <a:t>adjusted</a:t>
            </a:r>
            <a:r>
              <a:rPr lang="da-DK" dirty="0" smtClean="0"/>
              <a:t> </a:t>
            </a:r>
            <a:r>
              <a:rPr lang="da-DK" dirty="0" err="1" smtClean="0"/>
              <a:t>incl</a:t>
            </a:r>
            <a:r>
              <a:rPr lang="da-DK" dirty="0" smtClean="0"/>
              <a:t>. IFN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smtClean="0"/>
              <a:t>Payment for Administration at Math </a:t>
            </a:r>
            <a:r>
              <a:rPr lang="da-DK" dirty="0" err="1" smtClean="0"/>
              <a:t>included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0519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 txBox="1">
            <a:spLocks/>
          </p:cNvSpPr>
          <p:nvPr/>
        </p:nvSpPr>
        <p:spPr>
          <a:xfrm>
            <a:off x="587374" y="415636"/>
            <a:ext cx="10226675" cy="711201"/>
          </a:xfrm>
          <a:prstGeom prst="rect">
            <a:avLst/>
          </a:prstGeom>
          <a:effectLst/>
        </p:spPr>
        <p:txBody>
          <a:bodyPr vert="horz" lIns="0" tIns="192024" rIns="0" bIns="0" rtlCol="0" anchor="t" anchorCtr="0">
            <a:noAutofit/>
          </a:bodyPr>
          <a:lstStyle>
            <a:lvl1pPr algn="l" defTabSz="914318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1" kern="1200" spc="300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en-US" dirty="0">
                <a:solidFill>
                  <a:srgbClr val="211A52"/>
                </a:solidFill>
                <a:latin typeface="Arial"/>
              </a:rPr>
              <a:t>Significant Budget changes 2019 M&amp;P</a:t>
            </a:r>
            <a:endParaRPr lang="en-US" dirty="0">
              <a:solidFill>
                <a:srgbClr val="211A52"/>
              </a:solidFill>
              <a:latin typeface="Arial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847339"/>
              </p:ext>
            </p:extLst>
          </p:nvPr>
        </p:nvGraphicFramePr>
        <p:xfrm>
          <a:off x="1063458" y="1321245"/>
          <a:ext cx="7220284" cy="357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9167">
                  <a:extLst>
                    <a:ext uri="{9D8B030D-6E8A-4147-A177-3AD203B41FA5}">
                      <a16:colId xmlns:a16="http://schemas.microsoft.com/office/drawing/2014/main" val="3827445110"/>
                    </a:ext>
                  </a:extLst>
                </a:gridCol>
                <a:gridCol w="1580975">
                  <a:extLst>
                    <a:ext uri="{9D8B030D-6E8A-4147-A177-3AD203B41FA5}">
                      <a16:colId xmlns:a16="http://schemas.microsoft.com/office/drawing/2014/main" val="1946239166"/>
                    </a:ext>
                  </a:extLst>
                </a:gridCol>
                <a:gridCol w="1805071">
                  <a:extLst>
                    <a:ext uri="{9D8B030D-6E8A-4147-A177-3AD203B41FA5}">
                      <a16:colId xmlns:a16="http://schemas.microsoft.com/office/drawing/2014/main" val="4066432605"/>
                    </a:ext>
                  </a:extLst>
                </a:gridCol>
                <a:gridCol w="1805071">
                  <a:extLst>
                    <a:ext uri="{9D8B030D-6E8A-4147-A177-3AD203B41FA5}">
                      <a16:colId xmlns:a16="http://schemas.microsoft.com/office/drawing/2014/main" val="19482686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Budget</a:t>
                      </a:r>
                      <a:r>
                        <a:rPr lang="en-US" baseline="0" noProof="0" dirty="0" smtClean="0"/>
                        <a:t> Account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 smtClean="0"/>
                        <a:t>Budget</a:t>
                      </a:r>
                      <a:r>
                        <a:rPr lang="en-US" baseline="0" noProof="0" dirty="0" smtClean="0"/>
                        <a:t> October 2018 </a:t>
                      </a:r>
                      <a:r>
                        <a:rPr lang="en-US" sz="1100" b="1" kern="120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 1.000kr</a:t>
                      </a:r>
                    </a:p>
                    <a:p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 smtClean="0"/>
                        <a:t>Re-Budget January 2019 </a:t>
                      </a:r>
                      <a:r>
                        <a:rPr lang="en-US" sz="1100" b="1" kern="1200" noProof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in 1.000kr</a:t>
                      </a:r>
                    </a:p>
                    <a:p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 smtClean="0"/>
                        <a:t>Change </a:t>
                      </a:r>
                      <a:r>
                        <a:rPr lang="en-US" sz="1100" b="1" noProof="0" dirty="0" smtClean="0"/>
                        <a:t>in 1.000</a:t>
                      </a:r>
                      <a:r>
                        <a:rPr lang="en-US" sz="1100" b="1" baseline="0" noProof="0" dirty="0" smtClean="0"/>
                        <a:t>kr</a:t>
                      </a:r>
                      <a:endParaRPr lang="en-US" sz="1100" b="1" noProof="0" dirty="0" smtClean="0"/>
                    </a:p>
                    <a:p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49298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noProof="0" dirty="0" smtClean="0"/>
                        <a:t>Changes to expenses</a:t>
                      </a:r>
                      <a:endParaRPr lang="en-US" sz="1200" b="1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9090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VIP</a:t>
                      </a:r>
                      <a:r>
                        <a:rPr lang="en-US" baseline="0" noProof="0" dirty="0" smtClean="0"/>
                        <a:t>-Salary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noProof="0" dirty="0" smtClean="0"/>
                        <a:t>82.272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noProof="0" dirty="0" smtClean="0"/>
                        <a:t>79.962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noProof="0" dirty="0" smtClean="0"/>
                        <a:t>-2.310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26272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VIP-Buy-Out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noProof="0" dirty="0" smtClean="0"/>
                        <a:t>35.602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noProof="0" dirty="0" smtClean="0"/>
                        <a:t>35.653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noProof="0" dirty="0" smtClean="0"/>
                        <a:t>51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3408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TAP-Salary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noProof="0" dirty="0" smtClean="0"/>
                        <a:t>19.055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noProof="0" dirty="0" smtClean="0"/>
                        <a:t>21.290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noProof="0" dirty="0" smtClean="0"/>
                        <a:t>2.235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628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TAP</a:t>
                      </a:r>
                      <a:r>
                        <a:rPr lang="en-US" baseline="0" noProof="0" dirty="0" smtClean="0"/>
                        <a:t>-Buy-Out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noProof="0" dirty="0" smtClean="0"/>
                        <a:t>3.373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noProof="0" dirty="0" smtClean="0"/>
                        <a:t>3.536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noProof="0" dirty="0" smtClean="0"/>
                        <a:t>163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24631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Co-Financing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noProof="0" dirty="0" smtClean="0"/>
                        <a:t>4.441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noProof="0" dirty="0" smtClean="0"/>
                        <a:t>7.336</a:t>
                      </a:r>
                      <a:endParaRPr lang="en-US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noProof="0" dirty="0" smtClean="0"/>
                        <a:t>2.895</a:t>
                      </a:r>
                      <a:endParaRPr lang="en-US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7304776"/>
                  </a:ext>
                </a:extLst>
              </a:tr>
            </a:tbl>
          </a:graphicData>
        </a:graphic>
      </p:graphicFrame>
      <p:sp>
        <p:nvSpPr>
          <p:cNvPr id="2" name="Tekstfelt 1"/>
          <p:cNvSpPr txBox="1"/>
          <p:nvPr/>
        </p:nvSpPr>
        <p:spPr>
          <a:xfrm>
            <a:off x="1063458" y="5153025"/>
            <a:ext cx="71280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smtClean="0"/>
              <a:t>Limited </a:t>
            </a:r>
            <a:r>
              <a:rPr lang="da-DK" dirty="0" err="1" smtClean="0"/>
              <a:t>effect</a:t>
            </a:r>
            <a:r>
              <a:rPr lang="da-DK" dirty="0" smtClean="0"/>
              <a:t> from </a:t>
            </a:r>
            <a:r>
              <a:rPr lang="da-DK" dirty="0" err="1" smtClean="0"/>
              <a:t>staff</a:t>
            </a:r>
            <a:r>
              <a:rPr lang="da-DK" dirty="0" smtClean="0"/>
              <a:t> </a:t>
            </a:r>
            <a:r>
              <a:rPr lang="da-DK" dirty="0" err="1" smtClean="0"/>
              <a:t>adjustments</a:t>
            </a:r>
            <a:endParaRPr lang="da-DK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smtClean="0"/>
              <a:t>Administrative </a:t>
            </a:r>
            <a:r>
              <a:rPr lang="da-DK" dirty="0" err="1" smtClean="0"/>
              <a:t>costs</a:t>
            </a:r>
            <a:r>
              <a:rPr lang="da-DK" dirty="0" smtClean="0"/>
              <a:t> in Math </a:t>
            </a:r>
            <a:r>
              <a:rPr lang="da-DK" dirty="0" err="1" smtClean="0"/>
              <a:t>included</a:t>
            </a:r>
            <a:endParaRPr lang="da-DK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a-DK" dirty="0" smtClean="0"/>
              <a:t>Co-</a:t>
            </a:r>
            <a:r>
              <a:rPr lang="da-DK" dirty="0" err="1" smtClean="0"/>
              <a:t>financing</a:t>
            </a:r>
            <a:r>
              <a:rPr lang="da-DK" dirty="0" smtClean="0"/>
              <a:t> in </a:t>
            </a:r>
            <a:r>
              <a:rPr lang="da-DK" dirty="0" err="1" smtClean="0"/>
              <a:t>projects</a:t>
            </a:r>
            <a:r>
              <a:rPr lang="da-DK" dirty="0" smtClean="0"/>
              <a:t> </a:t>
            </a:r>
            <a:r>
              <a:rPr lang="da-DK" dirty="0" err="1" smtClean="0"/>
              <a:t>increase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61973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980" y="563099"/>
            <a:ext cx="9464040" cy="780166"/>
          </a:xfrm>
        </p:spPr>
        <p:txBody>
          <a:bodyPr>
            <a:normAutofit/>
          </a:bodyPr>
          <a:lstStyle/>
          <a:p>
            <a:r>
              <a:rPr lang="en-US" sz="3600" b="1" spc="300" dirty="0">
                <a:solidFill>
                  <a:srgbClr val="211A52"/>
                </a:solidFill>
                <a:latin typeface="Arial"/>
              </a:rPr>
              <a:t>Budget projections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53207" y="3342590"/>
            <a:ext cx="5530214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20" dirty="0"/>
              <a:t>We must find 10 </a:t>
            </a:r>
            <a:r>
              <a:rPr lang="en-US" sz="1620" dirty="0" err="1"/>
              <a:t>Mkr</a:t>
            </a:r>
            <a:r>
              <a:rPr lang="en-US" sz="1620" dirty="0"/>
              <a:t> by 2021</a:t>
            </a:r>
          </a:p>
          <a:p>
            <a:endParaRPr lang="en-US" sz="1620" dirty="0"/>
          </a:p>
          <a:p>
            <a:r>
              <a:rPr lang="en-US" sz="1620" dirty="0"/>
              <a:t>Projection of loss of STÅ in CPH included</a:t>
            </a:r>
          </a:p>
          <a:p>
            <a:r>
              <a:rPr lang="en-US" sz="1620" dirty="0"/>
              <a:t>Savings on staff in CPH expected</a:t>
            </a:r>
          </a:p>
          <a:p>
            <a:endParaRPr lang="en-US" sz="1620" dirty="0"/>
          </a:p>
          <a:p>
            <a:r>
              <a:rPr lang="en-US" sz="1620" dirty="0"/>
              <a:t>Further concerns: External turnover decreasing </a:t>
            </a:r>
          </a:p>
          <a:p>
            <a:endParaRPr lang="en-US" sz="1620" dirty="0"/>
          </a:p>
          <a:p>
            <a:endParaRPr lang="en-US" sz="1620" dirty="0"/>
          </a:p>
          <a:p>
            <a:r>
              <a:rPr lang="en-US" sz="1620" dirty="0"/>
              <a:t>We have to find more room to generate new projects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32862" y="1455996"/>
            <a:ext cx="911493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20" dirty="0"/>
              <a:t>Reduced room for operation ( Income from ENG ÷ rent ÷ contrib. to central and FAK level)</a:t>
            </a:r>
          </a:p>
          <a:p>
            <a:endParaRPr lang="en-US" sz="1920" dirty="0"/>
          </a:p>
          <a:p>
            <a:pPr lvl="1"/>
            <a:r>
              <a:rPr lang="en-US" sz="1920" dirty="0"/>
              <a:t>2019:	60.2 </a:t>
            </a:r>
            <a:r>
              <a:rPr lang="en-US" sz="1920" dirty="0" err="1"/>
              <a:t>Mkr</a:t>
            </a:r>
            <a:endParaRPr lang="en-US" sz="1920" dirty="0"/>
          </a:p>
          <a:p>
            <a:pPr lvl="1"/>
            <a:r>
              <a:rPr lang="en-US" sz="1920" dirty="0"/>
              <a:t>2020:	53.6 </a:t>
            </a:r>
            <a:r>
              <a:rPr lang="en-US" sz="1920" dirty="0" err="1"/>
              <a:t>Mkr</a:t>
            </a:r>
            <a:endParaRPr lang="en-US" sz="1920" dirty="0"/>
          </a:p>
          <a:p>
            <a:pPr lvl="1"/>
            <a:r>
              <a:rPr lang="en-US" sz="1920" dirty="0"/>
              <a:t>2021:	50.3 </a:t>
            </a:r>
            <a:r>
              <a:rPr lang="en-US" sz="1920" dirty="0" err="1"/>
              <a:t>Mkr</a:t>
            </a:r>
            <a:endParaRPr lang="en-US" sz="1920" dirty="0"/>
          </a:p>
        </p:txBody>
      </p:sp>
    </p:spTree>
    <p:extLst>
      <p:ext uri="{BB962C8B-B14F-4D97-AF65-F5344CB8AC3E}">
        <p14:creationId xmlns:p14="http://schemas.microsoft.com/office/powerpoint/2010/main" val="2211540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193</Words>
  <Application>Microsoft Office PowerPoint</Application>
  <PresentationFormat>Widescreen</PresentationFormat>
  <Paragraphs>73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Budget projections</vt:lpstr>
    </vt:vector>
  </TitlesOfParts>
  <Company>Aalborg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 Dahl</dc:creator>
  <cp:lastModifiedBy>Anders Dahl</cp:lastModifiedBy>
  <cp:revision>22</cp:revision>
  <dcterms:created xsi:type="dcterms:W3CDTF">2019-03-05T13:12:17Z</dcterms:created>
  <dcterms:modified xsi:type="dcterms:W3CDTF">2019-03-05T14:49:31Z</dcterms:modified>
</cp:coreProperties>
</file>